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3" r:id="rId5"/>
    <p:sldId id="264" r:id="rId6"/>
    <p:sldId id="260" r:id="rId7"/>
  </p:sldIdLst>
  <p:sldSz cx="20104100" cy="11309350"/>
  <p:notesSz cx="20104100" cy="1130935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2" userDrawn="1">
          <p15:clr>
            <a:srgbClr val="A4A3A4"/>
          </p15:clr>
        </p15:guide>
        <p15:guide id="2" pos="2160">
          <p15:clr>
            <a:srgbClr val="A4A3A4"/>
          </p15:clr>
        </p15:guide>
        <p15:guide id="3" pos="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38" d="100"/>
          <a:sy n="38" d="100"/>
        </p:scale>
        <p:origin x="804" y="56"/>
      </p:cViewPr>
      <p:guideLst>
        <p:guide orient="horz" pos="922"/>
        <p:guide pos="2160"/>
        <p:guide pos="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039EC-0E03-4025-8BCA-856FFC968F74}" type="doc">
      <dgm:prSet loTypeId="urn:microsoft.com/office/officeart/2005/8/layout/chevron1" loCatId="process" qsTypeId="urn:microsoft.com/office/officeart/2005/8/quickstyle/simple1" qsCatId="simple" csTypeId="urn:microsoft.com/office/officeart/2005/8/colors/accent1_2" csCatId="accent1" phldr="1"/>
      <dgm:spPr/>
    </dgm:pt>
    <dgm:pt modelId="{261DBAF9-C389-4643-BD49-0D1632EE42E9}">
      <dgm:prSet phldrT="[Texto]" custT="1"/>
      <dgm:spPr>
        <a:solidFill>
          <a:srgbClr val="C00000"/>
        </a:solidFill>
      </dgm:spPr>
      <dgm:t>
        <a:bodyPr/>
        <a:lstStyle/>
        <a:p>
          <a:r>
            <a:rPr lang="es-ES" sz="2400" dirty="0">
              <a:latin typeface="Arial" panose="020B0604020202020204" pitchFamily="34" charset="0"/>
              <a:cs typeface="Arial" panose="020B0604020202020204" pitchFamily="34" charset="0"/>
            </a:rPr>
            <a:t>Formulación</a:t>
          </a:r>
          <a:endParaRPr lang="es-PE" sz="2400" dirty="0">
            <a:latin typeface="Arial" panose="020B0604020202020204" pitchFamily="34" charset="0"/>
            <a:cs typeface="Arial" panose="020B0604020202020204" pitchFamily="34" charset="0"/>
          </a:endParaRPr>
        </a:p>
      </dgm:t>
    </dgm:pt>
    <dgm:pt modelId="{14F9D154-B405-46C8-A468-35BE9C9DA7CF}" type="parTrans" cxnId="{16C1C68A-87B8-48B8-8047-CBC95CDCE230}">
      <dgm:prSet/>
      <dgm:spPr/>
      <dgm:t>
        <a:bodyPr/>
        <a:lstStyle/>
        <a:p>
          <a:endParaRPr lang="es-PE" sz="2800">
            <a:latin typeface="Arial" panose="020B0604020202020204" pitchFamily="34" charset="0"/>
            <a:cs typeface="Arial" panose="020B0604020202020204" pitchFamily="34" charset="0"/>
          </a:endParaRPr>
        </a:p>
      </dgm:t>
    </dgm:pt>
    <dgm:pt modelId="{6E1D76E5-E300-4901-889F-D8481E9FCCA8}" type="sibTrans" cxnId="{16C1C68A-87B8-48B8-8047-CBC95CDCE230}">
      <dgm:prSet/>
      <dgm:spPr/>
      <dgm:t>
        <a:bodyPr/>
        <a:lstStyle/>
        <a:p>
          <a:endParaRPr lang="es-PE" sz="2800">
            <a:latin typeface="Arial" panose="020B0604020202020204" pitchFamily="34" charset="0"/>
            <a:cs typeface="Arial" panose="020B0604020202020204" pitchFamily="34" charset="0"/>
          </a:endParaRPr>
        </a:p>
      </dgm:t>
    </dgm:pt>
    <dgm:pt modelId="{B39FCA3A-B413-4454-9F30-AC70E677ED08}">
      <dgm:prSet phldrT="[Texto]" custT="1"/>
      <dgm:spPr>
        <a:solidFill>
          <a:srgbClr val="F0A54B"/>
        </a:solidFill>
      </dgm:spPr>
      <dgm:t>
        <a:bodyPr/>
        <a:lstStyle/>
        <a:p>
          <a:r>
            <a:rPr lang="es-ES" sz="2400" dirty="0">
              <a:latin typeface="Arial" panose="020B0604020202020204" pitchFamily="34" charset="0"/>
              <a:cs typeface="Arial" panose="020B0604020202020204" pitchFamily="34" charset="0"/>
            </a:rPr>
            <a:t>Estructuración</a:t>
          </a:r>
          <a:endParaRPr lang="es-PE" sz="2400" dirty="0">
            <a:latin typeface="Arial" panose="020B0604020202020204" pitchFamily="34" charset="0"/>
            <a:cs typeface="Arial" panose="020B0604020202020204" pitchFamily="34" charset="0"/>
          </a:endParaRPr>
        </a:p>
      </dgm:t>
    </dgm:pt>
    <dgm:pt modelId="{7917F27E-FB09-411F-9DB5-80357203AC08}" type="parTrans" cxnId="{657B6857-00B7-45D3-85BC-D7639993BC64}">
      <dgm:prSet/>
      <dgm:spPr/>
      <dgm:t>
        <a:bodyPr/>
        <a:lstStyle/>
        <a:p>
          <a:endParaRPr lang="es-PE" sz="2800">
            <a:latin typeface="Arial" panose="020B0604020202020204" pitchFamily="34" charset="0"/>
            <a:cs typeface="Arial" panose="020B0604020202020204" pitchFamily="34" charset="0"/>
          </a:endParaRPr>
        </a:p>
      </dgm:t>
    </dgm:pt>
    <dgm:pt modelId="{376CBC66-2EEB-4ED3-A3A3-7BFAD903D2EC}" type="sibTrans" cxnId="{657B6857-00B7-45D3-85BC-D7639993BC64}">
      <dgm:prSet/>
      <dgm:spPr/>
      <dgm:t>
        <a:bodyPr/>
        <a:lstStyle/>
        <a:p>
          <a:endParaRPr lang="es-PE" sz="2800">
            <a:latin typeface="Arial" panose="020B0604020202020204" pitchFamily="34" charset="0"/>
            <a:cs typeface="Arial" panose="020B0604020202020204" pitchFamily="34" charset="0"/>
          </a:endParaRPr>
        </a:p>
      </dgm:t>
    </dgm:pt>
    <dgm:pt modelId="{0A2596F7-5CBC-491F-BE00-2E07791557F8}">
      <dgm:prSet phldrT="[Texto]" custT="1"/>
      <dgm:spPr>
        <a:solidFill>
          <a:srgbClr val="B7D346"/>
        </a:solidFill>
      </dgm:spPr>
      <dgm:t>
        <a:bodyPr/>
        <a:lstStyle/>
        <a:p>
          <a:r>
            <a:rPr lang="es-ES" sz="2400" dirty="0">
              <a:latin typeface="Arial" panose="020B0604020202020204" pitchFamily="34" charset="0"/>
              <a:cs typeface="Arial" panose="020B0604020202020204" pitchFamily="34" charset="0"/>
            </a:rPr>
            <a:t>Transacción</a:t>
          </a:r>
          <a:endParaRPr lang="es-PE" sz="2400" dirty="0">
            <a:latin typeface="Arial" panose="020B0604020202020204" pitchFamily="34" charset="0"/>
            <a:cs typeface="Arial" panose="020B0604020202020204" pitchFamily="34" charset="0"/>
          </a:endParaRPr>
        </a:p>
      </dgm:t>
    </dgm:pt>
    <dgm:pt modelId="{D50B0B70-5AEF-49EF-9703-FDC8DA0AEFF6}" type="parTrans" cxnId="{4742F0E0-1802-43F9-A624-0FC8AB31A22B}">
      <dgm:prSet/>
      <dgm:spPr/>
      <dgm:t>
        <a:bodyPr/>
        <a:lstStyle/>
        <a:p>
          <a:endParaRPr lang="es-PE" sz="2800">
            <a:latin typeface="Arial" panose="020B0604020202020204" pitchFamily="34" charset="0"/>
            <a:cs typeface="Arial" panose="020B0604020202020204" pitchFamily="34" charset="0"/>
          </a:endParaRPr>
        </a:p>
      </dgm:t>
    </dgm:pt>
    <dgm:pt modelId="{77215E31-1CAD-466C-B813-762C397A8AE2}" type="sibTrans" cxnId="{4742F0E0-1802-43F9-A624-0FC8AB31A22B}">
      <dgm:prSet/>
      <dgm:spPr/>
      <dgm:t>
        <a:bodyPr/>
        <a:lstStyle/>
        <a:p>
          <a:endParaRPr lang="es-PE" sz="2800">
            <a:latin typeface="Arial" panose="020B0604020202020204" pitchFamily="34" charset="0"/>
            <a:cs typeface="Arial" panose="020B0604020202020204" pitchFamily="34" charset="0"/>
          </a:endParaRPr>
        </a:p>
      </dgm:t>
    </dgm:pt>
    <dgm:pt modelId="{7C0D077C-85A8-4E49-B029-B69CF042BA53}" type="pres">
      <dgm:prSet presAssocID="{797039EC-0E03-4025-8BCA-856FFC968F74}" presName="Name0" presStyleCnt="0">
        <dgm:presLayoutVars>
          <dgm:dir/>
          <dgm:animLvl val="lvl"/>
          <dgm:resizeHandles val="exact"/>
        </dgm:presLayoutVars>
      </dgm:prSet>
      <dgm:spPr/>
    </dgm:pt>
    <dgm:pt modelId="{AC7098D1-4A76-4BB8-8E4D-1182335F136E}" type="pres">
      <dgm:prSet presAssocID="{261DBAF9-C389-4643-BD49-0D1632EE42E9}" presName="parTxOnly" presStyleLbl="node1" presStyleIdx="0" presStyleCnt="3" custScaleX="63399">
        <dgm:presLayoutVars>
          <dgm:chMax val="0"/>
          <dgm:chPref val="0"/>
          <dgm:bulletEnabled val="1"/>
        </dgm:presLayoutVars>
      </dgm:prSet>
      <dgm:spPr/>
    </dgm:pt>
    <dgm:pt modelId="{AD9303B8-B74C-4689-9A74-14D36078C8F1}" type="pres">
      <dgm:prSet presAssocID="{6E1D76E5-E300-4901-889F-D8481E9FCCA8}" presName="parTxOnlySpace" presStyleCnt="0"/>
      <dgm:spPr/>
    </dgm:pt>
    <dgm:pt modelId="{4D6F3439-3A6F-45BA-912A-7D5DF4233127}" type="pres">
      <dgm:prSet presAssocID="{B39FCA3A-B413-4454-9F30-AC70E677ED08}" presName="parTxOnly" presStyleLbl="node1" presStyleIdx="1" presStyleCnt="3" custLinFactX="1040" custLinFactNeighborX="100000" custLinFactNeighborY="3172">
        <dgm:presLayoutVars>
          <dgm:chMax val="0"/>
          <dgm:chPref val="0"/>
          <dgm:bulletEnabled val="1"/>
        </dgm:presLayoutVars>
      </dgm:prSet>
      <dgm:spPr/>
    </dgm:pt>
    <dgm:pt modelId="{19BA7836-7312-4DA2-AED4-0B3001B9C281}" type="pres">
      <dgm:prSet presAssocID="{376CBC66-2EEB-4ED3-A3A3-7BFAD903D2EC}" presName="parTxOnlySpace" presStyleCnt="0"/>
      <dgm:spPr/>
    </dgm:pt>
    <dgm:pt modelId="{F8D12D60-2D14-4BBD-A7C5-2A48226D10CE}" type="pres">
      <dgm:prSet presAssocID="{0A2596F7-5CBC-491F-BE00-2E07791557F8}" presName="parTxOnly" presStyleLbl="node1" presStyleIdx="2" presStyleCnt="3">
        <dgm:presLayoutVars>
          <dgm:chMax val="0"/>
          <dgm:chPref val="0"/>
          <dgm:bulletEnabled val="1"/>
        </dgm:presLayoutVars>
      </dgm:prSet>
      <dgm:spPr/>
    </dgm:pt>
  </dgm:ptLst>
  <dgm:cxnLst>
    <dgm:cxn modelId="{5937F309-6583-4F7D-812F-C029E739566D}" type="presOf" srcId="{0A2596F7-5CBC-491F-BE00-2E07791557F8}" destId="{F8D12D60-2D14-4BBD-A7C5-2A48226D10CE}" srcOrd="0" destOrd="0" presId="urn:microsoft.com/office/officeart/2005/8/layout/chevron1"/>
    <dgm:cxn modelId="{C96AEC2A-F8C1-4DDA-A6EA-5D20AE41F6F8}" type="presOf" srcId="{797039EC-0E03-4025-8BCA-856FFC968F74}" destId="{7C0D077C-85A8-4E49-B029-B69CF042BA53}" srcOrd="0" destOrd="0" presId="urn:microsoft.com/office/officeart/2005/8/layout/chevron1"/>
    <dgm:cxn modelId="{657B6857-00B7-45D3-85BC-D7639993BC64}" srcId="{797039EC-0E03-4025-8BCA-856FFC968F74}" destId="{B39FCA3A-B413-4454-9F30-AC70E677ED08}" srcOrd="1" destOrd="0" parTransId="{7917F27E-FB09-411F-9DB5-80357203AC08}" sibTransId="{376CBC66-2EEB-4ED3-A3A3-7BFAD903D2EC}"/>
    <dgm:cxn modelId="{16C1C68A-87B8-48B8-8047-CBC95CDCE230}" srcId="{797039EC-0E03-4025-8BCA-856FFC968F74}" destId="{261DBAF9-C389-4643-BD49-0D1632EE42E9}" srcOrd="0" destOrd="0" parTransId="{14F9D154-B405-46C8-A468-35BE9C9DA7CF}" sibTransId="{6E1D76E5-E300-4901-889F-D8481E9FCCA8}"/>
    <dgm:cxn modelId="{AAFDF38E-9E76-4079-B220-308956EF6088}" type="presOf" srcId="{B39FCA3A-B413-4454-9F30-AC70E677ED08}" destId="{4D6F3439-3A6F-45BA-912A-7D5DF4233127}" srcOrd="0" destOrd="0" presId="urn:microsoft.com/office/officeart/2005/8/layout/chevron1"/>
    <dgm:cxn modelId="{4742F0E0-1802-43F9-A624-0FC8AB31A22B}" srcId="{797039EC-0E03-4025-8BCA-856FFC968F74}" destId="{0A2596F7-5CBC-491F-BE00-2E07791557F8}" srcOrd="2" destOrd="0" parTransId="{D50B0B70-5AEF-49EF-9703-FDC8DA0AEFF6}" sibTransId="{77215E31-1CAD-466C-B813-762C397A8AE2}"/>
    <dgm:cxn modelId="{D65616FB-908A-44DF-9AE7-ACAEE3E812CC}" type="presOf" srcId="{261DBAF9-C389-4643-BD49-0D1632EE42E9}" destId="{AC7098D1-4A76-4BB8-8E4D-1182335F136E}" srcOrd="0" destOrd="0" presId="urn:microsoft.com/office/officeart/2005/8/layout/chevron1"/>
    <dgm:cxn modelId="{FA872A5E-F228-43D6-802E-905EA6707327}" type="presParOf" srcId="{7C0D077C-85A8-4E49-B029-B69CF042BA53}" destId="{AC7098D1-4A76-4BB8-8E4D-1182335F136E}" srcOrd="0" destOrd="0" presId="urn:microsoft.com/office/officeart/2005/8/layout/chevron1"/>
    <dgm:cxn modelId="{F0EF6694-1A2E-4D7E-BB61-1814F6D66CB5}" type="presParOf" srcId="{7C0D077C-85A8-4E49-B029-B69CF042BA53}" destId="{AD9303B8-B74C-4689-9A74-14D36078C8F1}" srcOrd="1" destOrd="0" presId="urn:microsoft.com/office/officeart/2005/8/layout/chevron1"/>
    <dgm:cxn modelId="{3F451A2D-9BD3-41F2-971E-25726D3303C7}" type="presParOf" srcId="{7C0D077C-85A8-4E49-B029-B69CF042BA53}" destId="{4D6F3439-3A6F-45BA-912A-7D5DF4233127}" srcOrd="2" destOrd="0" presId="urn:microsoft.com/office/officeart/2005/8/layout/chevron1"/>
    <dgm:cxn modelId="{D2254831-291A-471C-83D6-B294CE63C853}" type="presParOf" srcId="{7C0D077C-85A8-4E49-B029-B69CF042BA53}" destId="{19BA7836-7312-4DA2-AED4-0B3001B9C281}" srcOrd="3" destOrd="0" presId="urn:microsoft.com/office/officeart/2005/8/layout/chevron1"/>
    <dgm:cxn modelId="{0F51EC72-A196-4EF6-AF18-0A8132B16CD2}" type="presParOf" srcId="{7C0D077C-85A8-4E49-B029-B69CF042BA53}" destId="{F8D12D60-2D14-4BBD-A7C5-2A48226D10C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98D1-4A76-4BB8-8E4D-1182335F136E}">
      <dsp:nvSpPr>
        <dsp:cNvPr id="0" name=""/>
        <dsp:cNvSpPr/>
      </dsp:nvSpPr>
      <dsp:spPr>
        <a:xfrm>
          <a:off x="4551" y="0"/>
          <a:ext cx="4784671" cy="1753994"/>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Formulación</a:t>
          </a:r>
          <a:endParaRPr lang="es-PE" sz="2400" kern="1200" dirty="0">
            <a:latin typeface="Arial" panose="020B0604020202020204" pitchFamily="34" charset="0"/>
            <a:cs typeface="Arial" panose="020B0604020202020204" pitchFamily="34" charset="0"/>
          </a:endParaRPr>
        </a:p>
      </dsp:txBody>
      <dsp:txXfrm>
        <a:off x="881548" y="0"/>
        <a:ext cx="3030677" cy="1753994"/>
      </dsp:txXfrm>
    </dsp:sp>
    <dsp:sp modelId="{4D6F3439-3A6F-45BA-912A-7D5DF4233127}">
      <dsp:nvSpPr>
        <dsp:cNvPr id="0" name=""/>
        <dsp:cNvSpPr/>
      </dsp:nvSpPr>
      <dsp:spPr>
        <a:xfrm>
          <a:off x="4867711" y="0"/>
          <a:ext cx="7546919" cy="1753994"/>
        </a:xfrm>
        <a:prstGeom prst="chevron">
          <a:avLst/>
        </a:prstGeom>
        <a:solidFill>
          <a:srgbClr val="F0A5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Estructuración</a:t>
          </a:r>
          <a:endParaRPr lang="es-PE" sz="2400" kern="1200" dirty="0">
            <a:latin typeface="Arial" panose="020B0604020202020204" pitchFamily="34" charset="0"/>
            <a:cs typeface="Arial" panose="020B0604020202020204" pitchFamily="34" charset="0"/>
          </a:endParaRPr>
        </a:p>
      </dsp:txBody>
      <dsp:txXfrm>
        <a:off x="5744708" y="0"/>
        <a:ext cx="5792925" cy="1753994"/>
      </dsp:txXfrm>
    </dsp:sp>
    <dsp:sp modelId="{F8D12D60-2D14-4BBD-A7C5-2A48226D10CE}">
      <dsp:nvSpPr>
        <dsp:cNvPr id="0" name=""/>
        <dsp:cNvSpPr/>
      </dsp:nvSpPr>
      <dsp:spPr>
        <a:xfrm>
          <a:off x="10826758" y="0"/>
          <a:ext cx="7546919" cy="1753994"/>
        </a:xfrm>
        <a:prstGeom prst="chevron">
          <a:avLst/>
        </a:prstGeom>
        <a:solidFill>
          <a:srgbClr val="B7D3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Transacción</a:t>
          </a:r>
          <a:endParaRPr lang="es-PE" sz="2400" kern="1200" dirty="0">
            <a:latin typeface="Arial" panose="020B0604020202020204" pitchFamily="34" charset="0"/>
            <a:cs typeface="Arial" panose="020B0604020202020204" pitchFamily="34" charset="0"/>
          </a:endParaRPr>
        </a:p>
      </dsp:txBody>
      <dsp:txXfrm>
        <a:off x="11703755" y="0"/>
        <a:ext cx="5792925" cy="17539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41C21D-33BD-7A41-AA03-F8D45E1F5B62}" type="datetimeFigureOut">
              <a:rPr lang="es-ES_tradnl" smtClean="0"/>
              <a:pPr/>
              <a:t>01/10/2020</a:t>
            </a:fld>
            <a:endParaRPr lang="es-ES_tradnl"/>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EDFF479-3DDE-C74D-9F4D-E0A3284B56DE}" type="slidenum">
              <a:rPr lang="es-ES_tradnl" smtClean="0"/>
              <a:pPr/>
              <a:t>‹Nº›</a:t>
            </a:fld>
            <a:endParaRPr lang="es-ES_tradnl"/>
          </a:p>
        </p:txBody>
      </p:sp>
    </p:spTree>
    <p:extLst>
      <p:ext uri="{BB962C8B-B14F-4D97-AF65-F5344CB8AC3E}">
        <p14:creationId xmlns:p14="http://schemas.microsoft.com/office/powerpoint/2010/main" val="178594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EDFF479-3DDE-C74D-9F4D-E0A3284B56DE}" type="slidenum">
              <a:rPr lang="es-ES_tradnl" smtClean="0"/>
              <a:pPr/>
              <a:t>1</a:t>
            </a:fld>
            <a:endParaRPr lang="es-ES_tradnl"/>
          </a:p>
        </p:txBody>
      </p:sp>
    </p:spTree>
    <p:extLst>
      <p:ext uri="{BB962C8B-B14F-4D97-AF65-F5344CB8AC3E}">
        <p14:creationId xmlns:p14="http://schemas.microsoft.com/office/powerpoint/2010/main" val="1011807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8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184658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50" b="0" i="0">
                <a:solidFill>
                  <a:srgbClr val="E3051B"/>
                </a:solidFill>
                <a:latin typeface="SenticoSansDT"/>
                <a:cs typeface="SenticoSansDT"/>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50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170" y="818773"/>
            <a:ext cx="18301758" cy="730969"/>
          </a:xfrm>
          <a:prstGeom prst="rect">
            <a:avLst/>
          </a:prstGeom>
        </p:spPr>
        <p:txBody>
          <a:bodyPr wrap="square" lIns="0" tIns="0" rIns="0" bIns="0">
            <a:spAutoFit/>
          </a:bodyPr>
          <a:lstStyle>
            <a:lvl1pPr>
              <a:defRPr sz="4750" b="0" i="0">
                <a:solidFill>
                  <a:srgbClr val="E3051B"/>
                </a:solidFill>
                <a:latin typeface="SenticoSansDT"/>
                <a:cs typeface="SenticoSansDT"/>
              </a:defRPr>
            </a:lvl1pPr>
          </a:lstStyle>
          <a:p>
            <a:endParaRPr dirty="0"/>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dirty="0"/>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61" r:id="rId3"/>
    <p:sldLayoutId id="2147483662" r:id="rId4"/>
    <p:sldLayoutId id="2147483666" r:id="rId5"/>
    <p:sldLayoutId id="2147483663" r:id="rId6"/>
    <p:sldLayoutId id="2147483664" r:id="rId7"/>
    <p:sldLayoutId id="2147483667"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mailto:contact@proinversion.gob.pe" TargetMode="External"/><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8.emf"/><Relationship Id="rId4" Type="http://schemas.openxmlformats.org/officeDocument/2006/relationships/hyperlink" Target="http://WWW.PROINVERSION.GOB.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titled-4.png"/>
          <p:cNvPicPr>
            <a:picLocks noChangeAspect="1"/>
          </p:cNvPicPr>
          <p:nvPr/>
        </p:nvPicPr>
        <p:blipFill>
          <a:blip r:embed="rId3"/>
          <a:stretch>
            <a:fillRect/>
          </a:stretch>
        </p:blipFill>
        <p:spPr>
          <a:xfrm>
            <a:off x="0" y="-1"/>
            <a:ext cx="20104101" cy="11309351"/>
          </a:xfrm>
          <a:prstGeom prst="rect">
            <a:avLst/>
          </a:prstGeom>
        </p:spPr>
      </p:pic>
      <p:sp>
        <p:nvSpPr>
          <p:cNvPr id="6" name="object 4"/>
          <p:cNvSpPr txBox="1"/>
          <p:nvPr/>
        </p:nvSpPr>
        <p:spPr>
          <a:xfrm>
            <a:off x="9137650" y="1405356"/>
            <a:ext cx="10363200" cy="7297319"/>
          </a:xfrm>
          <a:prstGeom prst="rect">
            <a:avLst/>
          </a:prstGeom>
        </p:spPr>
        <p:txBody>
          <a:bodyPr vert="horz" wrap="square" lIns="0" tIns="0" rIns="0" bIns="0" rtlCol="0">
            <a:spAutoFit/>
          </a:bodyPr>
          <a:lstStyle/>
          <a:p>
            <a:pPr marL="12700" algn="ctr">
              <a:lnSpc>
                <a:spcPts val="7700"/>
              </a:lnSpc>
              <a:spcAft>
                <a:spcPts val="1200"/>
              </a:spcAft>
            </a:pPr>
            <a:r>
              <a:rPr lang="es-PE" sz="5400" b="1" spc="65" dirty="0">
                <a:ea typeface="Calibri" charset="0"/>
                <a:cs typeface="Calibri" charset="0"/>
              </a:rPr>
              <a:t>Proyectos </a:t>
            </a:r>
          </a:p>
          <a:p>
            <a:pPr marL="12700" algn="ctr">
              <a:lnSpc>
                <a:spcPts val="7700"/>
              </a:lnSpc>
            </a:pPr>
            <a:r>
              <a:rPr lang="es-PE" sz="5400" b="1" spc="65" dirty="0">
                <a:ea typeface="Calibri" charset="0"/>
                <a:cs typeface="Calibri" charset="0"/>
              </a:rPr>
              <a:t>“Línea de Transmisión 138 kV</a:t>
            </a:r>
          </a:p>
          <a:p>
            <a:pPr marL="12700" algn="ctr">
              <a:lnSpc>
                <a:spcPts val="7700"/>
              </a:lnSpc>
            </a:pPr>
            <a:r>
              <a:rPr lang="es-PE" sz="5400" b="1" spc="65" dirty="0">
                <a:ea typeface="Calibri" charset="0"/>
                <a:cs typeface="Calibri" charset="0"/>
              </a:rPr>
              <a:t>Puerto Maldonado - Iberia”         y</a:t>
            </a:r>
          </a:p>
          <a:p>
            <a:pPr marL="12700" algn="ctr">
              <a:lnSpc>
                <a:spcPts val="7700"/>
              </a:lnSpc>
            </a:pPr>
            <a:r>
              <a:rPr lang="es-PE" sz="5400" b="1" spc="65" dirty="0">
                <a:ea typeface="Calibri" charset="0"/>
                <a:cs typeface="Calibri" charset="0"/>
              </a:rPr>
              <a:t>“Subestación Valle del Chira                de 220/60/22.9 kV”</a:t>
            </a:r>
          </a:p>
          <a:p>
            <a:pPr marL="12700" algn="ctr">
              <a:lnSpc>
                <a:spcPts val="7700"/>
              </a:lnSpc>
              <a:spcBef>
                <a:spcPts val="3000"/>
              </a:spcBef>
            </a:pPr>
            <a:r>
              <a:rPr lang="es-PE" sz="3200" b="1" spc="65" dirty="0">
                <a:ea typeface="Calibri" charset="0"/>
                <a:cs typeface="Calibri" charset="0"/>
              </a:rPr>
              <a:t>Setiembre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02730" y="7005008"/>
            <a:ext cx="9563720" cy="1974900"/>
          </a:xfrm>
          <a:prstGeom prst="rect">
            <a:avLst/>
          </a:prstGeom>
        </p:spPr>
        <p:txBody>
          <a:bodyPr vert="horz" wrap="square" lIns="0" tIns="0" rIns="0" bIns="0" rtlCol="0">
            <a:spAutoFit/>
          </a:bodyPr>
          <a:lstStyle/>
          <a:p>
            <a:pPr marL="12700">
              <a:lnSpc>
                <a:spcPts val="7700"/>
              </a:lnSpc>
            </a:pPr>
            <a:r>
              <a:rPr sz="7150" spc="70" dirty="0">
                <a:solidFill>
                  <a:srgbClr val="FFFFFF"/>
                </a:solidFill>
                <a:latin typeface="Calibri" charset="0"/>
                <a:ea typeface="Calibri" charset="0"/>
                <a:cs typeface="Calibri" charset="0"/>
              </a:rPr>
              <a:t>SEPARADO</a:t>
            </a:r>
            <a:r>
              <a:rPr lang="es-ES" sz="7150" spc="70" dirty="0">
                <a:solidFill>
                  <a:srgbClr val="FFFFFF"/>
                </a:solidFill>
                <a:latin typeface="Calibri" charset="0"/>
                <a:ea typeface="Calibri" charset="0"/>
                <a:cs typeface="Calibri" charset="0"/>
              </a:rPr>
              <a:t>R</a:t>
            </a:r>
            <a:endParaRPr sz="7150" dirty="0">
              <a:latin typeface="Calibri" charset="0"/>
              <a:ea typeface="Calibri" charset="0"/>
              <a:cs typeface="Calibri" charset="0"/>
            </a:endParaRPr>
          </a:p>
          <a:p>
            <a:pPr marL="12700">
              <a:lnSpc>
                <a:spcPts val="7700"/>
              </a:lnSpc>
            </a:pPr>
            <a:r>
              <a:rPr sz="7150" b="1" spc="65" dirty="0">
                <a:solidFill>
                  <a:srgbClr val="FFFFFF"/>
                </a:solidFill>
                <a:latin typeface="Calibri" charset="0"/>
                <a:ea typeface="Calibri" charset="0"/>
                <a:cs typeface="Calibri" charset="0"/>
              </a:rPr>
              <a:t>PRINCIPAL</a:t>
            </a:r>
            <a:endParaRPr sz="7150" b="1" dirty="0">
              <a:latin typeface="Calibri" charset="0"/>
              <a:ea typeface="Calibri" charset="0"/>
              <a:cs typeface="Calibri" charset="0"/>
            </a:endParaRPr>
          </a:p>
        </p:txBody>
      </p:sp>
      <p:sp>
        <p:nvSpPr>
          <p:cNvPr id="3" name="Título 2"/>
          <p:cNvSpPr>
            <a:spLocks noGrp="1"/>
          </p:cNvSpPr>
          <p:nvPr>
            <p:ph type="title"/>
          </p:nvPr>
        </p:nvSpPr>
        <p:spPr>
          <a:xfrm>
            <a:off x="901171" y="854075"/>
            <a:ext cx="18301758" cy="738664"/>
          </a:xfrm>
        </p:spPr>
        <p:txBody>
          <a:bodyPr/>
          <a:lstStyle/>
          <a:p>
            <a:r>
              <a:rPr lang="es-ES_tradnl" sz="4800" b="1" dirty="0"/>
              <a:t>INDICE</a:t>
            </a:r>
          </a:p>
        </p:txBody>
      </p:sp>
      <p:sp>
        <p:nvSpPr>
          <p:cNvPr id="2" name="Rectángulo 1">
            <a:extLst>
              <a:ext uri="{FF2B5EF4-FFF2-40B4-BE49-F238E27FC236}">
                <a16:creationId xmlns:a16="http://schemas.microsoft.com/office/drawing/2014/main" id="{04EDA22B-9F18-4AD7-BBE1-7FBC6FF50367}"/>
              </a:ext>
            </a:extLst>
          </p:cNvPr>
          <p:cNvSpPr/>
          <p:nvPr/>
        </p:nvSpPr>
        <p:spPr>
          <a:xfrm>
            <a:off x="3041650" y="3978275"/>
            <a:ext cx="14630400" cy="4339650"/>
          </a:xfrm>
          <a:prstGeom prst="rect">
            <a:avLst/>
          </a:prstGeom>
        </p:spPr>
        <p:txBody>
          <a:bodyPr wrap="square">
            <a:spAutoFit/>
          </a:bodyPr>
          <a:lstStyle/>
          <a:p>
            <a:pPr marL="971550" lvl="1" indent="-514350">
              <a:spcBef>
                <a:spcPts val="1800"/>
              </a:spcBef>
              <a:spcAft>
                <a:spcPts val="1800"/>
              </a:spcAft>
              <a:buFont typeface="+mj-lt"/>
              <a:buAutoNum type="romanUcPeriod"/>
            </a:pPr>
            <a:r>
              <a:rPr lang="es-ES" sz="3600" b="1" dirty="0"/>
              <a:t>Información general de los proyectos</a:t>
            </a:r>
          </a:p>
          <a:p>
            <a:pPr marL="1428750" lvl="2" indent="-514350">
              <a:spcBef>
                <a:spcPts val="600"/>
              </a:spcBef>
              <a:spcAft>
                <a:spcPts val="600"/>
              </a:spcAft>
              <a:buFont typeface="+mj-lt"/>
              <a:buAutoNum type="arabicPeriod"/>
            </a:pPr>
            <a:r>
              <a:rPr lang="es-PE" sz="3600" dirty="0">
                <a:ea typeface="Cambria Math" panose="02040503050406030204" pitchFamily="18" charset="0"/>
                <a:cs typeface="Arial" panose="020B0604020202020204" pitchFamily="34" charset="0"/>
              </a:rPr>
              <a:t>Línea de Transmisión 138 kV Puerto Maldonado - Iberia</a:t>
            </a:r>
            <a:endParaRPr lang="es-PE" sz="3600" dirty="0"/>
          </a:p>
          <a:p>
            <a:pPr marL="1428750" lvl="2" indent="-514350">
              <a:spcBef>
                <a:spcPts val="600"/>
              </a:spcBef>
              <a:spcAft>
                <a:spcPts val="600"/>
              </a:spcAft>
              <a:buFont typeface="+mj-lt"/>
              <a:buAutoNum type="arabicPeriod"/>
            </a:pPr>
            <a:r>
              <a:rPr lang="es-PE" sz="3600" dirty="0">
                <a:ea typeface="Tahoma" panose="020B0604030504040204" pitchFamily="34" charset="0"/>
                <a:cs typeface="Tahoma" panose="020B0604030504040204" pitchFamily="34" charset="0"/>
              </a:rPr>
              <a:t>Subestación Valle del Chira de 220/60/22.9 kV</a:t>
            </a:r>
          </a:p>
          <a:p>
            <a:pPr lvl="2">
              <a:spcBef>
                <a:spcPts val="600"/>
              </a:spcBef>
              <a:spcAft>
                <a:spcPts val="600"/>
              </a:spcAft>
            </a:pPr>
            <a:endParaRPr lang="es-PE" sz="3600" dirty="0"/>
          </a:p>
          <a:p>
            <a:pPr marL="971550" lvl="1" indent="-514350">
              <a:spcBef>
                <a:spcPts val="1800"/>
              </a:spcBef>
              <a:spcAft>
                <a:spcPts val="600"/>
              </a:spcAft>
              <a:buFont typeface="+mj-lt"/>
              <a:buAutoNum type="romanUcPeriod"/>
            </a:pPr>
            <a:r>
              <a:rPr lang="es-PE" sz="3600" b="1" dirty="0"/>
              <a:t>Cronograma del Proceso de Promoción de la actividad Privada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170" y="818773"/>
            <a:ext cx="18301758" cy="730969"/>
          </a:xfrm>
        </p:spPr>
        <p:txBody>
          <a:bodyPr/>
          <a:lstStyle/>
          <a:p>
            <a:r>
              <a:rPr lang="es-PE" b="1" dirty="0"/>
              <a:t>INFORMACIÓN GENERAL DE LOS PROYECTOS </a:t>
            </a:r>
            <a:endParaRPr lang="es-ES_tradnl" b="1" dirty="0"/>
          </a:p>
        </p:txBody>
      </p:sp>
      <p:sp>
        <p:nvSpPr>
          <p:cNvPr id="5" name="1 Título">
            <a:extLst>
              <a:ext uri="{FF2B5EF4-FFF2-40B4-BE49-F238E27FC236}">
                <a16:creationId xmlns:a16="http://schemas.microsoft.com/office/drawing/2014/main" id="{8329FE4C-B211-44E7-BAAD-67ED4975A579}"/>
              </a:ext>
            </a:extLst>
          </p:cNvPr>
          <p:cNvSpPr txBox="1">
            <a:spLocks/>
          </p:cNvSpPr>
          <p:nvPr/>
        </p:nvSpPr>
        <p:spPr bwMode="auto">
          <a:xfrm>
            <a:off x="755650" y="2606675"/>
            <a:ext cx="18447278" cy="78839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spcBef>
                <a:spcPts val="300"/>
              </a:spcBef>
              <a:spcAft>
                <a:spcPts val="1800"/>
              </a:spcAft>
            </a:pPr>
            <a:r>
              <a:rPr lang="es-ES" sz="3600" b="1" dirty="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Proyecto 1:  </a:t>
            </a:r>
            <a:r>
              <a:rPr lang="es-PE" sz="3600" b="1" dirty="0">
                <a:effectLst>
                  <a:outerShdw blurRad="38100" dist="38100" dir="2700000" algn="tl">
                    <a:srgbClr val="000000">
                      <a:alpha val="43137"/>
                    </a:srgbClr>
                  </a:outerShdw>
                </a:effectLst>
                <a:latin typeface="+mn-lt"/>
                <a:ea typeface="Cambria Math" panose="02040503050406030204" pitchFamily="18" charset="0"/>
                <a:cs typeface="Arial" panose="020B0604020202020204" pitchFamily="34" charset="0"/>
              </a:rPr>
              <a:t>Línea de Transmisión 138 kV Puerto Maldonado - Iberia </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Descripción</a:t>
            </a:r>
            <a:r>
              <a:rPr lang="es-PE" sz="3200" dirty="0">
                <a:latin typeface="+mn-lt"/>
                <a:ea typeface="Cambria Math" panose="02040503050406030204" pitchFamily="18" charset="0"/>
                <a:cs typeface="Arial" panose="020B0604020202020204" pitchFamily="34" charset="0"/>
              </a:rPr>
              <a:t>: La Línea de Transmisión 138 kV Puerto Maldonado-Iberia, de simple terna y 160 km de longitud, tiene por objetivo abastecer el suministro eléctrico a la ciudad de Iberia, poblaciones y cargas industriales de la zona, con energía proveniente del Sistema Eléctrico Interconectado Nacional. Como parte del proyecto debe ampliarse la subestación de Puerto Maldonado, para completar las celdas de conexión del transformador existente e instalar la bahía de salida de la línea Puerto Maldonado-Iberia.</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Clasificación: </a:t>
            </a:r>
            <a:r>
              <a:rPr lang="es-PE" sz="3200" dirty="0">
                <a:latin typeface="+mn-lt"/>
                <a:ea typeface="Cambria Math" panose="02040503050406030204" pitchFamily="18" charset="0"/>
                <a:cs typeface="Arial" panose="020B0604020202020204" pitchFamily="34" charset="0"/>
              </a:rPr>
              <a:t>Iniciativa Estatal Autofinanciada, </a:t>
            </a:r>
            <a:r>
              <a:rPr lang="es-PE" sz="3200" dirty="0">
                <a:latin typeface="+mn-lt"/>
              </a:rPr>
              <a:t>se financiará con el peaje de transmisión que se incluye en las tarifas de energía eléctrica que es pagada por los usuarios del área de demanda.</a:t>
            </a:r>
            <a:endParaRPr lang="es-PE" sz="32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Plazo de construcción: </a:t>
            </a:r>
            <a:r>
              <a:rPr lang="es-PE" sz="3200" dirty="0">
                <a:latin typeface="+mn-lt"/>
                <a:ea typeface="Cambria Math" panose="02040503050406030204" pitchFamily="18" charset="0"/>
                <a:cs typeface="Arial" panose="020B0604020202020204" pitchFamily="34" charset="0"/>
              </a:rPr>
              <a:t>43 meses (EIA 27 meses)</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Monto de Inversión: </a:t>
            </a:r>
            <a:r>
              <a:rPr lang="es-PE" sz="3200" dirty="0">
                <a:latin typeface="+mn-lt"/>
                <a:ea typeface="Cambria Math" panose="02040503050406030204" pitchFamily="18" charset="0"/>
                <a:cs typeface="Arial" panose="020B0604020202020204" pitchFamily="34" charset="0"/>
              </a:rPr>
              <a:t>US$ 33.6 millones.</a:t>
            </a:r>
          </a:p>
        </p:txBody>
      </p:sp>
    </p:spTree>
    <p:extLst>
      <p:ext uri="{BB962C8B-B14F-4D97-AF65-F5344CB8AC3E}">
        <p14:creationId xmlns:p14="http://schemas.microsoft.com/office/powerpoint/2010/main" val="90029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1D4F-5BD0-42E2-BD21-D8493FD1D8C8}"/>
              </a:ext>
            </a:extLst>
          </p:cNvPr>
          <p:cNvSpPr>
            <a:spLocks noGrp="1"/>
          </p:cNvSpPr>
          <p:nvPr>
            <p:ph type="title"/>
          </p:nvPr>
        </p:nvSpPr>
        <p:spPr/>
        <p:txBody>
          <a:bodyPr/>
          <a:lstStyle/>
          <a:p>
            <a:r>
              <a:rPr lang="es-PE" b="1" dirty="0"/>
              <a:t>INFORMACIÓN GENERAL DE LOS PROYECTOS</a:t>
            </a:r>
          </a:p>
        </p:txBody>
      </p:sp>
      <p:sp>
        <p:nvSpPr>
          <p:cNvPr id="6" name="1 Título">
            <a:extLst>
              <a:ext uri="{FF2B5EF4-FFF2-40B4-BE49-F238E27FC236}">
                <a16:creationId xmlns:a16="http://schemas.microsoft.com/office/drawing/2014/main" id="{1185C0D8-D8B4-42A7-9B42-FCCFFF6BB9E2}"/>
              </a:ext>
            </a:extLst>
          </p:cNvPr>
          <p:cNvSpPr txBox="1">
            <a:spLocks/>
          </p:cNvSpPr>
          <p:nvPr/>
        </p:nvSpPr>
        <p:spPr bwMode="auto">
          <a:xfrm>
            <a:off x="901170" y="2987675"/>
            <a:ext cx="1760908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spcBef>
                <a:spcPts val="300"/>
              </a:spcBef>
              <a:spcAft>
                <a:spcPts val="1800"/>
              </a:spcAft>
            </a:pPr>
            <a:r>
              <a:rPr lang="es-PE" sz="3600" b="1" dirty="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Proyecto 2  Subestación Valle del Chira de 220/60/22.9 kV </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Descripción</a:t>
            </a:r>
            <a:r>
              <a:rPr lang="es-PE" sz="3200" dirty="0">
                <a:latin typeface="+mn-lt"/>
                <a:ea typeface="Cambria Math" panose="02040503050406030204" pitchFamily="18" charset="0"/>
                <a:cs typeface="Arial" panose="020B0604020202020204" pitchFamily="34" charset="0"/>
              </a:rPr>
              <a:t>: La Subestación Valle del Chira se ubica en las proximidades al cruce entre la LT 220 kV Piura Oeste – Pariñas y la LT 60 kV La Huaca - Sullana y tiene por finalidad permitir una mayor confiabilidad en el suministro de energía en la región Piura.</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Clasificación: </a:t>
            </a:r>
            <a:r>
              <a:rPr lang="es-PE" sz="3200" dirty="0">
                <a:latin typeface="+mn-lt"/>
                <a:ea typeface="Cambria Math" panose="02040503050406030204" pitchFamily="18" charset="0"/>
                <a:cs typeface="Arial" panose="020B0604020202020204" pitchFamily="34" charset="0"/>
              </a:rPr>
              <a:t>Iniciativa Estatal Autofinanciada, </a:t>
            </a:r>
            <a:r>
              <a:rPr lang="es-PE" sz="3200" dirty="0">
                <a:latin typeface="+mn-lt"/>
              </a:rPr>
              <a:t>se financiará con el peaje de transmisión que se incluye en las tarifas de energía eléctrica que es pagada por los usuarios del área de demanda.</a:t>
            </a:r>
            <a:endParaRPr lang="es-PE" sz="3200" dirty="0">
              <a:latin typeface="+mn-lt"/>
              <a:ea typeface="Cambria Math" panose="02040503050406030204" pitchFamily="18" charset="0"/>
              <a:cs typeface="Arial" panose="020B0604020202020204" pitchFamily="34" charset="0"/>
            </a:endParaRP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Plazo de construcción: </a:t>
            </a:r>
            <a:r>
              <a:rPr lang="es-PE" sz="3200" dirty="0">
                <a:latin typeface="+mn-lt"/>
                <a:ea typeface="Cambria Math" panose="02040503050406030204" pitchFamily="18" charset="0"/>
                <a:cs typeface="Arial" panose="020B0604020202020204" pitchFamily="34" charset="0"/>
              </a:rPr>
              <a:t>28 meses (IGA 12 meses ).</a:t>
            </a:r>
          </a:p>
          <a:p>
            <a:pPr marL="273050" algn="just">
              <a:spcBef>
                <a:spcPts val="1200"/>
              </a:spcBef>
              <a:spcAft>
                <a:spcPts val="1200"/>
              </a:spcAft>
            </a:pPr>
            <a:r>
              <a:rPr lang="es-PE" sz="3200" b="1" dirty="0">
                <a:latin typeface="+mn-lt"/>
                <a:ea typeface="Cambria Math" panose="02040503050406030204" pitchFamily="18" charset="0"/>
                <a:cs typeface="Arial" panose="020B0604020202020204" pitchFamily="34" charset="0"/>
              </a:rPr>
              <a:t>Monto de Inversión: </a:t>
            </a:r>
            <a:r>
              <a:rPr lang="es-PE" sz="3200" dirty="0">
                <a:latin typeface="+mn-lt"/>
                <a:ea typeface="Cambria Math" panose="02040503050406030204" pitchFamily="18" charset="0"/>
                <a:cs typeface="Arial" panose="020B0604020202020204" pitchFamily="34" charset="0"/>
              </a:rPr>
              <a:t>US$ 17 millones.</a:t>
            </a:r>
          </a:p>
        </p:txBody>
      </p:sp>
    </p:spTree>
    <p:extLst>
      <p:ext uri="{BB962C8B-B14F-4D97-AF65-F5344CB8AC3E}">
        <p14:creationId xmlns:p14="http://schemas.microsoft.com/office/powerpoint/2010/main" val="53313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C344E-3070-40E4-BC7E-D07BAB8DD042}"/>
              </a:ext>
            </a:extLst>
          </p:cNvPr>
          <p:cNvSpPr>
            <a:spLocks noGrp="1"/>
          </p:cNvSpPr>
          <p:nvPr>
            <p:ph type="title"/>
          </p:nvPr>
        </p:nvSpPr>
        <p:spPr>
          <a:xfrm>
            <a:off x="901170" y="818773"/>
            <a:ext cx="13306218" cy="1461939"/>
          </a:xfrm>
        </p:spPr>
        <p:txBody>
          <a:bodyPr/>
          <a:lstStyle/>
          <a:p>
            <a:r>
              <a:rPr lang="es-PE" b="1" dirty="0"/>
              <a:t>CRONOGRAMA DEL PROCESO DE PROMOCIÓN DE LA ACTIVIDAD PRIVADA</a:t>
            </a:r>
            <a:endParaRPr lang="es-ES" b="1" dirty="0"/>
          </a:p>
        </p:txBody>
      </p:sp>
      <p:grpSp>
        <p:nvGrpSpPr>
          <p:cNvPr id="4" name="Grupo 3">
            <a:extLst>
              <a:ext uri="{FF2B5EF4-FFF2-40B4-BE49-F238E27FC236}">
                <a16:creationId xmlns:a16="http://schemas.microsoft.com/office/drawing/2014/main" id="{CEDE6920-EF96-4D21-A440-0A75EF5B124D}"/>
              </a:ext>
            </a:extLst>
          </p:cNvPr>
          <p:cNvGrpSpPr/>
          <p:nvPr/>
        </p:nvGrpSpPr>
        <p:grpSpPr>
          <a:xfrm>
            <a:off x="603250" y="3749675"/>
            <a:ext cx="18745200" cy="5867400"/>
            <a:chOff x="1390650" y="1943102"/>
            <a:chExt cx="9472609" cy="1795461"/>
          </a:xfrm>
        </p:grpSpPr>
        <p:sp>
          <p:nvSpPr>
            <p:cNvPr id="5" name="Elipse 57">
              <a:extLst>
                <a:ext uri="{FF2B5EF4-FFF2-40B4-BE49-F238E27FC236}">
                  <a16:creationId xmlns:a16="http://schemas.microsoft.com/office/drawing/2014/main" id="{C2FE4814-C22D-4628-BF2F-39F135869100}"/>
                </a:ext>
              </a:extLst>
            </p:cNvPr>
            <p:cNvSpPr/>
            <p:nvPr/>
          </p:nvSpPr>
          <p:spPr>
            <a:xfrm>
              <a:off x="3182786" y="2537789"/>
              <a:ext cx="734461" cy="2933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07/20</a:t>
              </a:r>
            </a:p>
          </p:txBody>
        </p:sp>
        <p:sp>
          <p:nvSpPr>
            <p:cNvPr id="6" name="Rectángulo: esquinas redondeadas 61">
              <a:extLst>
                <a:ext uri="{FF2B5EF4-FFF2-40B4-BE49-F238E27FC236}">
                  <a16:creationId xmlns:a16="http://schemas.microsoft.com/office/drawing/2014/main" id="{65914F3C-DBE2-4F04-B690-259BC47BCD76}"/>
                </a:ext>
              </a:extLst>
            </p:cNvPr>
            <p:cNvSpPr/>
            <p:nvPr/>
          </p:nvSpPr>
          <p:spPr>
            <a:xfrm>
              <a:off x="2946258" y="3035717"/>
              <a:ext cx="1248810" cy="702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srgbClr val="C00000"/>
                  </a:solidFill>
                  <a:latin typeface="Arial" panose="020B0604020202020204" pitchFamily="34" charset="0"/>
                  <a:cs typeface="Arial" panose="020B0604020202020204" pitchFamily="34" charset="0"/>
                </a:rPr>
                <a:t>Incorporación al Proceso de Promoción</a:t>
              </a:r>
            </a:p>
          </p:txBody>
        </p:sp>
        <p:sp>
          <p:nvSpPr>
            <p:cNvPr id="7" name="Elipse 67">
              <a:extLst>
                <a:ext uri="{FF2B5EF4-FFF2-40B4-BE49-F238E27FC236}">
                  <a16:creationId xmlns:a16="http://schemas.microsoft.com/office/drawing/2014/main" id="{F30BBBEA-6833-4E75-A1AD-E3B91BDAB4E5}"/>
                </a:ext>
              </a:extLst>
            </p:cNvPr>
            <p:cNvSpPr/>
            <p:nvPr/>
          </p:nvSpPr>
          <p:spPr>
            <a:xfrm>
              <a:off x="9883724" y="2537789"/>
              <a:ext cx="797136" cy="2346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04/21</a:t>
              </a:r>
            </a:p>
          </p:txBody>
        </p:sp>
        <p:sp>
          <p:nvSpPr>
            <p:cNvPr id="8" name="Rectángulo: esquinas redondeadas 75">
              <a:extLst>
                <a:ext uri="{FF2B5EF4-FFF2-40B4-BE49-F238E27FC236}">
                  <a16:creationId xmlns:a16="http://schemas.microsoft.com/office/drawing/2014/main" id="{15C643E5-14FE-42CC-8115-D88AF5103A17}"/>
                </a:ext>
              </a:extLst>
            </p:cNvPr>
            <p:cNvSpPr/>
            <p:nvPr/>
          </p:nvSpPr>
          <p:spPr>
            <a:xfrm flipH="1">
              <a:off x="9701317" y="3035772"/>
              <a:ext cx="1161942" cy="70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srgbClr val="C00000"/>
                  </a:solidFill>
                  <a:latin typeface="Arial" panose="020B0604020202020204" pitchFamily="34" charset="0"/>
                  <a:cs typeface="Arial" panose="020B0604020202020204" pitchFamily="34" charset="0"/>
                </a:rPr>
                <a:t>Adjudicación</a:t>
              </a:r>
            </a:p>
            <a:p>
              <a:pPr algn="ctr" defTabSz="450504"/>
              <a:r>
                <a:rPr lang="es-PE" sz="2400" b="1" dirty="0">
                  <a:solidFill>
                    <a:srgbClr val="C00000"/>
                  </a:solidFill>
                  <a:latin typeface="Arial" panose="020B0604020202020204" pitchFamily="34" charset="0"/>
                  <a:cs typeface="Arial" panose="020B0604020202020204" pitchFamily="34" charset="0"/>
                </a:rPr>
                <a:t>Buena Pro</a:t>
              </a:r>
            </a:p>
          </p:txBody>
        </p:sp>
        <p:cxnSp>
          <p:nvCxnSpPr>
            <p:cNvPr id="9" name="Conector recto 15">
              <a:extLst>
                <a:ext uri="{FF2B5EF4-FFF2-40B4-BE49-F238E27FC236}">
                  <a16:creationId xmlns:a16="http://schemas.microsoft.com/office/drawing/2014/main" id="{4EFD64D2-1716-4730-A749-D93A2A40BDB5}"/>
                </a:ext>
              </a:extLst>
            </p:cNvPr>
            <p:cNvCxnSpPr>
              <a:cxnSpLocks/>
            </p:cNvCxnSpPr>
            <p:nvPr/>
          </p:nvCxnSpPr>
          <p:spPr>
            <a:xfrm>
              <a:off x="3570663" y="2790800"/>
              <a:ext cx="0" cy="244916"/>
            </a:xfrm>
            <a:prstGeom prst="line">
              <a:avLst/>
            </a:prstGeom>
          </p:spPr>
          <p:style>
            <a:lnRef idx="1">
              <a:schemeClr val="accent1"/>
            </a:lnRef>
            <a:fillRef idx="0">
              <a:schemeClr val="accent1"/>
            </a:fillRef>
            <a:effectRef idx="0">
              <a:schemeClr val="accent1"/>
            </a:effectRef>
            <a:fontRef idx="minor">
              <a:schemeClr val="tx1"/>
            </a:fontRef>
          </p:style>
        </p:cxnSp>
        <p:sp>
          <p:nvSpPr>
            <p:cNvPr id="10" name="Elipse 41">
              <a:extLst>
                <a:ext uri="{FF2B5EF4-FFF2-40B4-BE49-F238E27FC236}">
                  <a16:creationId xmlns:a16="http://schemas.microsoft.com/office/drawing/2014/main" id="{EE5D6C22-C6E0-47AD-8DB1-CD87960F58FE}"/>
                </a:ext>
              </a:extLst>
            </p:cNvPr>
            <p:cNvSpPr/>
            <p:nvPr/>
          </p:nvSpPr>
          <p:spPr>
            <a:xfrm>
              <a:off x="6526059" y="2537788"/>
              <a:ext cx="834610" cy="2530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09/20</a:t>
              </a:r>
            </a:p>
          </p:txBody>
        </p:sp>
        <p:sp>
          <p:nvSpPr>
            <p:cNvPr id="11" name="Rectángulo: esquinas redondeadas 65">
              <a:extLst>
                <a:ext uri="{FF2B5EF4-FFF2-40B4-BE49-F238E27FC236}">
                  <a16:creationId xmlns:a16="http://schemas.microsoft.com/office/drawing/2014/main" id="{FFB5AAAB-1292-4C2B-83F2-93AA615F139F}"/>
                </a:ext>
              </a:extLst>
            </p:cNvPr>
            <p:cNvSpPr/>
            <p:nvPr/>
          </p:nvSpPr>
          <p:spPr>
            <a:xfrm flipH="1">
              <a:off x="6399879" y="3035771"/>
              <a:ext cx="1280505" cy="702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srgbClr val="C00000"/>
                  </a:solidFill>
                  <a:latin typeface="Arial" panose="020B0604020202020204" pitchFamily="34" charset="0"/>
                  <a:cs typeface="Arial" panose="020B0604020202020204" pitchFamily="34" charset="0"/>
                </a:rPr>
                <a:t>Convocatoria</a:t>
              </a:r>
            </a:p>
          </p:txBody>
        </p:sp>
        <p:cxnSp>
          <p:nvCxnSpPr>
            <p:cNvPr id="12" name="Conector recto 19">
              <a:extLst>
                <a:ext uri="{FF2B5EF4-FFF2-40B4-BE49-F238E27FC236}">
                  <a16:creationId xmlns:a16="http://schemas.microsoft.com/office/drawing/2014/main" id="{56927013-56C4-49CC-8531-7644E147EC4F}"/>
                </a:ext>
              </a:extLst>
            </p:cNvPr>
            <p:cNvCxnSpPr>
              <a:cxnSpLocks/>
            </p:cNvCxnSpPr>
            <p:nvPr/>
          </p:nvCxnSpPr>
          <p:spPr>
            <a:xfrm flipH="1">
              <a:off x="6942189" y="2767390"/>
              <a:ext cx="1177" cy="265699"/>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esquinas redondeadas 9">
              <a:extLst>
                <a:ext uri="{FF2B5EF4-FFF2-40B4-BE49-F238E27FC236}">
                  <a16:creationId xmlns:a16="http://schemas.microsoft.com/office/drawing/2014/main" id="{DA652329-84E9-4604-BECE-F2E0C72D5D29}"/>
                </a:ext>
              </a:extLst>
            </p:cNvPr>
            <p:cNvSpPr/>
            <p:nvPr/>
          </p:nvSpPr>
          <p:spPr>
            <a:xfrm>
              <a:off x="4811871" y="3030331"/>
              <a:ext cx="1160304" cy="708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ES" sz="2400" dirty="0">
                  <a:solidFill>
                    <a:prstClr val="black"/>
                  </a:solidFill>
                  <a:latin typeface="Arial" panose="020B0604020202020204" pitchFamily="34" charset="0"/>
                  <a:cs typeface="Arial" panose="020B0604020202020204" pitchFamily="34" charset="0"/>
                </a:rPr>
                <a:t>Aprobación de VIC, Bases</a:t>
              </a:r>
              <a:endParaRPr lang="es-PE" sz="2400" dirty="0">
                <a:solidFill>
                  <a:prstClr val="black"/>
                </a:solidFill>
                <a:latin typeface="Arial" panose="020B0604020202020204" pitchFamily="34" charset="0"/>
                <a:cs typeface="Arial" panose="020B0604020202020204" pitchFamily="34" charset="0"/>
              </a:endParaRPr>
            </a:p>
          </p:txBody>
        </p:sp>
        <p:sp>
          <p:nvSpPr>
            <p:cNvPr id="14" name="Elipse 30">
              <a:extLst>
                <a:ext uri="{FF2B5EF4-FFF2-40B4-BE49-F238E27FC236}">
                  <a16:creationId xmlns:a16="http://schemas.microsoft.com/office/drawing/2014/main" id="{0808A3E5-7E0F-4278-8BAE-709D3893B6FE}"/>
                </a:ext>
              </a:extLst>
            </p:cNvPr>
            <p:cNvSpPr/>
            <p:nvPr/>
          </p:nvSpPr>
          <p:spPr>
            <a:xfrm>
              <a:off x="4967515" y="2537789"/>
              <a:ext cx="914346" cy="2815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08/20</a:t>
              </a:r>
            </a:p>
          </p:txBody>
        </p:sp>
        <p:cxnSp>
          <p:nvCxnSpPr>
            <p:cNvPr id="15" name="Conector recto 17">
              <a:extLst>
                <a:ext uri="{FF2B5EF4-FFF2-40B4-BE49-F238E27FC236}">
                  <a16:creationId xmlns:a16="http://schemas.microsoft.com/office/drawing/2014/main" id="{2B531600-743B-4CF6-96A8-F991575643BB}"/>
                </a:ext>
              </a:extLst>
            </p:cNvPr>
            <p:cNvCxnSpPr>
              <a:cxnSpLocks/>
            </p:cNvCxnSpPr>
            <p:nvPr/>
          </p:nvCxnSpPr>
          <p:spPr>
            <a:xfrm>
              <a:off x="5399701" y="2772428"/>
              <a:ext cx="0" cy="25796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31 Diagrama">
              <a:extLst>
                <a:ext uri="{FF2B5EF4-FFF2-40B4-BE49-F238E27FC236}">
                  <a16:creationId xmlns:a16="http://schemas.microsoft.com/office/drawing/2014/main" id="{C6EE7642-3394-4A37-828D-CBA074BA2A03}"/>
                </a:ext>
              </a:extLst>
            </p:cNvPr>
            <p:cNvGraphicFramePr/>
            <p:nvPr>
              <p:extLst>
                <p:ext uri="{D42A27DB-BD31-4B8C-83A1-F6EECF244321}">
                  <p14:modId xmlns:p14="http://schemas.microsoft.com/office/powerpoint/2010/main" val="1470186048"/>
                </p:ext>
              </p:extLst>
            </p:nvPr>
          </p:nvGraphicFramePr>
          <p:xfrm>
            <a:off x="1515188" y="1943102"/>
            <a:ext cx="9287166" cy="53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Elipse 41">
              <a:extLst>
                <a:ext uri="{FF2B5EF4-FFF2-40B4-BE49-F238E27FC236}">
                  <a16:creationId xmlns:a16="http://schemas.microsoft.com/office/drawing/2014/main" id="{150DE56C-EA81-44F9-9064-419DAF315EB6}"/>
                </a:ext>
              </a:extLst>
            </p:cNvPr>
            <p:cNvSpPr/>
            <p:nvPr/>
          </p:nvSpPr>
          <p:spPr>
            <a:xfrm>
              <a:off x="8433323" y="2537788"/>
              <a:ext cx="834610" cy="2530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03/21</a:t>
              </a:r>
            </a:p>
          </p:txBody>
        </p:sp>
        <p:sp>
          <p:nvSpPr>
            <p:cNvPr id="18" name="Rectángulo: esquinas redondeadas 65">
              <a:extLst>
                <a:ext uri="{FF2B5EF4-FFF2-40B4-BE49-F238E27FC236}">
                  <a16:creationId xmlns:a16="http://schemas.microsoft.com/office/drawing/2014/main" id="{D0A3F033-9434-42BC-99B4-F25D45856EC2}"/>
                </a:ext>
              </a:extLst>
            </p:cNvPr>
            <p:cNvSpPr/>
            <p:nvPr/>
          </p:nvSpPr>
          <p:spPr>
            <a:xfrm flipH="1">
              <a:off x="8307143" y="3035772"/>
              <a:ext cx="1084614" cy="70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dirty="0">
                  <a:solidFill>
                    <a:prstClr val="black"/>
                  </a:solidFill>
                  <a:latin typeface="Arial" panose="020B0604020202020204" pitchFamily="34" charset="0"/>
                  <a:cs typeface="Arial" panose="020B0604020202020204" pitchFamily="34" charset="0"/>
                </a:rPr>
                <a:t>Aprobación de Versión Final de Contrato (Comité y DE)</a:t>
              </a:r>
            </a:p>
          </p:txBody>
        </p:sp>
        <p:cxnSp>
          <p:nvCxnSpPr>
            <p:cNvPr id="19" name="Conector recto 19">
              <a:extLst>
                <a:ext uri="{FF2B5EF4-FFF2-40B4-BE49-F238E27FC236}">
                  <a16:creationId xmlns:a16="http://schemas.microsoft.com/office/drawing/2014/main" id="{F191CD84-219B-441A-BE11-DD7AECC68992}"/>
                </a:ext>
              </a:extLst>
            </p:cNvPr>
            <p:cNvCxnSpPr>
              <a:cxnSpLocks/>
            </p:cNvCxnSpPr>
            <p:nvPr/>
          </p:nvCxnSpPr>
          <p:spPr>
            <a:xfrm flipH="1">
              <a:off x="8863180" y="2767390"/>
              <a:ext cx="1177" cy="265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2D529E9-9415-4EC0-B63A-45F6D977F527}"/>
                </a:ext>
              </a:extLst>
            </p:cNvPr>
            <p:cNvCxnSpPr>
              <a:cxnSpLocks/>
            </p:cNvCxnSpPr>
            <p:nvPr/>
          </p:nvCxnSpPr>
          <p:spPr>
            <a:xfrm flipH="1">
              <a:off x="10282293" y="2770019"/>
              <a:ext cx="1177" cy="265699"/>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ipse 57">
              <a:extLst>
                <a:ext uri="{FF2B5EF4-FFF2-40B4-BE49-F238E27FC236}">
                  <a16:creationId xmlns:a16="http://schemas.microsoft.com/office/drawing/2014/main" id="{150AB412-7460-4150-8D0A-4D66E354B6B2}"/>
                </a:ext>
              </a:extLst>
            </p:cNvPr>
            <p:cNvSpPr/>
            <p:nvPr/>
          </p:nvSpPr>
          <p:spPr>
            <a:xfrm>
              <a:off x="1504152" y="2537843"/>
              <a:ext cx="1062837" cy="2933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b="1" dirty="0">
                  <a:solidFill>
                    <a:prstClr val="black"/>
                  </a:solidFill>
                  <a:latin typeface="Arial" panose="020B0604020202020204" pitchFamily="34" charset="0"/>
                  <a:cs typeface="Arial" panose="020B0604020202020204" pitchFamily="34" charset="0"/>
                </a:rPr>
                <a:t>03/20</a:t>
              </a:r>
            </a:p>
          </p:txBody>
        </p:sp>
        <p:sp>
          <p:nvSpPr>
            <p:cNvPr id="22" name="Rectángulo: esquinas redondeadas 61">
              <a:extLst>
                <a:ext uri="{FF2B5EF4-FFF2-40B4-BE49-F238E27FC236}">
                  <a16:creationId xmlns:a16="http://schemas.microsoft.com/office/drawing/2014/main" id="{BFE65A6A-F337-44FA-887C-90002124C1AB}"/>
                </a:ext>
              </a:extLst>
            </p:cNvPr>
            <p:cNvSpPr/>
            <p:nvPr/>
          </p:nvSpPr>
          <p:spPr>
            <a:xfrm>
              <a:off x="1390650" y="3035771"/>
              <a:ext cx="1248810" cy="7027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050" tIns="22526" rIns="45050" bIns="22526" rtlCol="0" anchor="ctr"/>
            <a:lstStyle/>
            <a:p>
              <a:pPr algn="ctr" defTabSz="450504"/>
              <a:r>
                <a:rPr lang="es-PE" sz="2400" dirty="0">
                  <a:solidFill>
                    <a:schemeClr val="tx1"/>
                  </a:solidFill>
                  <a:latin typeface="Arial" panose="020B0604020202020204" pitchFamily="34" charset="0"/>
                  <a:cs typeface="Arial" panose="020B0604020202020204" pitchFamily="34" charset="0"/>
                </a:rPr>
                <a:t>Conformidad al Informe de Evaluación</a:t>
              </a:r>
            </a:p>
            <a:p>
              <a:pPr algn="ctr" defTabSz="450504"/>
              <a:r>
                <a:rPr lang="es-ES" sz="2400" dirty="0">
                  <a:solidFill>
                    <a:schemeClr val="tx1"/>
                  </a:solidFill>
                  <a:latin typeface="Arial" panose="020B0604020202020204" pitchFamily="34" charset="0"/>
                  <a:cs typeface="Arial" panose="020B0604020202020204" pitchFamily="34" charset="0"/>
                </a:rPr>
                <a:t>(MINEM y MEF)</a:t>
              </a:r>
              <a:endParaRPr lang="es-PE" sz="2400" dirty="0">
                <a:solidFill>
                  <a:schemeClr val="tx1"/>
                </a:solidFill>
                <a:latin typeface="Arial" panose="020B0604020202020204" pitchFamily="34" charset="0"/>
                <a:cs typeface="Arial" panose="020B0604020202020204" pitchFamily="34" charset="0"/>
              </a:endParaRPr>
            </a:p>
          </p:txBody>
        </p:sp>
        <p:cxnSp>
          <p:nvCxnSpPr>
            <p:cNvPr id="23" name="Conector recto 15">
              <a:extLst>
                <a:ext uri="{FF2B5EF4-FFF2-40B4-BE49-F238E27FC236}">
                  <a16:creationId xmlns:a16="http://schemas.microsoft.com/office/drawing/2014/main" id="{80854B5C-DA54-44AF-B8A3-4A3D53BBB2E9}"/>
                </a:ext>
              </a:extLst>
            </p:cNvPr>
            <p:cNvCxnSpPr>
              <a:cxnSpLocks/>
            </p:cNvCxnSpPr>
            <p:nvPr/>
          </p:nvCxnSpPr>
          <p:spPr>
            <a:xfrm>
              <a:off x="2015055" y="2767390"/>
              <a:ext cx="0" cy="26838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83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2" name="object 62"/>
          <p:cNvSpPr txBox="1"/>
          <p:nvPr/>
        </p:nvSpPr>
        <p:spPr>
          <a:xfrm>
            <a:off x="8680450" y="3673475"/>
            <a:ext cx="6176645" cy="3490699"/>
          </a:xfrm>
          <a:prstGeom prst="rect">
            <a:avLst/>
          </a:prstGeom>
        </p:spPr>
        <p:txBody>
          <a:bodyPr vert="horz" wrap="square" lIns="0" tIns="0" rIns="0" bIns="0" rtlCol="0">
            <a:spAutoFit/>
          </a:bodyPr>
          <a:lstStyle/>
          <a:p>
            <a:pPr marL="49530">
              <a:lnSpc>
                <a:spcPct val="100000"/>
              </a:lnSpc>
            </a:pPr>
            <a:r>
              <a:rPr sz="1900" dirty="0">
                <a:solidFill>
                  <a:srgbClr val="FFFFFF"/>
                </a:solidFill>
                <a:ea typeface="Calibri" charset="0"/>
                <a:cs typeface="Calibri" charset="0"/>
              </a:rPr>
              <a:t>Síguenos:</a:t>
            </a:r>
            <a:endParaRPr sz="1900" dirty="0">
              <a:ea typeface="Calibri" charset="0"/>
              <a:cs typeface="Calibri" charset="0"/>
            </a:endParaRPr>
          </a:p>
          <a:p>
            <a:pPr>
              <a:lnSpc>
                <a:spcPct val="100000"/>
              </a:lnSpc>
            </a:pPr>
            <a:endParaRPr sz="1900" dirty="0">
              <a:ea typeface="Calibri" charset="0"/>
              <a:cs typeface="Calibri" charset="0"/>
            </a:endParaRPr>
          </a:p>
          <a:p>
            <a:pPr>
              <a:lnSpc>
                <a:spcPct val="100000"/>
              </a:lnSpc>
              <a:spcBef>
                <a:spcPts val="40"/>
              </a:spcBef>
            </a:pPr>
            <a:endParaRPr sz="2550" dirty="0">
              <a:ea typeface="Calibri" charset="0"/>
              <a:cs typeface="Calibri" charset="0"/>
            </a:endParaRPr>
          </a:p>
          <a:p>
            <a:pPr marL="49530">
              <a:lnSpc>
                <a:spcPct val="100000"/>
              </a:lnSpc>
            </a:pPr>
            <a:r>
              <a:rPr sz="2400" spc="10" dirty="0">
                <a:solidFill>
                  <a:srgbClr val="FFFFFF"/>
                </a:solidFill>
                <a:ea typeface="Calibri" charset="0"/>
                <a:cs typeface="Calibri" charset="0"/>
              </a:rPr>
              <a:t>ProInversión</a:t>
            </a:r>
            <a:r>
              <a:rPr sz="2400" spc="5" dirty="0">
                <a:solidFill>
                  <a:srgbClr val="FFFFFF"/>
                </a:solidFill>
                <a:ea typeface="Calibri" charset="0"/>
                <a:cs typeface="Calibri" charset="0"/>
              </a:rPr>
              <a:t> </a:t>
            </a:r>
            <a:r>
              <a:rPr sz="2400" spc="10" dirty="0">
                <a:solidFill>
                  <a:srgbClr val="FFFFFF"/>
                </a:solidFill>
                <a:ea typeface="Calibri" charset="0"/>
                <a:cs typeface="Calibri" charset="0"/>
              </a:rPr>
              <a:t>Perú</a:t>
            </a:r>
            <a:endParaRPr sz="2400" dirty="0">
              <a:ea typeface="Calibri" charset="0"/>
              <a:cs typeface="Calibri" charset="0"/>
            </a:endParaRPr>
          </a:p>
          <a:p>
            <a:pPr>
              <a:lnSpc>
                <a:spcPct val="100000"/>
              </a:lnSpc>
              <a:spcBef>
                <a:spcPts val="54"/>
              </a:spcBef>
            </a:pPr>
            <a:endParaRPr sz="1950" dirty="0">
              <a:ea typeface="Calibri" charset="0"/>
              <a:cs typeface="Calibri" charset="0"/>
            </a:endParaRPr>
          </a:p>
          <a:p>
            <a:pPr marL="266700" indent="-254000">
              <a:lnSpc>
                <a:spcPct val="100000"/>
              </a:lnSpc>
              <a:buFont typeface="SenticoSansDT"/>
              <a:buAutoNum type="alphaLcPeriod" startAt="4"/>
              <a:tabLst>
                <a:tab pos="267335" algn="l"/>
              </a:tabLst>
            </a:pPr>
            <a:r>
              <a:rPr sz="1900" spc="-25" dirty="0">
                <a:solidFill>
                  <a:srgbClr val="FFFFFF"/>
                </a:solidFill>
                <a:ea typeface="Calibri" charset="0"/>
                <a:cs typeface="Calibri" charset="0"/>
              </a:rPr>
              <a:t>A</a:t>
            </a:r>
            <a:r>
              <a:rPr sz="1900" spc="-60" dirty="0">
                <a:solidFill>
                  <a:srgbClr val="FFFFFF"/>
                </a:solidFill>
                <a:ea typeface="Calibri" charset="0"/>
                <a:cs typeface="Calibri" charset="0"/>
              </a:rPr>
              <a:t>v</a:t>
            </a:r>
            <a:r>
              <a:rPr sz="1900" dirty="0">
                <a:solidFill>
                  <a:srgbClr val="FFFFFF"/>
                </a:solidFill>
                <a:ea typeface="Calibri" charset="0"/>
                <a:cs typeface="Calibri" charset="0"/>
              </a:rPr>
              <a:t>. Enrique Canaval Moreyra Nº 150, piso 9, San Isidro, Lima</a:t>
            </a:r>
            <a:endParaRPr sz="1900" dirty="0">
              <a:ea typeface="Calibri" charset="0"/>
              <a:cs typeface="Calibri" charset="0"/>
            </a:endParaRPr>
          </a:p>
          <a:p>
            <a:pPr marL="12700">
              <a:lnSpc>
                <a:spcPct val="100000"/>
              </a:lnSpc>
              <a:spcBef>
                <a:spcPts val="5"/>
              </a:spcBef>
            </a:pPr>
            <a:r>
              <a:rPr sz="1900" dirty="0">
                <a:solidFill>
                  <a:srgbClr val="FFFFFF"/>
                </a:solidFill>
                <a:ea typeface="Calibri" charset="0"/>
                <a:cs typeface="Calibri" charset="0"/>
              </a:rPr>
              <a:t>t. (511) 200 1200</a:t>
            </a:r>
            <a:endParaRPr sz="1900" dirty="0">
              <a:ea typeface="Calibri" charset="0"/>
              <a:cs typeface="Calibri" charset="0"/>
            </a:endParaRPr>
          </a:p>
          <a:p>
            <a:pPr marL="255904" indent="-243204">
              <a:lnSpc>
                <a:spcPct val="100000"/>
              </a:lnSpc>
              <a:spcBef>
                <a:spcPts val="5"/>
              </a:spcBef>
              <a:buFont typeface="SenticoSansDT"/>
              <a:buAutoNum type="alphaLcPeriod" startAt="5"/>
              <a:tabLst>
                <a:tab pos="256540" algn="l"/>
              </a:tabLst>
            </a:pPr>
            <a:r>
              <a:rPr sz="1900" dirty="0">
                <a:solidFill>
                  <a:srgbClr val="FFFFFF"/>
                </a:solidFill>
                <a:ea typeface="Calibri" charset="0"/>
                <a:cs typeface="Calibri" charset="0"/>
                <a:hlinkClick r:id="rId3"/>
              </a:rPr>
              <a:t>contact@proinversion.gob.pe</a:t>
            </a:r>
            <a:endParaRPr sz="1900" dirty="0">
              <a:ea typeface="Calibri" charset="0"/>
              <a:cs typeface="Calibri" charset="0"/>
            </a:endParaRPr>
          </a:p>
          <a:p>
            <a:pPr>
              <a:lnSpc>
                <a:spcPct val="100000"/>
              </a:lnSpc>
              <a:spcBef>
                <a:spcPts val="46"/>
              </a:spcBef>
            </a:pPr>
            <a:endParaRPr sz="2000" dirty="0">
              <a:ea typeface="Calibri" charset="0"/>
              <a:cs typeface="Calibri" charset="0"/>
            </a:endParaRPr>
          </a:p>
          <a:p>
            <a:pPr marL="13335">
              <a:lnSpc>
                <a:spcPct val="100000"/>
              </a:lnSpc>
            </a:pPr>
            <a:r>
              <a:rPr sz="2300" b="1" spc="50" dirty="0">
                <a:solidFill>
                  <a:srgbClr val="FFFFFF"/>
                </a:solidFill>
                <a:ea typeface="Calibri" charset="0"/>
                <a:cs typeface="Calibri" charset="0"/>
                <a:hlinkClick r:id="rId4"/>
              </a:rPr>
              <a:t>WWW.PROINVERSION.GOB.PE</a:t>
            </a:r>
            <a:endParaRPr sz="2300" b="1" dirty="0">
              <a:ea typeface="Calibri" charset="0"/>
              <a:cs typeface="Calibri" charset="0"/>
            </a:endParaRPr>
          </a:p>
        </p:txBody>
      </p:sp>
      <p:cxnSp>
        <p:nvCxnSpPr>
          <p:cNvPr id="3" name="Conector recto 2"/>
          <p:cNvCxnSpPr/>
          <p:nvPr/>
        </p:nvCxnSpPr>
        <p:spPr>
          <a:xfrm>
            <a:off x="7824904" y="3673475"/>
            <a:ext cx="17346" cy="349069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B393A45A-6C4D-7C4A-B286-8F7410319703}"/>
              </a:ext>
            </a:extLst>
          </p:cNvPr>
          <p:cNvPicPr>
            <a:picLocks noChangeAspect="1"/>
          </p:cNvPicPr>
          <p:nvPr/>
        </p:nvPicPr>
        <p:blipFill>
          <a:blip r:embed="rId5"/>
          <a:stretch>
            <a:fillRect/>
          </a:stretch>
        </p:blipFill>
        <p:spPr>
          <a:xfrm>
            <a:off x="8756650" y="4130675"/>
            <a:ext cx="2514600" cy="3768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TotalTime>
  <Words>422</Words>
  <Application>Microsoft Office PowerPoint</Application>
  <PresentationFormat>Personalizado</PresentationFormat>
  <Paragraphs>54</Paragraphs>
  <Slides>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SenticoSansDT</vt:lpstr>
      <vt:lpstr>Office Theme</vt:lpstr>
      <vt:lpstr>Presentación de PowerPoint</vt:lpstr>
      <vt:lpstr>INDICE</vt:lpstr>
      <vt:lpstr>INFORMACIÓN GENERAL DE LOS PROYECTOS </vt:lpstr>
      <vt:lpstr>INFORMACIÓN GENERAL DE LOS PROYECTOS</vt:lpstr>
      <vt:lpstr>CRONOGRAMA DEL PROCESO DE PROMOCIÓN DE LA ACTIVIDAD PRIVADA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NUEVA LÍNEA</dc:title>
  <dc:creator>Sonia Aguilar Flores</dc:creator>
  <cp:lastModifiedBy>Wendy Huambachano</cp:lastModifiedBy>
  <cp:revision>16</cp:revision>
  <dcterms:created xsi:type="dcterms:W3CDTF">2020-03-04T22:57:02Z</dcterms:created>
  <dcterms:modified xsi:type="dcterms:W3CDTF">2020-10-01T22:38:25Z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2019-02-18T00:00:00Z</vt:filetime>
  </property>
  <property fmtid="{D5CDD505-2E9C-101B-9397-08002B2CF9AE}" pid="3" name="Creator">
    <vt:lpwstr>Adobe Illustrator CC 2017 (Macintosh)</vt:lpwstr>
  </property>
  <property fmtid="{D5CDD505-2E9C-101B-9397-08002B2CF9AE}" pid="4" name="LastSaved">
    <vt:filetime>2019-02-18T00:00:00Z</vt:filetime>
  </property>
</Properties>
</file>