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87" r:id="rId5"/>
  </p:sldMasterIdLst>
  <p:notesMasterIdLst>
    <p:notesMasterId r:id="rId45"/>
  </p:notesMasterIdLst>
  <p:handoutMasterIdLst>
    <p:handoutMasterId r:id="rId46"/>
  </p:handoutMasterIdLst>
  <p:sldIdLst>
    <p:sldId id="256" r:id="rId6"/>
    <p:sldId id="262" r:id="rId7"/>
    <p:sldId id="394" r:id="rId8"/>
    <p:sldId id="399" r:id="rId9"/>
    <p:sldId id="400" r:id="rId10"/>
    <p:sldId id="403" r:id="rId11"/>
    <p:sldId id="419" r:id="rId12"/>
    <p:sldId id="420" r:id="rId13"/>
    <p:sldId id="421" r:id="rId14"/>
    <p:sldId id="425" r:id="rId15"/>
    <p:sldId id="426" r:id="rId16"/>
    <p:sldId id="427" r:id="rId17"/>
    <p:sldId id="422" r:id="rId18"/>
    <p:sldId id="423" r:id="rId19"/>
    <p:sldId id="424" r:id="rId20"/>
    <p:sldId id="428" r:id="rId21"/>
    <p:sldId id="431" r:id="rId22"/>
    <p:sldId id="430" r:id="rId23"/>
    <p:sldId id="404" r:id="rId24"/>
    <p:sldId id="401" r:id="rId25"/>
    <p:sldId id="416" r:id="rId26"/>
    <p:sldId id="433" r:id="rId27"/>
    <p:sldId id="434" r:id="rId28"/>
    <p:sldId id="417" r:id="rId29"/>
    <p:sldId id="432" r:id="rId30"/>
    <p:sldId id="398" r:id="rId31"/>
    <p:sldId id="406" r:id="rId32"/>
    <p:sldId id="418" r:id="rId33"/>
    <p:sldId id="437" r:id="rId34"/>
    <p:sldId id="435" r:id="rId35"/>
    <p:sldId id="436" r:id="rId36"/>
    <p:sldId id="408" r:id="rId37"/>
    <p:sldId id="410" r:id="rId38"/>
    <p:sldId id="397" r:id="rId39"/>
    <p:sldId id="439" r:id="rId40"/>
    <p:sldId id="438" r:id="rId41"/>
    <p:sldId id="413" r:id="rId42"/>
    <p:sldId id="412" r:id="rId43"/>
    <p:sldId id="396" r:id="rId44"/>
  </p:sldIdLst>
  <p:sldSz cx="20104100" cy="11309350"/>
  <p:notesSz cx="6888163" cy="100203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2" userDrawn="1">
          <p15:clr>
            <a:srgbClr val="A4A3A4"/>
          </p15:clr>
        </p15:guide>
        <p15:guide id="2" pos="2160">
          <p15:clr>
            <a:srgbClr val="A4A3A4"/>
          </p15:clr>
        </p15:guide>
        <p15:guide id="3" pos="6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ulza Shiroma" initials="NS" lastIdx="28" clrIdx="0">
    <p:extLst>
      <p:ext uri="{19B8F6BF-5375-455C-9EA6-DF929625EA0E}">
        <p15:presenceInfo xmlns:p15="http://schemas.microsoft.com/office/powerpoint/2012/main" userId="S::nshiroma@proinversion.gob.pe::7ce1b2ed-fe56-4a57-9b1c-54a5c8fd9b8b" providerId="AD"/>
      </p:ext>
    </p:extLst>
  </p:cmAuthor>
  <p:cmAuthor id="2" name="Jesús Brown" initials="Fn" lastIdx="31" clrIdx="1">
    <p:extLst>
      <p:ext uri="{19B8F6BF-5375-455C-9EA6-DF929625EA0E}">
        <p15:presenceInfo xmlns:p15="http://schemas.microsoft.com/office/powerpoint/2012/main" userId="Jesús Brown" providerId="None"/>
      </p:ext>
    </p:extLst>
  </p:cmAuthor>
  <p:cmAuthor id="3" name="Edu Zanabria" initials="EZ" lastIdx="10" clrIdx="2">
    <p:extLst>
      <p:ext uri="{19B8F6BF-5375-455C-9EA6-DF929625EA0E}">
        <p15:presenceInfo xmlns:p15="http://schemas.microsoft.com/office/powerpoint/2012/main" userId="adb6f7d5136e37c4" providerId="Windows Live"/>
      </p:ext>
    </p:extLst>
  </p:cmAuthor>
  <p:cmAuthor id="4" name="Veronica Esquivel Valdivia" initials="VEV" lastIdx="2" clrIdx="3">
    <p:extLst>
      <p:ext uri="{19B8F6BF-5375-455C-9EA6-DF929625EA0E}">
        <p15:presenceInfo xmlns:p15="http://schemas.microsoft.com/office/powerpoint/2012/main" userId="S::VESQUIVEL@PROINVERSION.GOB.PE::bd7fed88-895c-440e-ba4a-27da560214c9" providerId="AD"/>
      </p:ext>
    </p:extLst>
  </p:cmAuthor>
  <p:cmAuthor id="5" name="Pablo" initials="P" lastIdx="4" clrIdx="4">
    <p:extLst>
      <p:ext uri="{19B8F6BF-5375-455C-9EA6-DF929625EA0E}">
        <p15:presenceInfo xmlns:p15="http://schemas.microsoft.com/office/powerpoint/2012/main" userId="Pab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700"/>
    <a:srgbClr val="FFA325"/>
    <a:srgbClr val="FFDBA7"/>
    <a:srgbClr val="FFCD87"/>
    <a:srgbClr val="E6E6E6"/>
    <a:srgbClr val="3BAF6B"/>
    <a:srgbClr val="8BFFE1"/>
    <a:srgbClr val="86FFBB"/>
    <a:srgbClr val="BEFFFF"/>
    <a:srgbClr val="08F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11" autoAdjust="0"/>
  </p:normalViewPr>
  <p:slideViewPr>
    <p:cSldViewPr snapToGrid="0">
      <p:cViewPr varScale="1">
        <p:scale>
          <a:sx n="39" d="100"/>
          <a:sy n="39" d="100"/>
        </p:scale>
        <p:origin x="954" y="48"/>
      </p:cViewPr>
      <p:guideLst>
        <p:guide orient="horz" pos="922"/>
        <p:guide pos="2160"/>
        <p:guide pos="624"/>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E6CC6B5-D7CD-4146-944F-B4DAF0025DF4}"/>
              </a:ext>
            </a:extLst>
          </p:cNvPr>
          <p:cNvSpPr>
            <a:spLocks noGrp="1"/>
          </p:cNvSpPr>
          <p:nvPr>
            <p:ph type="hdr" sz="quarter"/>
          </p:nvPr>
        </p:nvSpPr>
        <p:spPr>
          <a:xfrm>
            <a:off x="0" y="0"/>
            <a:ext cx="2985015" cy="502141"/>
          </a:xfrm>
          <a:prstGeom prst="rect">
            <a:avLst/>
          </a:prstGeom>
        </p:spPr>
        <p:txBody>
          <a:bodyPr vert="horz" lIns="49213" tIns="24607" rIns="49213" bIns="24607" rtlCol="0"/>
          <a:lstStyle>
            <a:lvl1pPr algn="l">
              <a:defRPr sz="600"/>
            </a:lvl1pPr>
          </a:lstStyle>
          <a:p>
            <a:endParaRPr lang="es-PE"/>
          </a:p>
        </p:txBody>
      </p:sp>
      <p:sp>
        <p:nvSpPr>
          <p:cNvPr id="3" name="Marcador de fecha 2">
            <a:extLst>
              <a:ext uri="{FF2B5EF4-FFF2-40B4-BE49-F238E27FC236}">
                <a16:creationId xmlns:a16="http://schemas.microsoft.com/office/drawing/2014/main" id="{FA6F59BE-1136-42A5-88AE-5ADD44DAA77C}"/>
              </a:ext>
            </a:extLst>
          </p:cNvPr>
          <p:cNvSpPr>
            <a:spLocks noGrp="1"/>
          </p:cNvSpPr>
          <p:nvPr>
            <p:ph type="dt" sz="quarter" idx="1"/>
          </p:nvPr>
        </p:nvSpPr>
        <p:spPr>
          <a:xfrm>
            <a:off x="3901516" y="0"/>
            <a:ext cx="2985015" cy="502141"/>
          </a:xfrm>
          <a:prstGeom prst="rect">
            <a:avLst/>
          </a:prstGeom>
        </p:spPr>
        <p:txBody>
          <a:bodyPr vert="horz" lIns="49213" tIns="24607" rIns="49213" bIns="24607" rtlCol="0"/>
          <a:lstStyle>
            <a:lvl1pPr algn="r">
              <a:defRPr sz="600"/>
            </a:lvl1pPr>
          </a:lstStyle>
          <a:p>
            <a:fld id="{4CEBBC92-A1AD-4640-99E6-45D8FC2AC24C}" type="datetimeFigureOut">
              <a:rPr lang="es-PE" smtClean="0"/>
              <a:t>7/02/2023</a:t>
            </a:fld>
            <a:endParaRPr lang="es-PE"/>
          </a:p>
        </p:txBody>
      </p:sp>
      <p:sp>
        <p:nvSpPr>
          <p:cNvPr id="4" name="Marcador de pie de página 3">
            <a:extLst>
              <a:ext uri="{FF2B5EF4-FFF2-40B4-BE49-F238E27FC236}">
                <a16:creationId xmlns:a16="http://schemas.microsoft.com/office/drawing/2014/main" id="{159AE120-E8F3-412C-B7B7-D4C08FA50077}"/>
              </a:ext>
            </a:extLst>
          </p:cNvPr>
          <p:cNvSpPr>
            <a:spLocks noGrp="1"/>
          </p:cNvSpPr>
          <p:nvPr>
            <p:ph type="ftr" sz="quarter" idx="2"/>
          </p:nvPr>
        </p:nvSpPr>
        <p:spPr>
          <a:xfrm>
            <a:off x="0" y="9518161"/>
            <a:ext cx="2985015" cy="502140"/>
          </a:xfrm>
          <a:prstGeom prst="rect">
            <a:avLst/>
          </a:prstGeom>
        </p:spPr>
        <p:txBody>
          <a:bodyPr vert="horz" lIns="49213" tIns="24607" rIns="49213" bIns="24607" rtlCol="0" anchor="b"/>
          <a:lstStyle>
            <a:lvl1pPr algn="l">
              <a:defRPr sz="600"/>
            </a:lvl1pPr>
          </a:lstStyle>
          <a:p>
            <a:endParaRPr lang="es-PE"/>
          </a:p>
        </p:txBody>
      </p:sp>
      <p:sp>
        <p:nvSpPr>
          <p:cNvPr id="5" name="Marcador de número de diapositiva 4">
            <a:extLst>
              <a:ext uri="{FF2B5EF4-FFF2-40B4-BE49-F238E27FC236}">
                <a16:creationId xmlns:a16="http://schemas.microsoft.com/office/drawing/2014/main" id="{5586A92E-A5D9-4D4F-8D2B-2B2415C61E5C}"/>
              </a:ext>
            </a:extLst>
          </p:cNvPr>
          <p:cNvSpPr>
            <a:spLocks noGrp="1"/>
          </p:cNvSpPr>
          <p:nvPr>
            <p:ph type="sldNum" sz="quarter" idx="3"/>
          </p:nvPr>
        </p:nvSpPr>
        <p:spPr>
          <a:xfrm>
            <a:off x="3901516" y="9518161"/>
            <a:ext cx="2985015" cy="502140"/>
          </a:xfrm>
          <a:prstGeom prst="rect">
            <a:avLst/>
          </a:prstGeom>
        </p:spPr>
        <p:txBody>
          <a:bodyPr vert="horz" lIns="49213" tIns="24607" rIns="49213" bIns="24607" rtlCol="0" anchor="b"/>
          <a:lstStyle>
            <a:lvl1pPr algn="r">
              <a:defRPr sz="600"/>
            </a:lvl1pPr>
          </a:lstStyle>
          <a:p>
            <a:fld id="{21D4A373-A999-4ACE-8B7C-E1C861929296}" type="slidenum">
              <a:rPr lang="es-PE" smtClean="0"/>
              <a:t>‹Nº›</a:t>
            </a:fld>
            <a:endParaRPr lang="es-PE"/>
          </a:p>
        </p:txBody>
      </p:sp>
    </p:spTree>
    <p:extLst>
      <p:ext uri="{BB962C8B-B14F-4D97-AF65-F5344CB8AC3E}">
        <p14:creationId xmlns:p14="http://schemas.microsoft.com/office/powerpoint/2010/main" val="3019126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5015" cy="502141"/>
          </a:xfrm>
          <a:prstGeom prst="rect">
            <a:avLst/>
          </a:prstGeom>
        </p:spPr>
        <p:txBody>
          <a:bodyPr vert="horz" lIns="49213" tIns="24607" rIns="49213" bIns="24607" rtlCol="0"/>
          <a:lstStyle>
            <a:lvl1pPr algn="l">
              <a:defRPr sz="600"/>
            </a:lvl1pPr>
          </a:lstStyle>
          <a:p>
            <a:endParaRPr lang="es-ES_tradnl"/>
          </a:p>
        </p:txBody>
      </p:sp>
      <p:sp>
        <p:nvSpPr>
          <p:cNvPr id="3" name="Marcador de fecha 2"/>
          <p:cNvSpPr>
            <a:spLocks noGrp="1"/>
          </p:cNvSpPr>
          <p:nvPr>
            <p:ph type="dt" idx="1"/>
          </p:nvPr>
        </p:nvSpPr>
        <p:spPr>
          <a:xfrm>
            <a:off x="3901516" y="0"/>
            <a:ext cx="2985015" cy="502141"/>
          </a:xfrm>
          <a:prstGeom prst="rect">
            <a:avLst/>
          </a:prstGeom>
        </p:spPr>
        <p:txBody>
          <a:bodyPr vert="horz" lIns="49213" tIns="24607" rIns="49213" bIns="24607" rtlCol="0"/>
          <a:lstStyle>
            <a:lvl1pPr algn="r">
              <a:defRPr sz="600"/>
            </a:lvl1pPr>
          </a:lstStyle>
          <a:p>
            <a:fld id="{9941C21D-33BD-7A41-AA03-F8D45E1F5B62}" type="datetimeFigureOut">
              <a:rPr lang="es-ES_tradnl" smtClean="0"/>
              <a:pPr/>
              <a:t>07/02/2023</a:t>
            </a:fld>
            <a:endParaRPr lang="es-ES_tradnl"/>
          </a:p>
        </p:txBody>
      </p:sp>
      <p:sp>
        <p:nvSpPr>
          <p:cNvPr id="4" name="Marcador de imagen de diapositiva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49213" tIns="24607" rIns="49213" bIns="24607" rtlCol="0" anchor="ctr"/>
          <a:lstStyle/>
          <a:p>
            <a:endParaRPr lang="es-ES_tradnl"/>
          </a:p>
        </p:txBody>
      </p:sp>
      <p:sp>
        <p:nvSpPr>
          <p:cNvPr id="5" name="Marcador de notas 4"/>
          <p:cNvSpPr>
            <a:spLocks noGrp="1"/>
          </p:cNvSpPr>
          <p:nvPr>
            <p:ph type="body" sz="quarter" idx="3"/>
          </p:nvPr>
        </p:nvSpPr>
        <p:spPr>
          <a:xfrm>
            <a:off x="688599" y="4821672"/>
            <a:ext cx="5510965" cy="3946794"/>
          </a:xfrm>
          <a:prstGeom prst="rect">
            <a:avLst/>
          </a:prstGeom>
        </p:spPr>
        <p:txBody>
          <a:bodyPr vert="horz" lIns="49213" tIns="24607" rIns="49213" bIns="2460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9518161"/>
            <a:ext cx="2985015" cy="502140"/>
          </a:xfrm>
          <a:prstGeom prst="rect">
            <a:avLst/>
          </a:prstGeom>
        </p:spPr>
        <p:txBody>
          <a:bodyPr vert="horz" lIns="49213" tIns="24607" rIns="49213" bIns="24607" rtlCol="0" anchor="b"/>
          <a:lstStyle>
            <a:lvl1pPr algn="l">
              <a:defRPr sz="600"/>
            </a:lvl1pPr>
          </a:lstStyle>
          <a:p>
            <a:endParaRPr lang="es-ES_tradnl"/>
          </a:p>
        </p:txBody>
      </p:sp>
      <p:sp>
        <p:nvSpPr>
          <p:cNvPr id="7" name="Marcador de número de diapositiva 6"/>
          <p:cNvSpPr>
            <a:spLocks noGrp="1"/>
          </p:cNvSpPr>
          <p:nvPr>
            <p:ph type="sldNum" sz="quarter" idx="5"/>
          </p:nvPr>
        </p:nvSpPr>
        <p:spPr>
          <a:xfrm>
            <a:off x="3901516" y="9518161"/>
            <a:ext cx="2985015" cy="502140"/>
          </a:xfrm>
          <a:prstGeom prst="rect">
            <a:avLst/>
          </a:prstGeom>
        </p:spPr>
        <p:txBody>
          <a:bodyPr vert="horz" lIns="49213" tIns="24607" rIns="49213" bIns="24607" rtlCol="0" anchor="b"/>
          <a:lstStyle>
            <a:lvl1pPr algn="r">
              <a:defRPr sz="600"/>
            </a:lvl1pPr>
          </a:lstStyle>
          <a:p>
            <a:fld id="{FEDFF479-3DDE-C74D-9F4D-E0A3284B56DE}" type="slidenum">
              <a:rPr lang="es-ES_tradnl" smtClean="0"/>
              <a:pPr/>
              <a:t>‹Nº›</a:t>
            </a:fld>
            <a:endParaRPr lang="es-ES_tradnl"/>
          </a:p>
        </p:txBody>
      </p:sp>
    </p:spTree>
    <p:extLst>
      <p:ext uri="{BB962C8B-B14F-4D97-AF65-F5344CB8AC3E}">
        <p14:creationId xmlns:p14="http://schemas.microsoft.com/office/powerpoint/2010/main" val="1785945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defTabSz="492130">
              <a:defRPr/>
            </a:pPr>
            <a:fld id="{FEDFF479-3DDE-C74D-9F4D-E0A3284B56DE}" type="slidenum">
              <a:rPr lang="es-ES_tradnl">
                <a:solidFill>
                  <a:prstClr val="black"/>
                </a:solidFill>
                <a:latin typeface="Calibri"/>
              </a:rPr>
              <a:pPr defTabSz="492130">
                <a:defRPr/>
              </a:pPr>
              <a:t>1</a:t>
            </a:fld>
            <a:endParaRPr lang="es-ES_tradnl">
              <a:solidFill>
                <a:prstClr val="black"/>
              </a:solidFill>
              <a:latin typeface="Calibri"/>
            </a:endParaRPr>
          </a:p>
        </p:txBody>
      </p:sp>
    </p:spTree>
    <p:extLst>
      <p:ext uri="{BB962C8B-B14F-4D97-AF65-F5344CB8AC3E}">
        <p14:creationId xmlns:p14="http://schemas.microsoft.com/office/powerpoint/2010/main" val="101180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EDFF479-3DDE-C74D-9F4D-E0A3284B56DE}" type="slidenum">
              <a:rPr lang="es-ES_tradnl" smtClean="0"/>
              <a:pPr/>
              <a:t>20</a:t>
            </a:fld>
            <a:endParaRPr lang="es-ES_tradnl" dirty="0"/>
          </a:p>
        </p:txBody>
      </p:sp>
    </p:spTree>
    <p:extLst>
      <p:ext uri="{BB962C8B-B14F-4D97-AF65-F5344CB8AC3E}">
        <p14:creationId xmlns:p14="http://schemas.microsoft.com/office/powerpoint/2010/main" val="127689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EDFF479-3DDE-C74D-9F4D-E0A3284B56DE}" type="slidenum">
              <a:rPr lang="es-ES_tradnl" smtClean="0"/>
              <a:pPr/>
              <a:t>21</a:t>
            </a:fld>
            <a:endParaRPr lang="es-ES_tradnl" dirty="0"/>
          </a:p>
        </p:txBody>
      </p:sp>
    </p:spTree>
    <p:extLst>
      <p:ext uri="{BB962C8B-B14F-4D97-AF65-F5344CB8AC3E}">
        <p14:creationId xmlns:p14="http://schemas.microsoft.com/office/powerpoint/2010/main" val="405343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EDFF479-3DDE-C74D-9F4D-E0A3284B56DE}" type="slidenum">
              <a:rPr lang="es-ES_tradnl" smtClean="0"/>
              <a:pPr/>
              <a:t>22</a:t>
            </a:fld>
            <a:endParaRPr lang="es-ES_tradnl" dirty="0"/>
          </a:p>
        </p:txBody>
      </p:sp>
    </p:spTree>
    <p:extLst>
      <p:ext uri="{BB962C8B-B14F-4D97-AF65-F5344CB8AC3E}">
        <p14:creationId xmlns:p14="http://schemas.microsoft.com/office/powerpoint/2010/main" val="81979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EDFF479-3DDE-C74D-9F4D-E0A3284B56DE}" type="slidenum">
              <a:rPr lang="es-ES_tradnl" smtClean="0"/>
              <a:pPr/>
              <a:t>23</a:t>
            </a:fld>
            <a:endParaRPr lang="es-ES_tradnl" dirty="0"/>
          </a:p>
        </p:txBody>
      </p:sp>
    </p:spTree>
    <p:extLst>
      <p:ext uri="{BB962C8B-B14F-4D97-AF65-F5344CB8AC3E}">
        <p14:creationId xmlns:p14="http://schemas.microsoft.com/office/powerpoint/2010/main" val="2763631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grpSp>
        <p:nvGrpSpPr>
          <p:cNvPr id="5" name="Group 4"/>
          <p:cNvGrpSpPr/>
          <p:nvPr userDrawn="1"/>
        </p:nvGrpSpPr>
        <p:grpSpPr>
          <a:xfrm>
            <a:off x="541138" y="10285790"/>
            <a:ext cx="724290" cy="724339"/>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770"/>
              <a:endParaRPr lang="en-US" sz="2638" b="1">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770"/>
              <a:endParaRPr lang="en-US" sz="2228">
                <a:solidFill>
                  <a:prstClr val="white"/>
                </a:solidFill>
              </a:endParaRPr>
            </a:p>
          </p:txBody>
        </p:sp>
      </p:grpSp>
      <p:sp>
        <p:nvSpPr>
          <p:cNvPr id="3" name="Sous-titre 2"/>
          <p:cNvSpPr>
            <a:spLocks noGrp="1"/>
          </p:cNvSpPr>
          <p:nvPr>
            <p:ph type="subTitle" idx="1"/>
          </p:nvPr>
        </p:nvSpPr>
        <p:spPr>
          <a:xfrm>
            <a:off x="6410748" y="1023561"/>
            <a:ext cx="12688149" cy="474986"/>
          </a:xfrm>
        </p:spPr>
        <p:txBody>
          <a:bodyPr anchor="ctr">
            <a:noAutofit/>
          </a:bodyPr>
          <a:lstStyle>
            <a:lvl1pPr marL="0" indent="0" algn="r">
              <a:buNone/>
              <a:defRPr sz="2638" cap="small" baseline="0">
                <a:solidFill>
                  <a:srgbClr val="2F3A46"/>
                </a:solidFill>
              </a:defRPr>
            </a:lvl1pPr>
            <a:lvl2pPr marL="753887" indent="0" algn="ctr">
              <a:buNone/>
              <a:defRPr>
                <a:solidFill>
                  <a:schemeClr val="tx1">
                    <a:tint val="75000"/>
                  </a:schemeClr>
                </a:solidFill>
              </a:defRPr>
            </a:lvl2pPr>
            <a:lvl3pPr marL="1507770" indent="0" algn="ctr">
              <a:buNone/>
              <a:defRPr>
                <a:solidFill>
                  <a:schemeClr val="tx1">
                    <a:tint val="75000"/>
                  </a:schemeClr>
                </a:solidFill>
              </a:defRPr>
            </a:lvl3pPr>
            <a:lvl4pPr marL="2261656" indent="0" algn="ctr">
              <a:buNone/>
              <a:defRPr>
                <a:solidFill>
                  <a:schemeClr val="tx1">
                    <a:tint val="75000"/>
                  </a:schemeClr>
                </a:solidFill>
              </a:defRPr>
            </a:lvl4pPr>
            <a:lvl5pPr marL="3015541" indent="0" algn="ctr">
              <a:buNone/>
              <a:defRPr>
                <a:solidFill>
                  <a:schemeClr val="tx1">
                    <a:tint val="75000"/>
                  </a:schemeClr>
                </a:solidFill>
              </a:defRPr>
            </a:lvl5pPr>
            <a:lvl6pPr marL="3769426" indent="0" algn="ctr">
              <a:buNone/>
              <a:defRPr>
                <a:solidFill>
                  <a:schemeClr val="tx1">
                    <a:tint val="75000"/>
                  </a:schemeClr>
                </a:solidFill>
              </a:defRPr>
            </a:lvl6pPr>
            <a:lvl7pPr marL="4523309" indent="0" algn="ctr">
              <a:buNone/>
              <a:defRPr>
                <a:solidFill>
                  <a:schemeClr val="tx1">
                    <a:tint val="75000"/>
                  </a:schemeClr>
                </a:solidFill>
              </a:defRPr>
            </a:lvl7pPr>
            <a:lvl8pPr marL="5277196" indent="0" algn="ctr">
              <a:buNone/>
              <a:defRPr>
                <a:solidFill>
                  <a:schemeClr val="tx1">
                    <a:tint val="75000"/>
                  </a:schemeClr>
                </a:solidFill>
              </a:defRPr>
            </a:lvl8pPr>
            <a:lvl9pPr marL="6031082"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6410748" y="5076"/>
            <a:ext cx="12688149" cy="1018488"/>
          </a:xfrm>
          <a:prstGeom prst="rect">
            <a:avLst/>
          </a:prstGeom>
        </p:spPr>
        <p:txBody>
          <a:bodyPr vert="horz" lIns="91440" tIns="45720" rIns="91440" bIns="45720" rtlCol="0" anchor="ctr">
            <a:normAutofit/>
          </a:bodyPr>
          <a:lstStyle>
            <a:lvl1pPr>
              <a:defRPr>
                <a:solidFill>
                  <a:srgbClr val="2F3A46"/>
                </a:solidFill>
              </a:defRPr>
            </a:lvl1pPr>
          </a:lstStyle>
          <a:p>
            <a:r>
              <a:rPr lang="fr-FR"/>
              <a:t>Modifiez le style du titre</a:t>
            </a: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8297686" y="9522545"/>
            <a:ext cx="1806414" cy="1786805"/>
          </a:xfrm>
          <a:prstGeom prst="rect">
            <a:avLst/>
          </a:prstGeom>
        </p:spPr>
      </p:pic>
      <p:pic>
        <p:nvPicPr>
          <p:cNvPr id="13" name="Picture 12"/>
          <p:cNvPicPr>
            <a:picLocks noChangeAspect="1"/>
          </p:cNvPicPr>
          <p:nvPr userDrawn="1"/>
        </p:nvPicPr>
        <p:blipFill>
          <a:blip r:embed="rId3"/>
          <a:stretch>
            <a:fillRect/>
          </a:stretch>
        </p:blipFill>
        <p:spPr>
          <a:xfrm>
            <a:off x="258551" y="165072"/>
            <a:ext cx="2684130" cy="743968"/>
          </a:xfrm>
          <a:prstGeom prst="rect">
            <a:avLst/>
          </a:prstGeom>
        </p:spPr>
      </p:pic>
      <p:sp>
        <p:nvSpPr>
          <p:cNvPr id="16" name="Slide Number Placeholder 5"/>
          <p:cNvSpPr>
            <a:spLocks noGrp="1"/>
          </p:cNvSpPr>
          <p:nvPr>
            <p:ph type="sldNum" sz="quarter" idx="12"/>
          </p:nvPr>
        </p:nvSpPr>
        <p:spPr>
          <a:xfrm>
            <a:off x="541138" y="10285790"/>
            <a:ext cx="724290" cy="643860"/>
          </a:xfrm>
          <a:prstGeom prst="rect">
            <a:avLst/>
          </a:prstGeom>
        </p:spPr>
        <p:txBody>
          <a:bodyPr anchor="ctr"/>
          <a:lstStyle>
            <a:lvl1pPr algn="ctr">
              <a:defRPr sz="2309">
                <a:solidFill>
                  <a:srgbClr val="2F3A46"/>
                </a:solidFill>
              </a:defRPr>
            </a:lvl1pPr>
          </a:lstStyle>
          <a:p>
            <a:pPr defTabSz="1507770"/>
            <a:fld id="{F68327C5-B821-4FE9-A59A-A60D9EB59A9A}" type="slidenum">
              <a:rPr lang="en-US" smtClean="0"/>
              <a:pPr defTabSz="1507770"/>
              <a:t>‹Nº›</a:t>
            </a:fld>
            <a:endParaRPr lang="en-US"/>
          </a:p>
        </p:txBody>
      </p:sp>
    </p:spTree>
    <p:extLst>
      <p:ext uri="{BB962C8B-B14F-4D97-AF65-F5344CB8AC3E}">
        <p14:creationId xmlns:p14="http://schemas.microsoft.com/office/powerpoint/2010/main" val="90006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80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White">
    <p:spTree>
      <p:nvGrpSpPr>
        <p:cNvPr id="1" name=""/>
        <p:cNvGrpSpPr/>
        <p:nvPr/>
      </p:nvGrpSpPr>
      <p:grpSpPr>
        <a:xfrm>
          <a:off x="0" y="0"/>
          <a:ext cx="0" cy="0"/>
          <a:chOff x="0" y="0"/>
          <a:chExt cx="0" cy="0"/>
        </a:xfrm>
      </p:grpSpPr>
      <p:grpSp>
        <p:nvGrpSpPr>
          <p:cNvPr id="5" name="Group 4"/>
          <p:cNvGrpSpPr/>
          <p:nvPr userDrawn="1"/>
        </p:nvGrpSpPr>
        <p:grpSpPr>
          <a:xfrm>
            <a:off x="541138" y="10285790"/>
            <a:ext cx="724290" cy="724339"/>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38" b="1">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228"/>
            </a:p>
          </p:txBody>
        </p:sp>
      </p:grpSp>
      <p:sp>
        <p:nvSpPr>
          <p:cNvPr id="3" name="Sous-titre 2"/>
          <p:cNvSpPr>
            <a:spLocks noGrp="1"/>
          </p:cNvSpPr>
          <p:nvPr>
            <p:ph type="subTitle" idx="1"/>
          </p:nvPr>
        </p:nvSpPr>
        <p:spPr>
          <a:xfrm>
            <a:off x="6410748" y="1023561"/>
            <a:ext cx="12688149" cy="474986"/>
          </a:xfrm>
        </p:spPr>
        <p:txBody>
          <a:bodyPr anchor="ctr">
            <a:noAutofit/>
          </a:bodyPr>
          <a:lstStyle>
            <a:lvl1pPr marL="0" indent="0" algn="r">
              <a:buNone/>
              <a:defRPr sz="2638" cap="small" baseline="0">
                <a:solidFill>
                  <a:srgbClr val="2F3A46"/>
                </a:solidFill>
              </a:defRPr>
            </a:lvl1pPr>
            <a:lvl2pPr marL="753887" indent="0" algn="ctr">
              <a:buNone/>
              <a:defRPr>
                <a:solidFill>
                  <a:schemeClr val="tx1">
                    <a:tint val="75000"/>
                  </a:schemeClr>
                </a:solidFill>
              </a:defRPr>
            </a:lvl2pPr>
            <a:lvl3pPr marL="1507770" indent="0" algn="ctr">
              <a:buNone/>
              <a:defRPr>
                <a:solidFill>
                  <a:schemeClr val="tx1">
                    <a:tint val="75000"/>
                  </a:schemeClr>
                </a:solidFill>
              </a:defRPr>
            </a:lvl3pPr>
            <a:lvl4pPr marL="2261656" indent="0" algn="ctr">
              <a:buNone/>
              <a:defRPr>
                <a:solidFill>
                  <a:schemeClr val="tx1">
                    <a:tint val="75000"/>
                  </a:schemeClr>
                </a:solidFill>
              </a:defRPr>
            </a:lvl4pPr>
            <a:lvl5pPr marL="3015541" indent="0" algn="ctr">
              <a:buNone/>
              <a:defRPr>
                <a:solidFill>
                  <a:schemeClr val="tx1">
                    <a:tint val="75000"/>
                  </a:schemeClr>
                </a:solidFill>
              </a:defRPr>
            </a:lvl5pPr>
            <a:lvl6pPr marL="3769426" indent="0" algn="ctr">
              <a:buNone/>
              <a:defRPr>
                <a:solidFill>
                  <a:schemeClr val="tx1">
                    <a:tint val="75000"/>
                  </a:schemeClr>
                </a:solidFill>
              </a:defRPr>
            </a:lvl6pPr>
            <a:lvl7pPr marL="4523309" indent="0" algn="ctr">
              <a:buNone/>
              <a:defRPr>
                <a:solidFill>
                  <a:schemeClr val="tx1">
                    <a:tint val="75000"/>
                  </a:schemeClr>
                </a:solidFill>
              </a:defRPr>
            </a:lvl7pPr>
            <a:lvl8pPr marL="5277196" indent="0" algn="ctr">
              <a:buNone/>
              <a:defRPr>
                <a:solidFill>
                  <a:schemeClr val="tx1">
                    <a:tint val="75000"/>
                  </a:schemeClr>
                </a:solidFill>
              </a:defRPr>
            </a:lvl8pPr>
            <a:lvl9pPr marL="6031082"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6410748" y="5076"/>
            <a:ext cx="12688149" cy="1018488"/>
          </a:xfrm>
          <a:prstGeom prst="rect">
            <a:avLst/>
          </a:prstGeom>
        </p:spPr>
        <p:txBody>
          <a:bodyPr vert="horz" lIns="91440" tIns="45720" rIns="91440" bIns="45720" rtlCol="0" anchor="ctr">
            <a:normAutofit/>
          </a:bodyPr>
          <a:lstStyle>
            <a:lvl1pPr>
              <a:defRPr>
                <a:solidFill>
                  <a:srgbClr val="2F3A46"/>
                </a:solidFill>
              </a:defRPr>
            </a:lvl1pPr>
          </a:lstStyle>
          <a:p>
            <a:r>
              <a:rPr lang="fr-FR"/>
              <a:t>Modifiez le style du titre</a:t>
            </a: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8297686" y="9522545"/>
            <a:ext cx="1806414" cy="1786805"/>
          </a:xfrm>
          <a:prstGeom prst="rect">
            <a:avLst/>
          </a:prstGeom>
        </p:spPr>
      </p:pic>
      <p:pic>
        <p:nvPicPr>
          <p:cNvPr id="13" name="Picture 12"/>
          <p:cNvPicPr>
            <a:picLocks noChangeAspect="1"/>
          </p:cNvPicPr>
          <p:nvPr userDrawn="1"/>
        </p:nvPicPr>
        <p:blipFill>
          <a:blip r:embed="rId3"/>
          <a:stretch>
            <a:fillRect/>
          </a:stretch>
        </p:blipFill>
        <p:spPr>
          <a:xfrm>
            <a:off x="258551" y="165072"/>
            <a:ext cx="2684130" cy="743968"/>
          </a:xfrm>
          <a:prstGeom prst="rect">
            <a:avLst/>
          </a:prstGeom>
        </p:spPr>
      </p:pic>
      <p:sp>
        <p:nvSpPr>
          <p:cNvPr id="16" name="Slide Number Placeholder 5"/>
          <p:cNvSpPr>
            <a:spLocks noGrp="1"/>
          </p:cNvSpPr>
          <p:nvPr>
            <p:ph type="sldNum" sz="quarter" idx="12"/>
          </p:nvPr>
        </p:nvSpPr>
        <p:spPr>
          <a:xfrm>
            <a:off x="541138" y="10285790"/>
            <a:ext cx="724290" cy="643860"/>
          </a:xfrm>
          <a:prstGeom prst="rect">
            <a:avLst/>
          </a:prstGeom>
        </p:spPr>
        <p:txBody>
          <a:bodyPr anchor="ctr"/>
          <a:lstStyle>
            <a:lvl1pPr algn="ctr">
              <a:defRPr sz="2309">
                <a:solidFill>
                  <a:srgbClr val="2F3A46"/>
                </a:solidFill>
              </a:defRPr>
            </a:lvl1pPr>
          </a:lstStyle>
          <a:p>
            <a:fld id="{F68327C5-B821-4FE9-A59A-A60D9EB59A9A}" type="slidenum">
              <a:rPr lang="en-US" smtClean="0"/>
              <a:pPr/>
              <a:t>‹Nº›</a:t>
            </a:fld>
            <a:endParaRPr lang="en-US"/>
          </a:p>
        </p:txBody>
      </p:sp>
    </p:spTree>
    <p:extLst>
      <p:ext uri="{BB962C8B-B14F-4D97-AF65-F5344CB8AC3E}">
        <p14:creationId xmlns:p14="http://schemas.microsoft.com/office/powerpoint/2010/main" val="51341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20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8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364165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Tree>
    <p:extLst>
      <p:ext uri="{BB962C8B-B14F-4D97-AF65-F5344CB8AC3E}">
        <p14:creationId xmlns:p14="http://schemas.microsoft.com/office/powerpoint/2010/main" val="82170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Tree>
    <p:extLst>
      <p:ext uri="{BB962C8B-B14F-4D97-AF65-F5344CB8AC3E}">
        <p14:creationId xmlns:p14="http://schemas.microsoft.com/office/powerpoint/2010/main" val="401081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271934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a:p>
        </p:txBody>
      </p:sp>
    </p:spTree>
    <p:extLst>
      <p:ext uri="{BB962C8B-B14F-4D97-AF65-F5344CB8AC3E}">
        <p14:creationId xmlns:p14="http://schemas.microsoft.com/office/powerpoint/2010/main" val="2689416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410748" y="5076"/>
            <a:ext cx="12688149" cy="1018488"/>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1005205" y="2638851"/>
            <a:ext cx="18093690" cy="746364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9196626" y="9594449"/>
            <a:ext cx="2910733" cy="396904"/>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79">
                <a:solidFill>
                  <a:prstClr val="black"/>
                </a:solidFill>
              </a:rPr>
              <a:t>© Copyright Showeet.com</a:t>
            </a:r>
          </a:p>
        </p:txBody>
      </p:sp>
    </p:spTree>
    <p:extLst>
      <p:ext uri="{BB962C8B-B14F-4D97-AF65-F5344CB8AC3E}">
        <p14:creationId xmlns:p14="http://schemas.microsoft.com/office/powerpoint/2010/main" val="2895519555"/>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ftr="0" dt="0"/>
  <p:txStyles>
    <p:titleStyle>
      <a:lvl1pPr algn="r" defTabSz="1507770" rtl="0" eaLnBrk="1" latinLnBrk="0" hangingPunct="1">
        <a:spcBef>
          <a:spcPct val="0"/>
        </a:spcBef>
        <a:buNone/>
        <a:defRPr sz="5277" b="1" kern="1200" cap="small" normalizeH="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565412" indent="-565412" algn="l" defTabSz="1507770" rtl="0" eaLnBrk="1" latinLnBrk="0" hangingPunct="1">
        <a:spcBef>
          <a:spcPct val="20000"/>
        </a:spcBef>
        <a:buFont typeface="Arial" pitchFamily="34" charset="0"/>
        <a:buChar char="•"/>
        <a:defRPr sz="5277"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225064" indent="-471180" algn="l" defTabSz="1507770" rtl="0" eaLnBrk="1" latinLnBrk="0" hangingPunct="1">
        <a:spcBef>
          <a:spcPct val="20000"/>
        </a:spcBef>
        <a:buFont typeface="Arial" pitchFamily="34" charset="0"/>
        <a:buChar char="–"/>
        <a:defRPr sz="4617"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884711" indent="-376943" algn="l" defTabSz="1507770" rtl="0" eaLnBrk="1" latinLnBrk="0" hangingPunct="1">
        <a:spcBef>
          <a:spcPct val="20000"/>
        </a:spcBef>
        <a:buFont typeface="Arial" pitchFamily="34" charset="0"/>
        <a:buChar char="•"/>
        <a:defRPr sz="395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638598" indent="-376943" algn="l" defTabSz="1507770" rtl="0" eaLnBrk="1" latinLnBrk="0" hangingPunct="1">
        <a:spcBef>
          <a:spcPct val="20000"/>
        </a:spcBef>
        <a:buFont typeface="Arial" pitchFamily="34" charset="0"/>
        <a:buChar char="–"/>
        <a:defRPr sz="329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3392484" indent="-376943" algn="l" defTabSz="1507770" rtl="0" eaLnBrk="1" latinLnBrk="0" hangingPunct="1">
        <a:spcBef>
          <a:spcPct val="20000"/>
        </a:spcBef>
        <a:buFont typeface="Arial" pitchFamily="34" charset="0"/>
        <a:buChar char="»"/>
        <a:defRPr sz="329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4146368" indent="-376943" algn="l" defTabSz="1507770" rtl="0" eaLnBrk="1" latinLnBrk="0" hangingPunct="1">
        <a:spcBef>
          <a:spcPct val="20000"/>
        </a:spcBef>
        <a:buFont typeface="Arial" pitchFamily="34" charset="0"/>
        <a:buChar char="•"/>
        <a:defRPr sz="3298" kern="1200">
          <a:solidFill>
            <a:schemeClr val="tx1"/>
          </a:solidFill>
          <a:latin typeface="+mn-lt"/>
          <a:ea typeface="+mn-ea"/>
          <a:cs typeface="+mn-cs"/>
        </a:defRPr>
      </a:lvl6pPr>
      <a:lvl7pPr marL="4900254" indent="-376943" algn="l" defTabSz="1507770" rtl="0" eaLnBrk="1" latinLnBrk="0" hangingPunct="1">
        <a:spcBef>
          <a:spcPct val="20000"/>
        </a:spcBef>
        <a:buFont typeface="Arial" pitchFamily="34" charset="0"/>
        <a:buChar char="•"/>
        <a:defRPr sz="3298" kern="1200">
          <a:solidFill>
            <a:schemeClr val="tx1"/>
          </a:solidFill>
          <a:latin typeface="+mn-lt"/>
          <a:ea typeface="+mn-ea"/>
          <a:cs typeface="+mn-cs"/>
        </a:defRPr>
      </a:lvl7pPr>
      <a:lvl8pPr marL="5654139" indent="-376943" algn="l" defTabSz="1507770" rtl="0" eaLnBrk="1" latinLnBrk="0" hangingPunct="1">
        <a:spcBef>
          <a:spcPct val="20000"/>
        </a:spcBef>
        <a:buFont typeface="Arial" pitchFamily="34" charset="0"/>
        <a:buChar char="•"/>
        <a:defRPr sz="3298" kern="1200">
          <a:solidFill>
            <a:schemeClr val="tx1"/>
          </a:solidFill>
          <a:latin typeface="+mn-lt"/>
          <a:ea typeface="+mn-ea"/>
          <a:cs typeface="+mn-cs"/>
        </a:defRPr>
      </a:lvl8pPr>
      <a:lvl9pPr marL="6408024" indent="-376943" algn="l" defTabSz="1507770" rtl="0" eaLnBrk="1" latinLnBrk="0" hangingPunct="1">
        <a:spcBef>
          <a:spcPct val="20000"/>
        </a:spcBef>
        <a:buFont typeface="Arial" pitchFamily="34" charset="0"/>
        <a:buChar char="•"/>
        <a:defRPr sz="3298" kern="1200">
          <a:solidFill>
            <a:schemeClr val="tx1"/>
          </a:solidFill>
          <a:latin typeface="+mn-lt"/>
          <a:ea typeface="+mn-ea"/>
          <a:cs typeface="+mn-cs"/>
        </a:defRPr>
      </a:lvl9pPr>
    </p:bodyStyle>
    <p:otherStyle>
      <a:defPPr>
        <a:defRPr lang="fr-FR"/>
      </a:defPPr>
      <a:lvl1pPr marL="0" algn="l" defTabSz="1507770" rtl="0" eaLnBrk="1" latinLnBrk="0" hangingPunct="1">
        <a:defRPr sz="2968" kern="1200">
          <a:solidFill>
            <a:schemeClr val="tx1"/>
          </a:solidFill>
          <a:latin typeface="+mn-lt"/>
          <a:ea typeface="+mn-ea"/>
          <a:cs typeface="+mn-cs"/>
        </a:defRPr>
      </a:lvl1pPr>
      <a:lvl2pPr marL="753887" algn="l" defTabSz="1507770" rtl="0" eaLnBrk="1" latinLnBrk="0" hangingPunct="1">
        <a:defRPr sz="2968" kern="1200">
          <a:solidFill>
            <a:schemeClr val="tx1"/>
          </a:solidFill>
          <a:latin typeface="+mn-lt"/>
          <a:ea typeface="+mn-ea"/>
          <a:cs typeface="+mn-cs"/>
        </a:defRPr>
      </a:lvl2pPr>
      <a:lvl3pPr marL="1507770" algn="l" defTabSz="1507770" rtl="0" eaLnBrk="1" latinLnBrk="0" hangingPunct="1">
        <a:defRPr sz="2968" kern="1200">
          <a:solidFill>
            <a:schemeClr val="tx1"/>
          </a:solidFill>
          <a:latin typeface="+mn-lt"/>
          <a:ea typeface="+mn-ea"/>
          <a:cs typeface="+mn-cs"/>
        </a:defRPr>
      </a:lvl3pPr>
      <a:lvl4pPr marL="2261656" algn="l" defTabSz="1507770" rtl="0" eaLnBrk="1" latinLnBrk="0" hangingPunct="1">
        <a:defRPr sz="2968" kern="1200">
          <a:solidFill>
            <a:schemeClr val="tx1"/>
          </a:solidFill>
          <a:latin typeface="+mn-lt"/>
          <a:ea typeface="+mn-ea"/>
          <a:cs typeface="+mn-cs"/>
        </a:defRPr>
      </a:lvl4pPr>
      <a:lvl5pPr marL="3015541" algn="l" defTabSz="1507770" rtl="0" eaLnBrk="1" latinLnBrk="0" hangingPunct="1">
        <a:defRPr sz="2968" kern="1200">
          <a:solidFill>
            <a:schemeClr val="tx1"/>
          </a:solidFill>
          <a:latin typeface="+mn-lt"/>
          <a:ea typeface="+mn-ea"/>
          <a:cs typeface="+mn-cs"/>
        </a:defRPr>
      </a:lvl5pPr>
      <a:lvl6pPr marL="3769426" algn="l" defTabSz="1507770" rtl="0" eaLnBrk="1" latinLnBrk="0" hangingPunct="1">
        <a:defRPr sz="2968" kern="1200">
          <a:solidFill>
            <a:schemeClr val="tx1"/>
          </a:solidFill>
          <a:latin typeface="+mn-lt"/>
          <a:ea typeface="+mn-ea"/>
          <a:cs typeface="+mn-cs"/>
        </a:defRPr>
      </a:lvl6pPr>
      <a:lvl7pPr marL="4523309" algn="l" defTabSz="1507770" rtl="0" eaLnBrk="1" latinLnBrk="0" hangingPunct="1">
        <a:defRPr sz="2968" kern="1200">
          <a:solidFill>
            <a:schemeClr val="tx1"/>
          </a:solidFill>
          <a:latin typeface="+mn-lt"/>
          <a:ea typeface="+mn-ea"/>
          <a:cs typeface="+mn-cs"/>
        </a:defRPr>
      </a:lvl7pPr>
      <a:lvl8pPr marL="5277196" algn="l" defTabSz="1507770" rtl="0" eaLnBrk="1" latinLnBrk="0" hangingPunct="1">
        <a:defRPr sz="2968" kern="1200">
          <a:solidFill>
            <a:schemeClr val="tx1"/>
          </a:solidFill>
          <a:latin typeface="+mn-lt"/>
          <a:ea typeface="+mn-ea"/>
          <a:cs typeface="+mn-cs"/>
        </a:defRPr>
      </a:lvl8pPr>
      <a:lvl9pPr marL="6031082" algn="l" defTabSz="1507770"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170" y="818773"/>
            <a:ext cx="18301758" cy="730969"/>
          </a:xfrm>
          <a:prstGeom prst="rect">
            <a:avLst/>
          </a:prstGeom>
        </p:spPr>
        <p:txBody>
          <a:bodyPr wrap="square" lIns="0" tIns="0" rIns="0" bIns="0">
            <a:spAutoFit/>
          </a:bodyPr>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dirty="0"/>
          </a:p>
        </p:txBody>
      </p:sp>
    </p:spTree>
    <p:extLst>
      <p:ext uri="{BB962C8B-B14F-4D97-AF65-F5344CB8AC3E}">
        <p14:creationId xmlns:p14="http://schemas.microsoft.com/office/powerpoint/2010/main" val="20494196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8.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_Document.docx"/><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8.x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mailto:contact@proinversion.gob.pe" TargetMode="External"/><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bject 4"/>
          <p:cNvSpPr txBox="1"/>
          <p:nvPr/>
        </p:nvSpPr>
        <p:spPr>
          <a:xfrm>
            <a:off x="931097" y="2615629"/>
            <a:ext cx="6973039" cy="2585323"/>
          </a:xfrm>
          <a:prstGeom prst="rect">
            <a:avLst/>
          </a:prstGeom>
        </p:spPr>
        <p:txBody>
          <a:bodyPr vert="horz" wrap="square" lIns="0" tIns="0" rIns="0" bIns="0" rtlCol="0">
            <a:spAutoFit/>
          </a:bodyPr>
          <a:lstStyle/>
          <a:p>
            <a:pPr marR="0" lvl="0" indent="12700" algn="l" defTabSz="914400" rtl="0" eaLnBrk="1" fontAlgn="auto" latinLnBrk="0" hangingPunct="1">
              <a:spcBef>
                <a:spcPts val="0"/>
              </a:spcBef>
              <a:spcAft>
                <a:spcPts val="0"/>
              </a:spcAft>
              <a:buClrTx/>
              <a:buSzTx/>
              <a:buFontTx/>
              <a:buNone/>
              <a:defRPr/>
            </a:pPr>
            <a:r>
              <a:rPr kumimoji="0" lang="es-ES" sz="2400" i="0" u="none" strike="noStrike" kern="1200" cap="none" spc="65" normalizeH="0" baseline="0" noProof="0" dirty="0">
                <a:ln>
                  <a:noFill/>
                </a:ln>
                <a:effectLst/>
                <a:uLnTx/>
                <a:uFillTx/>
                <a:latin typeface="Arial"/>
                <a:ea typeface="Calibri" charset="0"/>
                <a:cs typeface="Calibri" charset="0"/>
              </a:rPr>
              <a:t>Enlace 500 kV San José – </a:t>
            </a:r>
            <a:r>
              <a:rPr kumimoji="0" lang="es-ES" sz="2400" i="0" u="none" strike="noStrike" kern="1200" cap="none" spc="65" normalizeH="0" baseline="0" noProof="0" dirty="0" err="1">
                <a:ln>
                  <a:noFill/>
                </a:ln>
                <a:effectLst/>
                <a:uLnTx/>
                <a:uFillTx/>
                <a:latin typeface="Arial"/>
                <a:ea typeface="Calibri" charset="0"/>
                <a:cs typeface="Calibri" charset="0"/>
              </a:rPr>
              <a:t>Yarabamba</a:t>
            </a:r>
            <a:r>
              <a:rPr kumimoji="0" lang="es-ES" sz="2400" i="0" u="none" strike="noStrike" kern="1200" cap="none" spc="65" normalizeH="0" baseline="0" noProof="0" dirty="0">
                <a:ln>
                  <a:noFill/>
                </a:ln>
                <a:effectLst/>
                <a:uLnTx/>
                <a:uFillTx/>
                <a:latin typeface="Arial"/>
                <a:ea typeface="Calibri" charset="0"/>
                <a:cs typeface="Calibri" charset="0"/>
              </a:rPr>
              <a:t>, ampliaciones y subestaciones asociadas</a:t>
            </a:r>
          </a:p>
          <a:p>
            <a:pPr marR="0" lvl="0" indent="12700" algn="l" defTabSz="914400" rtl="0" eaLnBrk="1" fontAlgn="auto" latinLnBrk="0" hangingPunct="1">
              <a:spcBef>
                <a:spcPts val="0"/>
              </a:spcBef>
              <a:spcAft>
                <a:spcPts val="0"/>
              </a:spcAft>
              <a:buClrTx/>
              <a:buSzTx/>
              <a:buFontTx/>
              <a:buNone/>
              <a:defRPr/>
            </a:pPr>
            <a:r>
              <a:rPr kumimoji="0" lang="es-ES" sz="2400" i="0" u="none" strike="noStrike" kern="1200" cap="none" spc="65" normalizeH="0" baseline="0" noProof="0" dirty="0">
                <a:ln>
                  <a:noFill/>
                </a:ln>
                <a:effectLst/>
                <a:uLnTx/>
                <a:uFillTx/>
                <a:latin typeface="Arial"/>
                <a:ea typeface="Calibri" charset="0"/>
                <a:cs typeface="Calibri" charset="0"/>
              </a:rPr>
              <a:t>ITC Enlace 220 kV Piura Nueva – Colán, ampliaciones y subestaciones asociadas</a:t>
            </a:r>
          </a:p>
          <a:p>
            <a:pPr indent="12700">
              <a:defRPr/>
            </a:pPr>
            <a:r>
              <a:rPr kumimoji="0" lang="es-ES" sz="2400" i="0" u="none" strike="noStrike" kern="1200" cap="none" spc="65" normalizeH="0" baseline="0" noProof="0" dirty="0">
                <a:ln>
                  <a:noFill/>
                </a:ln>
                <a:effectLst/>
                <a:uLnTx/>
                <a:uFillTx/>
                <a:latin typeface="Arial"/>
                <a:ea typeface="Calibri" charset="0"/>
                <a:cs typeface="Calibri" charset="0"/>
              </a:rPr>
              <a:t>ITC Enlace 220 kV Belaunde Terry – Tarapoto Norte (2 circuitos), ampliaciones y subestaciones asociadas</a:t>
            </a:r>
          </a:p>
        </p:txBody>
      </p:sp>
      <p:sp>
        <p:nvSpPr>
          <p:cNvPr id="2" name="CuadroTexto 1"/>
          <p:cNvSpPr txBox="1"/>
          <p:nvPr/>
        </p:nvSpPr>
        <p:spPr>
          <a:xfrm>
            <a:off x="852406" y="2076911"/>
            <a:ext cx="1748556" cy="523220"/>
          </a:xfrm>
          <a:prstGeom prst="rect">
            <a:avLst/>
          </a:prstGeom>
          <a:noFill/>
        </p:spPr>
        <p:txBody>
          <a:bodyPr wrap="none" rtlCol="0">
            <a:spAutoFit/>
          </a:bodyPr>
          <a:lstStyle/>
          <a:p>
            <a:r>
              <a:rPr lang="es-ES" sz="2800" b="1" spc="65" dirty="0">
                <a:ea typeface="Calibri" charset="0"/>
                <a:cs typeface="Calibri" charset="0"/>
              </a:rPr>
              <a:t>Grupo 1:</a:t>
            </a:r>
            <a:endParaRPr lang="es-PE" sz="2800" b="1" dirty="0"/>
          </a:p>
        </p:txBody>
      </p:sp>
      <p:sp>
        <p:nvSpPr>
          <p:cNvPr id="5" name="object 4"/>
          <p:cNvSpPr txBox="1"/>
          <p:nvPr/>
        </p:nvSpPr>
        <p:spPr>
          <a:xfrm>
            <a:off x="931098" y="6180239"/>
            <a:ext cx="6833554" cy="1846659"/>
          </a:xfrm>
          <a:prstGeom prst="rect">
            <a:avLst/>
          </a:prstGeom>
        </p:spPr>
        <p:txBody>
          <a:bodyPr vert="horz" wrap="square" lIns="0" tIns="0" rIns="0" bIns="0" rtlCol="0">
            <a:spAutoFit/>
          </a:bodyPr>
          <a:lstStyle/>
          <a:p>
            <a:pPr lvl="0" indent="12700">
              <a:defRPr/>
            </a:pPr>
            <a:r>
              <a:rPr lang="es-ES" sz="2400" spc="65" dirty="0">
                <a:latin typeface="Arial"/>
                <a:ea typeface="Calibri" charset="0"/>
                <a:cs typeface="Calibri" charset="0"/>
              </a:rPr>
              <a:t>ITC SE Lambayeque Norte 220 </a:t>
            </a:r>
            <a:r>
              <a:rPr lang="es-ES" sz="2400" spc="65" dirty="0" err="1">
                <a:latin typeface="Arial"/>
                <a:ea typeface="Calibri" charset="0"/>
                <a:cs typeface="Calibri" charset="0"/>
              </a:rPr>
              <a:t>kV</a:t>
            </a:r>
            <a:r>
              <a:rPr lang="es-ES" sz="2400" spc="65" dirty="0">
                <a:latin typeface="Arial"/>
                <a:ea typeface="Calibri" charset="0"/>
                <a:cs typeface="Calibri" charset="0"/>
              </a:rPr>
              <a:t> con seccionamiento de la LT 220 </a:t>
            </a:r>
            <a:r>
              <a:rPr lang="es-ES" sz="2400" spc="65" dirty="0" err="1">
                <a:latin typeface="Arial"/>
                <a:ea typeface="Calibri" charset="0"/>
                <a:cs typeface="Calibri" charset="0"/>
              </a:rPr>
              <a:t>kV</a:t>
            </a:r>
            <a:r>
              <a:rPr lang="es-ES" sz="2400" spc="65" dirty="0">
                <a:latin typeface="Arial"/>
                <a:ea typeface="Calibri" charset="0"/>
                <a:cs typeface="Calibri" charset="0"/>
              </a:rPr>
              <a:t> Chiclayo Oeste – La Niña/</a:t>
            </a:r>
            <a:r>
              <a:rPr lang="es-ES" sz="2400" spc="65" dirty="0" err="1">
                <a:latin typeface="Arial"/>
                <a:ea typeface="Calibri" charset="0"/>
                <a:cs typeface="Calibri" charset="0"/>
              </a:rPr>
              <a:t>Felam</a:t>
            </a:r>
            <a:r>
              <a:rPr lang="es-ES" sz="2400" spc="65" dirty="0">
                <a:latin typeface="Arial"/>
                <a:ea typeface="Calibri" charset="0"/>
                <a:cs typeface="Calibri" charset="0"/>
              </a:rPr>
              <a:t>, ampliaciones y subestaciones asociadas</a:t>
            </a:r>
          </a:p>
          <a:p>
            <a:pPr marR="0" lvl="0" indent="12700" fontAlgn="auto">
              <a:spcBef>
                <a:spcPts val="0"/>
              </a:spcBef>
              <a:spcAft>
                <a:spcPts val="0"/>
              </a:spcAft>
              <a:buClrTx/>
              <a:buSzTx/>
              <a:buFontTx/>
              <a:buNone/>
              <a:tabLst/>
              <a:defRPr/>
            </a:pPr>
            <a:r>
              <a:rPr lang="es-ES" sz="2400" spc="65" dirty="0">
                <a:latin typeface="Arial"/>
                <a:ea typeface="Calibri" charset="0"/>
                <a:cs typeface="Calibri" charset="0"/>
              </a:rPr>
              <a:t>Subestación Piura Este de 220/60/22.9 </a:t>
            </a:r>
            <a:r>
              <a:rPr lang="es-ES" sz="2400" spc="65" dirty="0" err="1">
                <a:latin typeface="Arial"/>
                <a:ea typeface="Calibri" charset="0"/>
                <a:cs typeface="Calibri" charset="0"/>
              </a:rPr>
              <a:t>kV</a:t>
            </a:r>
            <a:endParaRPr lang="es-ES" sz="2400" spc="65" dirty="0">
              <a:latin typeface="Arial"/>
              <a:ea typeface="Calibri" charset="0"/>
              <a:cs typeface="Calibri" charset="0"/>
            </a:endParaRPr>
          </a:p>
        </p:txBody>
      </p:sp>
      <p:sp>
        <p:nvSpPr>
          <p:cNvPr id="6" name="CuadroTexto 5"/>
          <p:cNvSpPr txBox="1"/>
          <p:nvPr/>
        </p:nvSpPr>
        <p:spPr>
          <a:xfrm>
            <a:off x="852406" y="5641521"/>
            <a:ext cx="1748556" cy="523220"/>
          </a:xfrm>
          <a:prstGeom prst="rect">
            <a:avLst/>
          </a:prstGeom>
          <a:noFill/>
        </p:spPr>
        <p:txBody>
          <a:bodyPr wrap="none" rtlCol="0">
            <a:spAutoFit/>
          </a:bodyPr>
          <a:lstStyle/>
          <a:p>
            <a:r>
              <a:rPr lang="es-ES" sz="2800" b="1" spc="65" dirty="0">
                <a:ea typeface="Calibri" charset="0"/>
                <a:cs typeface="Calibri" charset="0"/>
              </a:rPr>
              <a:t>Grupo 2:</a:t>
            </a:r>
            <a:endParaRPr lang="es-PE" sz="2800" b="1" dirty="0"/>
          </a:p>
        </p:txBody>
      </p:sp>
      <p:sp>
        <p:nvSpPr>
          <p:cNvPr id="3" name="Rectángulo 2">
            <a:extLst>
              <a:ext uri="{FF2B5EF4-FFF2-40B4-BE49-F238E27FC236}">
                <a16:creationId xmlns:a16="http://schemas.microsoft.com/office/drawing/2014/main" id="{AF50F1AE-411D-6680-2290-8503B44BC66E}"/>
              </a:ext>
            </a:extLst>
          </p:cNvPr>
          <p:cNvSpPr/>
          <p:nvPr/>
        </p:nvSpPr>
        <p:spPr>
          <a:xfrm>
            <a:off x="15794182" y="9476509"/>
            <a:ext cx="4073236" cy="1562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una sola esquina redondeada 10">
            <a:extLst>
              <a:ext uri="{FF2B5EF4-FFF2-40B4-BE49-F238E27FC236}">
                <a16:creationId xmlns:a16="http://schemas.microsoft.com/office/drawing/2014/main" id="{AB025CE9-CDF9-4BC8-B0ED-785B0B6D24F1}"/>
              </a:ext>
            </a:extLst>
          </p:cNvPr>
          <p:cNvSpPr/>
          <p:nvPr/>
        </p:nvSpPr>
        <p:spPr>
          <a:xfrm>
            <a:off x="726715" y="5549041"/>
            <a:ext cx="5433216" cy="2760071"/>
          </a:xfrm>
          <a:prstGeom prst="round1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Rectángulo: esquinas redondeadas 13">
            <a:extLst>
              <a:ext uri="{FF2B5EF4-FFF2-40B4-BE49-F238E27FC236}">
                <a16:creationId xmlns:a16="http://schemas.microsoft.com/office/drawing/2014/main" id="{05E1CFAB-4504-41A5-9137-8933FD023406}"/>
              </a:ext>
            </a:extLst>
          </p:cNvPr>
          <p:cNvSpPr/>
          <p:nvPr/>
        </p:nvSpPr>
        <p:spPr>
          <a:xfrm>
            <a:off x="6849850" y="5068957"/>
            <a:ext cx="11708698" cy="5271976"/>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CuadroTexto 14">
            <a:extLst>
              <a:ext uri="{FF2B5EF4-FFF2-40B4-BE49-F238E27FC236}">
                <a16:creationId xmlns:a16="http://schemas.microsoft.com/office/drawing/2014/main" id="{2E76501F-6FB5-457E-8148-AE62DBA293D7}"/>
              </a:ext>
            </a:extLst>
          </p:cNvPr>
          <p:cNvSpPr txBox="1"/>
          <p:nvPr/>
        </p:nvSpPr>
        <p:spPr>
          <a:xfrm>
            <a:off x="426456" y="827638"/>
            <a:ext cx="15301223" cy="1815882"/>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DESCRIPCIÓN GENERAL: </a:t>
            </a:r>
            <a:r>
              <a:rPr lang="es-MX" sz="3600" b="1" dirty="0">
                <a:solidFill>
                  <a:srgbClr val="EA8700"/>
                </a:solidFill>
                <a:latin typeface="Arial" panose="020B0604020202020204" pitchFamily="34" charset="0"/>
                <a:cs typeface="Arial" panose="020B0604020202020204" pitchFamily="34" charset="0"/>
              </a:rPr>
              <a:t>ITC Enlace 220 kV Belaunde Terry – Tarapoto Norte (2 circuitos), ampliaciones y subestaciones asociadas</a:t>
            </a:r>
          </a:p>
        </p:txBody>
      </p:sp>
      <p:sp>
        <p:nvSpPr>
          <p:cNvPr id="16" name="Rectángulo 15">
            <a:extLst>
              <a:ext uri="{FF2B5EF4-FFF2-40B4-BE49-F238E27FC236}">
                <a16:creationId xmlns:a16="http://schemas.microsoft.com/office/drawing/2014/main" id="{2723D7AB-A2CC-44AD-9F39-B45E8CAE6748}"/>
              </a:ext>
            </a:extLst>
          </p:cNvPr>
          <p:cNvSpPr/>
          <p:nvPr/>
        </p:nvSpPr>
        <p:spPr>
          <a:xfrm>
            <a:off x="426456" y="2871016"/>
            <a:ext cx="18115467" cy="1815882"/>
          </a:xfrm>
          <a:prstGeom prst="rect">
            <a:avLst/>
          </a:prstGeom>
        </p:spPr>
        <p:txBody>
          <a:bodyPr wrap="square">
            <a:spAutoFit/>
          </a:bodyPr>
          <a:lstStyle/>
          <a:p>
            <a:pPr lvl="1" algn="just"/>
            <a:r>
              <a:rPr lang="es-PE" sz="2800" dirty="0">
                <a:latin typeface="Arial" panose="020B0604020202020204" pitchFamily="34" charset="0"/>
                <a:cs typeface="Arial" panose="020B0604020202020204" pitchFamily="34" charset="0"/>
              </a:rPr>
              <a:t>La entrega de concesión comprende el diseño, financiamiento, construcción, operación y mantenimiento del proyecto por un periodo de treinta (30) años desde su Puesta en Operación Comercial. Su importancia </a:t>
            </a:r>
            <a:r>
              <a:rPr lang="es-ES" sz="2800" dirty="0">
                <a:latin typeface="Arial" panose="020B0604020202020204" pitchFamily="34" charset="0"/>
                <a:cs typeface="Arial" panose="020B0604020202020204" pitchFamily="34" charset="0"/>
              </a:rPr>
              <a:t>y consistencia provienen de la evaluación para su incorporación en el Plan de Transmisión 2021-2030, que fuera elaborado por el COES y aprobado por el Ministerio de Energía y Minas.</a:t>
            </a:r>
            <a:endParaRPr lang="es-PE" sz="28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44761068-2002-4DE6-8E3A-169BDB85A48E}"/>
              </a:ext>
            </a:extLst>
          </p:cNvPr>
          <p:cNvSpPr/>
          <p:nvPr/>
        </p:nvSpPr>
        <p:spPr>
          <a:xfrm>
            <a:off x="6927831" y="5338590"/>
            <a:ext cx="11552735" cy="4738157"/>
          </a:xfrm>
          <a:prstGeom prst="rect">
            <a:avLst/>
          </a:prstGeom>
        </p:spPr>
        <p:txBody>
          <a:bodyPr wrap="square">
            <a:spAutoFit/>
          </a:bodyPr>
          <a:lstStyle/>
          <a:p>
            <a:pPr lvl="1" algn="just">
              <a:buClr>
                <a:srgbClr val="E2051B"/>
              </a:buClr>
            </a:pPr>
            <a:r>
              <a:rPr lang="es-PE" sz="2600" dirty="0">
                <a:latin typeface="Arial" panose="020B0604020202020204" pitchFamily="34" charset="0"/>
                <a:cs typeface="Arial" panose="020B0604020202020204" pitchFamily="34" charset="0"/>
              </a:rPr>
              <a:t>El proyecto comprende los siguientes componentes: </a:t>
            </a:r>
          </a:p>
          <a:p>
            <a:pPr lvl="1" algn="just">
              <a:buClr>
                <a:srgbClr val="E2051B"/>
              </a:buClr>
            </a:pPr>
            <a:endParaRPr lang="es-PE" dirty="0">
              <a:latin typeface="Arial" panose="020B0604020202020204" pitchFamily="34" charset="0"/>
              <a:cs typeface="Arial" panose="020B0604020202020204" pitchFamily="34" charset="0"/>
            </a:endParaRPr>
          </a:p>
          <a:p>
            <a:pPr marL="1612900" lvl="3" indent="-536575" algn="just">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1:</a:t>
            </a:r>
            <a:r>
              <a:rPr lang="es-PE" sz="2400" dirty="0">
                <a:latin typeface="Arial" panose="020B0604020202020204" pitchFamily="34" charset="0"/>
                <a:cs typeface="Arial" panose="020B0604020202020204" pitchFamily="34" charset="0"/>
              </a:rPr>
              <a:t> contempla la Línea de Transmisión en 220 kV de 87 km de longitud aproximada, que será construida para enlazar las subestaciones Belaunde Terry y Tarapoto Norte.</a:t>
            </a:r>
          </a:p>
          <a:p>
            <a:pPr marL="1612900" lvl="3" indent="-536575" algn="just">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2:</a:t>
            </a:r>
            <a:r>
              <a:rPr lang="es-PE" sz="2400" dirty="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contempla la futura Subestación Tarapoto Norte 220/138/22.9 kV, que se va a implementar con el proyecto.</a:t>
            </a:r>
            <a:endParaRPr lang="es-PE" sz="2400" dirty="0">
              <a:latin typeface="Arial" panose="020B0604020202020204" pitchFamily="34" charset="0"/>
              <a:cs typeface="Arial" panose="020B0604020202020204" pitchFamily="34" charset="0"/>
            </a:endParaRPr>
          </a:p>
          <a:p>
            <a:pPr marL="1612900" lvl="3" indent="-536575" algn="just">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3: </a:t>
            </a:r>
            <a:r>
              <a:rPr lang="es-MX" sz="2400" dirty="0">
                <a:latin typeface="Arial" panose="020B0604020202020204" pitchFamily="34" charset="0"/>
                <a:cs typeface="Arial" panose="020B0604020202020204" pitchFamily="34" charset="0"/>
              </a:rPr>
              <a:t>contempla la ampliación de la existente Subestación Belaunde Terry en el nivel de 220 kV, de propiedad de la CONCESIONARIA LINEA DE TRANSMISION CCNCM S.A.C.</a:t>
            </a:r>
          </a:p>
          <a:p>
            <a:pPr marL="1612900" lvl="3" indent="-536575" algn="just">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4: </a:t>
            </a:r>
            <a:r>
              <a:rPr lang="es-MX" sz="2400" dirty="0">
                <a:latin typeface="Arial" panose="020B0604020202020204" pitchFamily="34" charset="0"/>
                <a:cs typeface="Arial" panose="020B0604020202020204" pitchFamily="34" charset="0"/>
              </a:rPr>
              <a:t>contempla las Variantes de Línea de Transmisión en 138 kV; Tarapoto– Picota y Belaunde Terry – Tarapoto.</a:t>
            </a:r>
            <a:endParaRPr lang="es-PE" sz="2400" dirty="0">
              <a:latin typeface="Arial" panose="020B0604020202020204" pitchFamily="34" charset="0"/>
              <a:cs typeface="Arial" panose="020B0604020202020204" pitchFamily="34" charset="0"/>
            </a:endParaRPr>
          </a:p>
        </p:txBody>
      </p:sp>
      <p:sp>
        <p:nvSpPr>
          <p:cNvPr id="18" name="Marcador de número de diapositiva 6">
            <a:extLst>
              <a:ext uri="{FF2B5EF4-FFF2-40B4-BE49-F238E27FC236}">
                <a16:creationId xmlns:a16="http://schemas.microsoft.com/office/drawing/2014/main" id="{C7E9684C-6E6D-4451-9CA3-A7FABF25473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10</a:t>
            </a:fld>
            <a:endParaRPr lang="en-US" b="1"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C0487A1E-8624-4618-8C58-31C6CF24BEB2}"/>
              </a:ext>
            </a:extLst>
          </p:cNvPr>
          <p:cNvSpPr txBox="1"/>
          <p:nvPr/>
        </p:nvSpPr>
        <p:spPr>
          <a:xfrm>
            <a:off x="1221580" y="5876919"/>
            <a:ext cx="4687967" cy="2246769"/>
          </a:xfrm>
          <a:prstGeom prst="rect">
            <a:avLst/>
          </a:prstGeom>
          <a:noFill/>
        </p:spPr>
        <p:txBody>
          <a:bodyPr wrap="square">
            <a:spAutoFit/>
          </a:bodyPr>
          <a:lstStyle/>
          <a:p>
            <a:r>
              <a:rPr lang="es-MX" sz="2800" b="1" dirty="0">
                <a:solidFill>
                  <a:schemeClr val="bg1"/>
                </a:solidFill>
                <a:latin typeface="Arial" panose="020B0604020202020204" pitchFamily="34" charset="0"/>
                <a:cs typeface="Arial" panose="020B0604020202020204" pitchFamily="34" charset="0"/>
              </a:rPr>
              <a:t>ITC Enlace 220 kV Belaunde Terry – Tarapoto Norte (2 circuitos), ampliaciones y subestaciones asociadas</a:t>
            </a:r>
          </a:p>
        </p:txBody>
      </p:sp>
    </p:spTree>
    <p:extLst>
      <p:ext uri="{BB962C8B-B14F-4D97-AF65-F5344CB8AC3E}">
        <p14:creationId xmlns:p14="http://schemas.microsoft.com/office/powerpoint/2010/main" val="166940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9198CA-280C-447E-A5DD-33C192F62015}"/>
              </a:ext>
            </a:extLst>
          </p:cNvPr>
          <p:cNvPicPr>
            <a:picLocks noChangeAspect="1"/>
          </p:cNvPicPr>
          <p:nvPr/>
        </p:nvPicPr>
        <p:blipFill>
          <a:blip r:embed="rId2">
            <a:duotone>
              <a:schemeClr val="accent2">
                <a:shade val="45000"/>
                <a:satMod val="135000"/>
              </a:schemeClr>
              <a:prstClr val="white"/>
            </a:duotone>
          </a:blip>
          <a:stretch>
            <a:fillRect/>
          </a:stretch>
        </p:blipFill>
        <p:spPr>
          <a:xfrm>
            <a:off x="1537376" y="6290811"/>
            <a:ext cx="1835727" cy="1835727"/>
          </a:xfrm>
          <a:prstGeom prst="rect">
            <a:avLst/>
          </a:prstGeom>
        </p:spPr>
      </p:pic>
      <p:pic>
        <p:nvPicPr>
          <p:cNvPr id="3" name="Imagen 2">
            <a:extLst>
              <a:ext uri="{FF2B5EF4-FFF2-40B4-BE49-F238E27FC236}">
                <a16:creationId xmlns:a16="http://schemas.microsoft.com/office/drawing/2014/main" id="{2964230E-2688-407F-80E2-3350AD04D60B}"/>
              </a:ext>
            </a:extLst>
          </p:cNvPr>
          <p:cNvPicPr>
            <a:picLocks noChangeAspect="1"/>
          </p:cNvPicPr>
          <p:nvPr/>
        </p:nvPicPr>
        <p:blipFill>
          <a:blip r:embed="rId2">
            <a:duotone>
              <a:schemeClr val="accent2">
                <a:shade val="45000"/>
                <a:satMod val="135000"/>
              </a:schemeClr>
              <a:prstClr val="white"/>
            </a:duotone>
          </a:blip>
          <a:stretch>
            <a:fillRect/>
          </a:stretch>
        </p:blipFill>
        <p:spPr>
          <a:xfrm>
            <a:off x="1347229" y="3196999"/>
            <a:ext cx="1835727" cy="1835727"/>
          </a:xfrm>
          <a:prstGeom prst="rect">
            <a:avLst/>
          </a:prstGeom>
        </p:spPr>
      </p:pic>
      <p:sp>
        <p:nvSpPr>
          <p:cNvPr id="4" name="CuadroTexto 3">
            <a:extLst>
              <a:ext uri="{FF2B5EF4-FFF2-40B4-BE49-F238E27FC236}">
                <a16:creationId xmlns:a16="http://schemas.microsoft.com/office/drawing/2014/main" id="{023E652E-DAD2-4051-A602-B3F73A00F7EB}"/>
              </a:ext>
            </a:extLst>
          </p:cNvPr>
          <p:cNvSpPr txBox="1"/>
          <p:nvPr/>
        </p:nvSpPr>
        <p:spPr>
          <a:xfrm>
            <a:off x="3759162" y="3115272"/>
            <a:ext cx="14344513" cy="1077218"/>
          </a:xfrm>
          <a:prstGeom prst="rect">
            <a:avLst/>
          </a:prstGeom>
          <a:noFill/>
        </p:spPr>
        <p:txBody>
          <a:bodyPr wrap="square" rtlCol="0">
            <a:spAutoFit/>
          </a:bodyPr>
          <a:lstStyle/>
          <a:p>
            <a:pPr algn="just"/>
            <a:r>
              <a:rPr lang="es-MX" sz="3200" dirty="0">
                <a:solidFill>
                  <a:srgbClr val="333333"/>
                </a:solidFill>
                <a:latin typeface="Arial" panose="020B0604020202020204" pitchFamily="34" charset="0"/>
                <a:cs typeface="Arial" panose="020B0604020202020204" pitchFamily="34" charset="0"/>
              </a:rPr>
              <a:t>Mejorar las condiciones operativas del sistema de transmisión asociado en 220 kV en el área de influencia del proyecto.</a:t>
            </a:r>
            <a:endParaRPr lang="es-PE" sz="32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4CBAAAC-BD55-48AE-B790-DBBB53DD0422}"/>
              </a:ext>
            </a:extLst>
          </p:cNvPr>
          <p:cNvSpPr txBox="1"/>
          <p:nvPr/>
        </p:nvSpPr>
        <p:spPr>
          <a:xfrm>
            <a:off x="3803466" y="6064435"/>
            <a:ext cx="14344513" cy="1569660"/>
          </a:xfrm>
          <a:prstGeom prst="rect">
            <a:avLst/>
          </a:prstGeom>
          <a:noFill/>
        </p:spPr>
        <p:txBody>
          <a:bodyPr wrap="square" rtlCol="0">
            <a:spAutoFit/>
          </a:bodyPr>
          <a:lstStyle/>
          <a:p>
            <a:pPr algn="just"/>
            <a:r>
              <a:rPr lang="es-MX" sz="3200" dirty="0">
                <a:solidFill>
                  <a:srgbClr val="333333"/>
                </a:solidFill>
                <a:latin typeface="Arial" panose="020B0604020202020204" pitchFamily="34" charset="0"/>
                <a:cs typeface="Arial" panose="020B0604020202020204" pitchFamily="34" charset="0"/>
              </a:rPr>
              <a:t>Con el proyecto se podrá solucionar los problemas operativos (sobrecargas, caídas de tensión y satisfacción del criterio de redundancia) del sistema eléctrico asociado al área de demanda de Tarapoto y Moyobamba.</a:t>
            </a:r>
            <a:endParaRPr lang="es-PE" sz="3200" dirty="0">
              <a:solidFill>
                <a:prstClr val="black"/>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EB97C000-5654-4AD4-B219-91FE4560851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59871" y="6576692"/>
            <a:ext cx="1121423" cy="1121423"/>
          </a:xfrm>
          <a:prstGeom prst="rect">
            <a:avLst/>
          </a:prstGeom>
        </p:spPr>
      </p:pic>
      <p:pic>
        <p:nvPicPr>
          <p:cNvPr id="7" name="Imagen 6">
            <a:extLst>
              <a:ext uri="{FF2B5EF4-FFF2-40B4-BE49-F238E27FC236}">
                <a16:creationId xmlns:a16="http://schemas.microsoft.com/office/drawing/2014/main" id="{09F5AC67-7FBE-4820-B26A-A4698A25A36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38660" y="3380388"/>
            <a:ext cx="1248022" cy="1248022"/>
          </a:xfrm>
          <a:prstGeom prst="rect">
            <a:avLst/>
          </a:prstGeom>
        </p:spPr>
      </p:pic>
      <p:sp>
        <p:nvSpPr>
          <p:cNvPr id="8" name="CuadroTexto 7">
            <a:extLst>
              <a:ext uri="{FF2B5EF4-FFF2-40B4-BE49-F238E27FC236}">
                <a16:creationId xmlns:a16="http://schemas.microsoft.com/office/drawing/2014/main" id="{8C787CFC-15D1-4933-B1E8-D43A5988DBC7}"/>
              </a:ext>
            </a:extLst>
          </p:cNvPr>
          <p:cNvSpPr txBox="1"/>
          <p:nvPr/>
        </p:nvSpPr>
        <p:spPr>
          <a:xfrm>
            <a:off x="612414" y="669651"/>
            <a:ext cx="14716254" cy="1877437"/>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OBJETIVOS: </a:t>
            </a:r>
            <a:r>
              <a:rPr lang="es-MX" sz="3600" b="1" dirty="0">
                <a:solidFill>
                  <a:srgbClr val="EA8700"/>
                </a:solidFill>
                <a:latin typeface="Arial" panose="020B0604020202020204" pitchFamily="34" charset="0"/>
                <a:cs typeface="Arial" panose="020B0604020202020204" pitchFamily="34" charset="0"/>
              </a:rPr>
              <a:t>ITC Enlace 220 kV Belaunde Terry – Tarapoto Norte (2 circuitos), ampliaciones y subestaciones asociadas</a:t>
            </a:r>
            <a:endParaRPr lang="es-PE" sz="3600" b="1" dirty="0">
              <a:solidFill>
                <a:srgbClr val="EA8700"/>
              </a:solidFill>
              <a:latin typeface="Arial" panose="020B0604020202020204" pitchFamily="34" charset="0"/>
              <a:cs typeface="Arial" panose="020B0604020202020204" pitchFamily="34" charset="0"/>
            </a:endParaRPr>
          </a:p>
          <a:p>
            <a:endParaRPr lang="es-PE" sz="4000" b="1" dirty="0">
              <a:solidFill>
                <a:srgbClr val="3BAF6B"/>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315EBD19-9A65-4151-BEF1-CA4ACA995833}"/>
              </a:ext>
            </a:extLst>
          </p:cNvPr>
          <p:cNvSpPr/>
          <p:nvPr/>
        </p:nvSpPr>
        <p:spPr>
          <a:xfrm>
            <a:off x="1347229" y="5458727"/>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Rectángulo 9">
            <a:extLst>
              <a:ext uri="{FF2B5EF4-FFF2-40B4-BE49-F238E27FC236}">
                <a16:creationId xmlns:a16="http://schemas.microsoft.com/office/drawing/2014/main" id="{DC686100-6F89-4673-B96F-4E7CD4E63B7E}"/>
              </a:ext>
            </a:extLst>
          </p:cNvPr>
          <p:cNvSpPr/>
          <p:nvPr/>
        </p:nvSpPr>
        <p:spPr>
          <a:xfrm>
            <a:off x="1347229" y="8660689"/>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Marcador de número de diapositiva 6">
            <a:extLst>
              <a:ext uri="{FF2B5EF4-FFF2-40B4-BE49-F238E27FC236}">
                <a16:creationId xmlns:a16="http://schemas.microsoft.com/office/drawing/2014/main" id="{1EDE6BE0-877F-4A65-A052-2914C36D1021}"/>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11</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59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B898E73-B8D3-4A07-ADD3-6D7BC516ED6A}"/>
              </a:ext>
            </a:extLst>
          </p:cNvPr>
          <p:cNvSpPr/>
          <p:nvPr/>
        </p:nvSpPr>
        <p:spPr>
          <a:xfrm>
            <a:off x="11380419" y="3144082"/>
            <a:ext cx="6891327" cy="3055449"/>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600" b="1" dirty="0">
                <a:solidFill>
                  <a:prstClr val="black"/>
                </a:solidFill>
                <a:latin typeface="Arial" panose="020B0604020202020204" pitchFamily="34" charset="0"/>
                <a:cs typeface="Arial" panose="020B0604020202020204" pitchFamily="34" charset="0"/>
              </a:rPr>
              <a:t>Ubicación: </a:t>
            </a:r>
            <a:r>
              <a:rPr lang="es-ES" sz="2600" dirty="0">
                <a:solidFill>
                  <a:prstClr val="black"/>
                </a:solidFill>
                <a:latin typeface="Arial" panose="020B0604020202020204" pitchFamily="34" charset="0"/>
                <a:cs typeface="Arial" panose="020B0604020202020204" pitchFamily="34" charset="0"/>
              </a:rPr>
              <a:t>las obras se encontrarán localizadas en los </a:t>
            </a:r>
            <a:r>
              <a:rPr lang="es-MX" sz="2600" dirty="0">
                <a:solidFill>
                  <a:prstClr val="black"/>
                </a:solidFill>
                <a:latin typeface="Arial" panose="020B0604020202020204" pitchFamily="34" charset="0"/>
                <a:cs typeface="Arial" panose="020B0604020202020204" pitchFamily="34" charset="0"/>
              </a:rPr>
              <a:t>distritos de Moyobamba y Jepelacio </a:t>
            </a:r>
            <a:r>
              <a:rPr lang="en-US" sz="2600" dirty="0">
                <a:solidFill>
                  <a:prstClr val="black"/>
                </a:solidFill>
                <a:latin typeface="Arial" panose="020B0604020202020204" pitchFamily="34" charset="0"/>
                <a:cs typeface="Arial" panose="020B0604020202020204" pitchFamily="34" charset="0"/>
              </a:rPr>
              <a:t>(</a:t>
            </a:r>
            <a:r>
              <a:rPr lang="es-MX" sz="2600" dirty="0">
                <a:solidFill>
                  <a:prstClr val="black"/>
                </a:solidFill>
                <a:latin typeface="Arial" panose="020B0604020202020204" pitchFamily="34" charset="0"/>
                <a:cs typeface="Arial" panose="020B0604020202020204" pitchFamily="34" charset="0"/>
              </a:rPr>
              <a:t>provincia de Moyobamba), en la provincia de Lamas y en el distrito de </a:t>
            </a:r>
            <a:r>
              <a:rPr lang="es-MX" sz="2600" dirty="0" err="1">
                <a:solidFill>
                  <a:prstClr val="black"/>
                </a:solidFill>
                <a:latin typeface="Arial" panose="020B0604020202020204" pitchFamily="34" charset="0"/>
                <a:cs typeface="Arial" panose="020B0604020202020204" pitchFamily="34" charset="0"/>
              </a:rPr>
              <a:t>Cacatachi</a:t>
            </a:r>
            <a:r>
              <a:rPr lang="es-MX" sz="2600" dirty="0">
                <a:solidFill>
                  <a:prstClr val="black"/>
                </a:solidFill>
                <a:latin typeface="Arial" panose="020B0604020202020204" pitchFamily="34" charset="0"/>
                <a:cs typeface="Arial" panose="020B0604020202020204" pitchFamily="34" charset="0"/>
              </a:rPr>
              <a:t> (provincia de San Martín), todos en el departamento de San Martín</a:t>
            </a:r>
            <a:r>
              <a:rPr lang="es-ES" sz="2600" dirty="0">
                <a:solidFill>
                  <a:prstClr val="black"/>
                </a:solidFill>
                <a:latin typeface="Arial" panose="020B0604020202020204" pitchFamily="34" charset="0"/>
                <a:cs typeface="Arial" panose="020B0604020202020204" pitchFamily="34" charset="0"/>
              </a:rPr>
              <a:t>, a una altitud aproximada entre 250 a 1500 msnm.</a:t>
            </a:r>
            <a:endParaRPr lang="es-PE" sz="2600" dirty="0">
              <a:solidFill>
                <a:prstClr val="black"/>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94D225A0-2A2B-46FB-A2A7-4FDBFF5B05DA}"/>
              </a:ext>
            </a:extLst>
          </p:cNvPr>
          <p:cNvSpPr/>
          <p:nvPr/>
        </p:nvSpPr>
        <p:spPr>
          <a:xfrm>
            <a:off x="11380419" y="6926575"/>
            <a:ext cx="6891327" cy="3423554"/>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600" b="1" dirty="0">
                <a:solidFill>
                  <a:prstClr val="black"/>
                </a:solidFill>
                <a:latin typeface="Arial" panose="020B0604020202020204" pitchFamily="34" charset="0"/>
                <a:cs typeface="Arial" panose="020B0604020202020204" pitchFamily="34" charset="0"/>
              </a:rPr>
              <a:t>Área de influencia</a:t>
            </a:r>
            <a:r>
              <a:rPr lang="es-ES" sz="2600" b="1" dirty="0">
                <a:solidFill>
                  <a:schemeClr val="tx1"/>
                </a:solidFill>
                <a:latin typeface="Arial" panose="020B0604020202020204" pitchFamily="34" charset="0"/>
                <a:cs typeface="Arial" panose="020B0604020202020204" pitchFamily="34" charset="0"/>
              </a:rPr>
              <a:t>: </a:t>
            </a:r>
            <a:r>
              <a:rPr lang="es-ES" sz="2600" dirty="0">
                <a:solidFill>
                  <a:schemeClr val="tx1"/>
                </a:solidFill>
                <a:effectLst/>
                <a:latin typeface="Arial" panose="020B0604020202020204" pitchFamily="34" charset="0"/>
                <a:ea typeface="Calibri" panose="020F0502020204030204" pitchFamily="34" charset="0"/>
              </a:rPr>
              <a:t>el proyecto tendrá impacto en el sistema de transmisión 220 y 138 kV de la zona </a:t>
            </a:r>
            <a:r>
              <a:rPr lang="es-ES" sz="2600" dirty="0">
                <a:solidFill>
                  <a:schemeClr val="tx1"/>
                </a:solidFill>
                <a:latin typeface="Arial" panose="020B0604020202020204" pitchFamily="34" charset="0"/>
                <a:ea typeface="Calibri" panose="020F0502020204030204" pitchFamily="34" charset="0"/>
              </a:rPr>
              <a:t>N</a:t>
            </a:r>
            <a:r>
              <a:rPr lang="es-ES" sz="2600" dirty="0">
                <a:solidFill>
                  <a:schemeClr val="tx1"/>
                </a:solidFill>
                <a:effectLst/>
                <a:latin typeface="Arial" panose="020B0604020202020204" pitchFamily="34" charset="0"/>
                <a:ea typeface="Calibri" panose="020F0502020204030204" pitchFamily="34" charset="0"/>
              </a:rPr>
              <a:t>or Oriente del país, </a:t>
            </a:r>
            <a:r>
              <a:rPr lang="es-MX" sz="2600" dirty="0">
                <a:solidFill>
                  <a:schemeClr val="tx1"/>
                </a:solidFill>
                <a:effectLst/>
                <a:latin typeface="Arial" panose="020B0604020202020204" pitchFamily="34" charset="0"/>
                <a:ea typeface="Calibri" panose="020F0502020204030204" pitchFamily="34" charset="0"/>
              </a:rPr>
              <a:t>mejorando la operación del sistema eléctrico que atiende la demanda de </a:t>
            </a:r>
            <a:r>
              <a:rPr lang="es-MX" sz="2600" dirty="0">
                <a:solidFill>
                  <a:schemeClr val="tx1"/>
                </a:solidFill>
                <a:latin typeface="Arial" panose="020B0604020202020204" pitchFamily="34" charset="0"/>
                <a:ea typeface="Calibri" panose="020F0502020204030204" pitchFamily="34" charset="0"/>
              </a:rPr>
              <a:t>las zonas de </a:t>
            </a:r>
            <a:r>
              <a:rPr lang="es-MX" sz="2600" dirty="0">
                <a:solidFill>
                  <a:schemeClr val="tx1"/>
                </a:solidFill>
                <a:effectLst/>
                <a:latin typeface="Arial" panose="020B0604020202020204" pitchFamily="34" charset="0"/>
                <a:ea typeface="Calibri" panose="020F0502020204030204" pitchFamily="34" charset="0"/>
              </a:rPr>
              <a:t>Tarapoto y Moyobamba.</a:t>
            </a:r>
            <a:endParaRPr lang="es-PE" sz="2600" dirty="0">
              <a:solidFill>
                <a:schemeClr val="tx1"/>
              </a:solidFill>
              <a:latin typeface="Arial" panose="020B0604020202020204" pitchFamily="34" charset="0"/>
            </a:endParaRPr>
          </a:p>
        </p:txBody>
      </p:sp>
      <p:sp>
        <p:nvSpPr>
          <p:cNvPr id="4" name="CuadroTexto 3">
            <a:extLst>
              <a:ext uri="{FF2B5EF4-FFF2-40B4-BE49-F238E27FC236}">
                <a16:creationId xmlns:a16="http://schemas.microsoft.com/office/drawing/2014/main" id="{7288805C-4943-47B3-9B3E-847F2610F92F}"/>
              </a:ext>
            </a:extLst>
          </p:cNvPr>
          <p:cNvSpPr txBox="1"/>
          <p:nvPr/>
        </p:nvSpPr>
        <p:spPr>
          <a:xfrm>
            <a:off x="325438" y="622022"/>
            <a:ext cx="15568494" cy="1246495"/>
          </a:xfrm>
          <a:prstGeom prst="rect">
            <a:avLst/>
          </a:prstGeom>
          <a:noFill/>
        </p:spPr>
        <p:txBody>
          <a:bodyPr wrap="square" rtlCol="0">
            <a:spAutoFit/>
          </a:bodyPr>
          <a:lstStyle/>
          <a:p>
            <a:r>
              <a:rPr lang="es-PE" sz="3900" b="1" dirty="0">
                <a:solidFill>
                  <a:srgbClr val="EA8700"/>
                </a:solidFill>
                <a:latin typeface="Arial" panose="020B0604020202020204" pitchFamily="34" charset="0"/>
                <a:cs typeface="Arial" panose="020B0604020202020204" pitchFamily="34" charset="0"/>
              </a:rPr>
              <a:t>UBICACIÓN DEL PROYECTO: </a:t>
            </a:r>
            <a:r>
              <a:rPr lang="es-MX" sz="3600" b="1" dirty="0">
                <a:solidFill>
                  <a:srgbClr val="EA8700"/>
                </a:solidFill>
                <a:latin typeface="Arial" panose="020B0604020202020204" pitchFamily="34" charset="0"/>
                <a:cs typeface="Arial" panose="020B0604020202020204" pitchFamily="34" charset="0"/>
              </a:rPr>
              <a:t>ITC Enlace 220 kV Belaunde Terry – Tarapoto Norte (2 circuitos), ampliaciones y subestaciones asociadas</a:t>
            </a:r>
          </a:p>
        </p:txBody>
      </p:sp>
      <p:sp>
        <p:nvSpPr>
          <p:cNvPr id="7" name="Marcador de número de diapositiva 6">
            <a:extLst>
              <a:ext uri="{FF2B5EF4-FFF2-40B4-BE49-F238E27FC236}">
                <a16:creationId xmlns:a16="http://schemas.microsoft.com/office/drawing/2014/main" id="{B4E5CB54-5801-4D69-B35D-5CF057870360}"/>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12</a:t>
            </a:fld>
            <a:endParaRPr lang="en-US" b="1" dirty="0">
              <a:latin typeface="Arial" panose="020B0604020202020204" pitchFamily="34" charset="0"/>
              <a:cs typeface="Arial" panose="020B0604020202020204" pitchFamily="34" charset="0"/>
            </a:endParaRPr>
          </a:p>
        </p:txBody>
      </p: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6" y="2398358"/>
            <a:ext cx="10751598" cy="7951771"/>
          </a:xfrm>
          <a:prstGeom prst="rect">
            <a:avLst/>
          </a:prstGeom>
        </p:spPr>
      </p:pic>
    </p:spTree>
    <p:extLst>
      <p:ext uri="{BB962C8B-B14F-4D97-AF65-F5344CB8AC3E}">
        <p14:creationId xmlns:p14="http://schemas.microsoft.com/office/powerpoint/2010/main" val="421782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una sola esquina redondeada 10">
            <a:extLst>
              <a:ext uri="{FF2B5EF4-FFF2-40B4-BE49-F238E27FC236}">
                <a16:creationId xmlns:a16="http://schemas.microsoft.com/office/drawing/2014/main" id="{AB025CE9-CDF9-4BC8-B0ED-785B0B6D24F1}"/>
              </a:ext>
            </a:extLst>
          </p:cNvPr>
          <p:cNvSpPr/>
          <p:nvPr/>
        </p:nvSpPr>
        <p:spPr>
          <a:xfrm>
            <a:off x="726715" y="5549042"/>
            <a:ext cx="5433216" cy="3654594"/>
          </a:xfrm>
          <a:prstGeom prst="round1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a16="http://schemas.microsoft.com/office/drawing/2014/main" id="{2E76501F-6FB5-457E-8148-AE62DBA293D7}"/>
              </a:ext>
            </a:extLst>
          </p:cNvPr>
          <p:cNvSpPr txBox="1"/>
          <p:nvPr/>
        </p:nvSpPr>
        <p:spPr>
          <a:xfrm>
            <a:off x="426456" y="827638"/>
            <a:ext cx="15301223" cy="1815882"/>
          </a:xfrm>
          <a:prstGeom prst="rect">
            <a:avLst/>
          </a:prstGeom>
          <a:noFill/>
        </p:spPr>
        <p:txBody>
          <a:bodyPr wrap="square" rtlCol="0">
            <a:spAutoFit/>
          </a:bodyPr>
          <a:lstStyle/>
          <a:p>
            <a:r>
              <a:rPr lang="es-PE" sz="4000" b="1">
                <a:solidFill>
                  <a:srgbClr val="EA8700"/>
                </a:solidFill>
                <a:latin typeface="Arial" panose="020B0604020202020204" pitchFamily="34" charset="0"/>
                <a:cs typeface="Arial" panose="020B0604020202020204" pitchFamily="34" charset="0"/>
              </a:rPr>
              <a:t>DESCRIPCIÓN GENERAL: </a:t>
            </a:r>
            <a:r>
              <a:rPr lang="es-MX" sz="3600" b="1">
                <a:solidFill>
                  <a:srgbClr val="EA8700"/>
                </a:solidFill>
                <a:latin typeface="Arial" panose="020B0604020202020204" pitchFamily="34" charset="0"/>
                <a:cs typeface="Arial" panose="020B0604020202020204" pitchFamily="34" charset="0"/>
              </a:rPr>
              <a:t>ITC SE Lambayeque Norte 220 kV con seccionamiento de la LT 220 kV Chiclayo Oeste – La Niña/Felam, ampliaciones y subestaciones asociadas</a:t>
            </a:r>
          </a:p>
        </p:txBody>
      </p:sp>
      <p:sp>
        <p:nvSpPr>
          <p:cNvPr id="16" name="Rectángulo 15">
            <a:extLst>
              <a:ext uri="{FF2B5EF4-FFF2-40B4-BE49-F238E27FC236}">
                <a16:creationId xmlns:a16="http://schemas.microsoft.com/office/drawing/2014/main" id="{2723D7AB-A2CC-44AD-9F39-B45E8CAE6748}"/>
              </a:ext>
            </a:extLst>
          </p:cNvPr>
          <p:cNvSpPr/>
          <p:nvPr/>
        </p:nvSpPr>
        <p:spPr>
          <a:xfrm>
            <a:off x="426456" y="2871016"/>
            <a:ext cx="18115467" cy="1815882"/>
          </a:xfrm>
          <a:prstGeom prst="rect">
            <a:avLst/>
          </a:prstGeom>
        </p:spPr>
        <p:txBody>
          <a:bodyPr wrap="square">
            <a:spAutoFit/>
          </a:bodyPr>
          <a:lstStyle/>
          <a:p>
            <a:pPr lvl="1" algn="just"/>
            <a:r>
              <a:rPr lang="es-PE" sz="2800" dirty="0">
                <a:latin typeface="Arial" panose="020B0604020202020204" pitchFamily="34" charset="0"/>
                <a:cs typeface="Arial" panose="020B0604020202020204" pitchFamily="34" charset="0"/>
              </a:rPr>
              <a:t>La entrega de concesión comprende el diseño, financiamiento, construcción, operación y mantenimiento del proyecto por un periodo de treinta (30) años desde su Puesta en Operación Comercial. Su importancia </a:t>
            </a:r>
            <a:r>
              <a:rPr lang="es-ES" sz="2800" dirty="0">
                <a:latin typeface="Arial" panose="020B0604020202020204" pitchFamily="34" charset="0"/>
                <a:cs typeface="Arial" panose="020B0604020202020204" pitchFamily="34" charset="0"/>
              </a:rPr>
              <a:t>y consistencia provienen de la evaluación para su incorporación en el Plan de Transmisión 2021-2030, que fuera elaborado por el COES y aprobado por el Ministerio de Energía y Minas.</a:t>
            </a:r>
            <a:endParaRPr lang="es-PE" sz="2800" dirty="0">
              <a:latin typeface="Arial" panose="020B0604020202020204" pitchFamily="34" charset="0"/>
              <a:cs typeface="Arial" panose="020B0604020202020204" pitchFamily="34" charset="0"/>
            </a:endParaRPr>
          </a:p>
        </p:txBody>
      </p:sp>
      <p:sp>
        <p:nvSpPr>
          <p:cNvPr id="18" name="Marcador de número de diapositiva 6">
            <a:extLst>
              <a:ext uri="{FF2B5EF4-FFF2-40B4-BE49-F238E27FC236}">
                <a16:creationId xmlns:a16="http://schemas.microsoft.com/office/drawing/2014/main" id="{C7E9684C-6E6D-4451-9CA3-A7FABF25473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13</a:t>
            </a:fld>
            <a:endParaRPr lang="en-US" b="1">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C0487A1E-8624-4618-8C58-31C6CF24BEB2}"/>
              </a:ext>
            </a:extLst>
          </p:cNvPr>
          <p:cNvSpPr txBox="1"/>
          <p:nvPr/>
        </p:nvSpPr>
        <p:spPr>
          <a:xfrm>
            <a:off x="1221580" y="5876919"/>
            <a:ext cx="4687967" cy="3108543"/>
          </a:xfrm>
          <a:prstGeom prst="rect">
            <a:avLst/>
          </a:prstGeom>
          <a:noFill/>
        </p:spPr>
        <p:txBody>
          <a:bodyPr wrap="square">
            <a:spAutoFit/>
          </a:bodyPr>
          <a:lstStyle/>
          <a:p>
            <a:r>
              <a:rPr lang="es-MX" sz="2800" b="1">
                <a:solidFill>
                  <a:schemeClr val="bg1"/>
                </a:solidFill>
                <a:latin typeface="Arial" panose="020B0604020202020204" pitchFamily="34" charset="0"/>
                <a:cs typeface="Arial" panose="020B0604020202020204" pitchFamily="34" charset="0"/>
              </a:rPr>
              <a:t>ITC SE Lambayeque Norte 220 kV con seccionamiento de la LT 220 kV Chiclayo Oeste – La Niña/Felam, ampliaciones y subestaciones asociadas</a:t>
            </a:r>
          </a:p>
        </p:txBody>
      </p:sp>
      <p:sp>
        <p:nvSpPr>
          <p:cNvPr id="2" name="Rectángulo: esquinas redondeadas 1">
            <a:extLst>
              <a:ext uri="{FF2B5EF4-FFF2-40B4-BE49-F238E27FC236}">
                <a16:creationId xmlns:a16="http://schemas.microsoft.com/office/drawing/2014/main" id="{ED726033-3D8D-29B4-D8FF-0F265A65DC10}"/>
              </a:ext>
            </a:extLst>
          </p:cNvPr>
          <p:cNvSpPr/>
          <p:nvPr/>
        </p:nvSpPr>
        <p:spPr>
          <a:xfrm>
            <a:off x="6691898" y="4847651"/>
            <a:ext cx="11978079" cy="5886558"/>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1CC284EC-469B-3FA8-A240-7B2BD4E6B67C}"/>
              </a:ext>
            </a:extLst>
          </p:cNvPr>
          <p:cNvSpPr/>
          <p:nvPr/>
        </p:nvSpPr>
        <p:spPr>
          <a:xfrm>
            <a:off x="6654796" y="5050469"/>
            <a:ext cx="11887127" cy="5506316"/>
          </a:xfrm>
          <a:prstGeom prst="rect">
            <a:avLst/>
          </a:prstGeom>
        </p:spPr>
        <p:txBody>
          <a:bodyPr wrap="square">
            <a:spAutoFit/>
          </a:bodyPr>
          <a:lstStyle/>
          <a:p>
            <a:pPr lvl="1">
              <a:buClr>
                <a:srgbClr val="E2051B"/>
              </a:buClr>
            </a:pPr>
            <a:r>
              <a:rPr lang="es-PE" sz="2600" dirty="0">
                <a:latin typeface="Arial" panose="020B0604020202020204" pitchFamily="34" charset="0"/>
                <a:cs typeface="Arial" panose="020B0604020202020204" pitchFamily="34" charset="0"/>
              </a:rPr>
              <a:t>El proyecto comprende los siguientes componentes: </a:t>
            </a:r>
          </a:p>
          <a:p>
            <a:pPr lvl="1">
              <a:buClr>
                <a:srgbClr val="E2051B"/>
              </a:buClr>
            </a:pPr>
            <a:endParaRPr lang="es-PE" dirty="0">
              <a:latin typeface="Arial" panose="020B0604020202020204" pitchFamily="34" charset="0"/>
              <a:cs typeface="Arial" panose="020B0604020202020204" pitchFamily="34" charset="0"/>
            </a:endParaRP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1:</a:t>
            </a:r>
            <a:r>
              <a:rPr lang="es-PE" sz="2400" dirty="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contempla las futuras Subestaciones Lambayeque Oeste 220 kV y Lambayeque Norte 220/60/22.9 kV, que se van a implementar con el proyecto</a:t>
            </a:r>
            <a:r>
              <a:rPr lang="es-PE" sz="2400" dirty="0">
                <a:latin typeface="Arial" panose="020B0604020202020204" pitchFamily="34" charset="0"/>
                <a:cs typeface="Arial" panose="020B0604020202020204" pitchFamily="34" charset="0"/>
              </a:rPr>
              <a:t>.</a:t>
            </a: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2:</a:t>
            </a:r>
            <a:r>
              <a:rPr lang="es-PE" sz="2400" dirty="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contempla la Línea de Transmisión en 220 kV de 10.5 km de longitud aproximada, que será construida para enlazar las subestaciones Lambayeque Oeste y Lambayeque Norte.</a:t>
            </a:r>
            <a:endParaRPr lang="es-PE" sz="2400" dirty="0">
              <a:latin typeface="Arial" panose="020B0604020202020204" pitchFamily="34" charset="0"/>
              <a:cs typeface="Arial" panose="020B0604020202020204" pitchFamily="34" charset="0"/>
            </a:endParaRP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3: </a:t>
            </a:r>
            <a:r>
              <a:rPr lang="es-MX" sz="2400" dirty="0">
                <a:latin typeface="Arial" panose="020B0604020202020204" pitchFamily="34" charset="0"/>
                <a:cs typeface="Arial" panose="020B0604020202020204" pitchFamily="34" charset="0"/>
              </a:rPr>
              <a:t>contempla las Variantes de Línea de Transmisión en 220 kV Chiclayo Oeste – La Niña y Chiclayo Oeste – Felam</a:t>
            </a:r>
            <a:r>
              <a:rPr lang="es-PE" sz="2400" dirty="0">
                <a:latin typeface="Arial" panose="020B0604020202020204" pitchFamily="34" charset="0"/>
                <a:cs typeface="Arial" panose="020B0604020202020204" pitchFamily="34" charset="0"/>
              </a:rPr>
              <a:t>.</a:t>
            </a: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4: </a:t>
            </a:r>
            <a:r>
              <a:rPr lang="es-PE" sz="2400" dirty="0">
                <a:latin typeface="Arial" panose="020B0604020202020204" pitchFamily="34" charset="0"/>
                <a:cs typeface="Arial" panose="020B0604020202020204" pitchFamily="34" charset="0"/>
              </a:rPr>
              <a:t>contempla la implementación de seis </a:t>
            </a:r>
            <a:r>
              <a:rPr lang="en-US" sz="2400" dirty="0">
                <a:latin typeface="Arial" panose="020B0604020202020204" pitchFamily="34" charset="0"/>
                <a:cs typeface="Arial" panose="020B0604020202020204" pitchFamily="34" charset="0"/>
              </a:rPr>
              <a:t>(06) enlaces de </a:t>
            </a:r>
            <a:r>
              <a:rPr lang="es-PE" sz="2400" dirty="0">
                <a:latin typeface="Arial" panose="020B0604020202020204" pitchFamily="34" charset="0"/>
                <a:cs typeface="Arial" panose="020B0604020202020204" pitchFamily="34" charset="0"/>
              </a:rPr>
              <a:t>transmisión</a:t>
            </a:r>
            <a:r>
              <a:rPr lang="en-US" sz="2400" dirty="0">
                <a:latin typeface="Arial" panose="020B0604020202020204" pitchFamily="34" charset="0"/>
                <a:cs typeface="Arial" panose="020B0604020202020204" pitchFamily="34" charset="0"/>
              </a:rPr>
              <a:t> </a:t>
            </a:r>
            <a:r>
              <a:rPr lang="es-PE" sz="2400" dirty="0">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60 kV </a:t>
            </a:r>
            <a:r>
              <a:rPr lang="es-PE" sz="2400" dirty="0">
                <a:latin typeface="Arial" panose="020B0604020202020204" pitchFamily="34" charset="0"/>
                <a:cs typeface="Arial" panose="020B0604020202020204" pitchFamily="34" charset="0"/>
              </a:rPr>
              <a:t>como</a:t>
            </a:r>
            <a:r>
              <a:rPr lang="en-US" sz="2400" dirty="0">
                <a:latin typeface="Arial" panose="020B0604020202020204" pitchFamily="34" charset="0"/>
                <a:cs typeface="Arial" panose="020B0604020202020204" pitchFamily="34" charset="0"/>
              </a:rPr>
              <a:t> </a:t>
            </a:r>
            <a:r>
              <a:rPr lang="es-PE" sz="2400" dirty="0">
                <a:latin typeface="Arial" panose="020B0604020202020204" pitchFamily="34" charset="0"/>
                <a:cs typeface="Arial" panose="020B0604020202020204" pitchFamily="34" charset="0"/>
              </a:rPr>
              <a:t>consecuencia</a:t>
            </a:r>
            <a:r>
              <a:rPr lang="en-US" sz="2400" dirty="0">
                <a:latin typeface="Arial" panose="020B0604020202020204" pitchFamily="34" charset="0"/>
                <a:cs typeface="Arial" panose="020B0604020202020204" pitchFamily="34" charset="0"/>
              </a:rPr>
              <a:t> del </a:t>
            </a:r>
            <a:r>
              <a:rPr lang="es-PE" sz="2400" dirty="0">
                <a:latin typeface="Arial" panose="020B0604020202020204" pitchFamily="34" charset="0"/>
                <a:cs typeface="Arial" panose="020B0604020202020204" pitchFamily="34" charset="0"/>
              </a:rPr>
              <a:t>seccionamiento</a:t>
            </a:r>
            <a:r>
              <a:rPr lang="en-US" sz="2400" dirty="0">
                <a:latin typeface="Arial" panose="020B0604020202020204" pitchFamily="34" charset="0"/>
                <a:cs typeface="Arial" panose="020B0604020202020204" pitchFamily="34" charset="0"/>
              </a:rPr>
              <a:t> de las </a:t>
            </a:r>
            <a:r>
              <a:rPr lang="es-MX" sz="2400" dirty="0">
                <a:latin typeface="Arial" panose="020B0604020202020204" pitchFamily="34" charset="0"/>
                <a:cs typeface="Arial" panose="020B0604020202020204" pitchFamily="34" charset="0"/>
              </a:rPr>
              <a:t>líneas existentes; Chiclayo Oeste – Íllimo, Chiclayo Oeste – Lambayeque Sur y Lambayeque – Íllimo</a:t>
            </a:r>
            <a:endParaRPr lang="es-P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38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9198CA-280C-447E-A5DD-33C192F62015}"/>
              </a:ext>
            </a:extLst>
          </p:cNvPr>
          <p:cNvPicPr>
            <a:picLocks noChangeAspect="1"/>
          </p:cNvPicPr>
          <p:nvPr/>
        </p:nvPicPr>
        <p:blipFill>
          <a:blip r:embed="rId2">
            <a:duotone>
              <a:schemeClr val="accent2">
                <a:shade val="45000"/>
                <a:satMod val="135000"/>
              </a:schemeClr>
              <a:prstClr val="white"/>
            </a:duotone>
          </a:blip>
          <a:stretch>
            <a:fillRect/>
          </a:stretch>
        </p:blipFill>
        <p:spPr>
          <a:xfrm>
            <a:off x="1537376" y="3073223"/>
            <a:ext cx="1835727" cy="1835727"/>
          </a:xfrm>
          <a:prstGeom prst="rect">
            <a:avLst/>
          </a:prstGeom>
        </p:spPr>
      </p:pic>
      <p:pic>
        <p:nvPicPr>
          <p:cNvPr id="3" name="Imagen 2">
            <a:extLst>
              <a:ext uri="{FF2B5EF4-FFF2-40B4-BE49-F238E27FC236}">
                <a16:creationId xmlns:a16="http://schemas.microsoft.com/office/drawing/2014/main" id="{2964230E-2688-407F-80E2-3350AD04D60B}"/>
              </a:ext>
            </a:extLst>
          </p:cNvPr>
          <p:cNvPicPr>
            <a:picLocks noChangeAspect="1"/>
          </p:cNvPicPr>
          <p:nvPr/>
        </p:nvPicPr>
        <p:blipFill>
          <a:blip r:embed="rId2">
            <a:duotone>
              <a:schemeClr val="accent2">
                <a:shade val="45000"/>
                <a:satMod val="135000"/>
              </a:schemeClr>
              <a:prstClr val="white"/>
            </a:duotone>
          </a:blip>
          <a:stretch>
            <a:fillRect/>
          </a:stretch>
        </p:blipFill>
        <p:spPr>
          <a:xfrm>
            <a:off x="1537376" y="6135417"/>
            <a:ext cx="1835727" cy="1835727"/>
          </a:xfrm>
          <a:prstGeom prst="rect">
            <a:avLst/>
          </a:prstGeom>
        </p:spPr>
      </p:pic>
      <p:sp>
        <p:nvSpPr>
          <p:cNvPr id="4" name="CuadroTexto 3">
            <a:extLst>
              <a:ext uri="{FF2B5EF4-FFF2-40B4-BE49-F238E27FC236}">
                <a16:creationId xmlns:a16="http://schemas.microsoft.com/office/drawing/2014/main" id="{023E652E-DAD2-4051-A602-B3F73A00F7EB}"/>
              </a:ext>
            </a:extLst>
          </p:cNvPr>
          <p:cNvSpPr txBox="1"/>
          <p:nvPr/>
        </p:nvSpPr>
        <p:spPr>
          <a:xfrm>
            <a:off x="3759162" y="3115272"/>
            <a:ext cx="14344513" cy="1569660"/>
          </a:xfrm>
          <a:prstGeom prst="rect">
            <a:avLst/>
          </a:prstGeom>
          <a:noFill/>
        </p:spPr>
        <p:txBody>
          <a:bodyPr wrap="square" rtlCol="0">
            <a:spAutoFit/>
          </a:bodyPr>
          <a:lstStyle/>
          <a:p>
            <a:pPr algn="just"/>
            <a:r>
              <a:rPr lang="es-PE" sz="3200" dirty="0">
                <a:solidFill>
                  <a:srgbClr val="333333"/>
                </a:solidFill>
                <a:latin typeface="Arial" panose="020B0604020202020204" pitchFamily="34" charset="0"/>
                <a:cs typeface="Arial" panose="020B0604020202020204" pitchFamily="34" charset="0"/>
              </a:rPr>
              <a:t>Ampliar  la capacidad </a:t>
            </a:r>
            <a:r>
              <a:rPr lang="es-MX" sz="3200" dirty="0">
                <a:solidFill>
                  <a:srgbClr val="333333"/>
                </a:solidFill>
                <a:latin typeface="Arial" panose="020B0604020202020204" pitchFamily="34" charset="0"/>
                <a:cs typeface="Arial" panose="020B0604020202020204" pitchFamily="34" charset="0"/>
              </a:rPr>
              <a:t>de transformación en 220 kV en el sistema eléctrico del área de influencia del Proyecto, para atender el crecimiento de la demanda de energía eléctrica.</a:t>
            </a:r>
            <a:endParaRPr lang="es-PE" sz="32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4CBAAAC-BD55-48AE-B790-DBBB53DD0422}"/>
              </a:ext>
            </a:extLst>
          </p:cNvPr>
          <p:cNvSpPr txBox="1"/>
          <p:nvPr/>
        </p:nvSpPr>
        <p:spPr>
          <a:xfrm>
            <a:off x="3759162" y="6514671"/>
            <a:ext cx="14344513" cy="1077218"/>
          </a:xfrm>
          <a:prstGeom prst="rect">
            <a:avLst/>
          </a:prstGeom>
          <a:noFill/>
        </p:spPr>
        <p:txBody>
          <a:bodyPr wrap="square" rtlCol="0">
            <a:spAutoFit/>
          </a:bodyPr>
          <a:lstStyle/>
          <a:p>
            <a:pPr algn="just"/>
            <a:r>
              <a:rPr lang="es-MX" sz="3200" dirty="0">
                <a:solidFill>
                  <a:srgbClr val="333333"/>
                </a:solidFill>
                <a:latin typeface="Arial" panose="020B0604020202020204" pitchFamily="34" charset="0"/>
                <a:cs typeface="Arial" panose="020B0604020202020204" pitchFamily="34" charset="0"/>
              </a:rPr>
              <a:t>Con el proyecto se podrá suministrar energía eléctrica a la demanda de los sistemas eléctricos “Chiclayo” y “Chiclayo Baja densidad.</a:t>
            </a:r>
            <a:endParaRPr lang="es-PE" sz="3200" dirty="0">
              <a:solidFill>
                <a:prstClr val="black"/>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EB97C000-5654-4AD4-B219-91FE4560851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59871" y="3359104"/>
            <a:ext cx="1121423" cy="1121423"/>
          </a:xfrm>
          <a:prstGeom prst="rect">
            <a:avLst/>
          </a:prstGeom>
        </p:spPr>
      </p:pic>
      <p:pic>
        <p:nvPicPr>
          <p:cNvPr id="7" name="Imagen 6">
            <a:extLst>
              <a:ext uri="{FF2B5EF4-FFF2-40B4-BE49-F238E27FC236}">
                <a16:creationId xmlns:a16="http://schemas.microsoft.com/office/drawing/2014/main" id="{09F5AC67-7FBE-4820-B26A-A4698A25A36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28807" y="6318806"/>
            <a:ext cx="1248022" cy="1248022"/>
          </a:xfrm>
          <a:prstGeom prst="rect">
            <a:avLst/>
          </a:prstGeom>
        </p:spPr>
      </p:pic>
      <p:sp>
        <p:nvSpPr>
          <p:cNvPr id="8" name="CuadroTexto 7">
            <a:extLst>
              <a:ext uri="{FF2B5EF4-FFF2-40B4-BE49-F238E27FC236}">
                <a16:creationId xmlns:a16="http://schemas.microsoft.com/office/drawing/2014/main" id="{8C787CFC-15D1-4933-B1E8-D43A5988DBC7}"/>
              </a:ext>
            </a:extLst>
          </p:cNvPr>
          <p:cNvSpPr txBox="1"/>
          <p:nvPr/>
        </p:nvSpPr>
        <p:spPr>
          <a:xfrm>
            <a:off x="612414" y="669651"/>
            <a:ext cx="14716254" cy="1815882"/>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OBJETIVOS: </a:t>
            </a:r>
            <a:r>
              <a:rPr lang="es-MX" sz="3600" b="1" dirty="0">
                <a:solidFill>
                  <a:srgbClr val="EA8700"/>
                </a:solidFill>
                <a:latin typeface="Arial" panose="020B0604020202020204" pitchFamily="34" charset="0"/>
                <a:cs typeface="Arial" panose="020B0604020202020204" pitchFamily="34" charset="0"/>
              </a:rPr>
              <a:t>ITC SE Lambayeque Norte 220 kV con seccionamiento de la LT 220 kV Chiclayo Oeste – La Niña/Felam, ampliaciones y subestaciones asociadas</a:t>
            </a:r>
            <a:endParaRPr lang="es-PE" sz="4000" b="1" dirty="0">
              <a:solidFill>
                <a:srgbClr val="3BAF6B"/>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315EBD19-9A65-4151-BEF1-CA4ACA995833}"/>
              </a:ext>
            </a:extLst>
          </p:cNvPr>
          <p:cNvSpPr/>
          <p:nvPr/>
        </p:nvSpPr>
        <p:spPr>
          <a:xfrm>
            <a:off x="1347229" y="5458727"/>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Rectángulo 9">
            <a:extLst>
              <a:ext uri="{FF2B5EF4-FFF2-40B4-BE49-F238E27FC236}">
                <a16:creationId xmlns:a16="http://schemas.microsoft.com/office/drawing/2014/main" id="{DC686100-6F89-4673-B96F-4E7CD4E63B7E}"/>
              </a:ext>
            </a:extLst>
          </p:cNvPr>
          <p:cNvSpPr/>
          <p:nvPr/>
        </p:nvSpPr>
        <p:spPr>
          <a:xfrm>
            <a:off x="1347229" y="8660689"/>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Marcador de número de diapositiva 6">
            <a:extLst>
              <a:ext uri="{FF2B5EF4-FFF2-40B4-BE49-F238E27FC236}">
                <a16:creationId xmlns:a16="http://schemas.microsoft.com/office/drawing/2014/main" id="{1EDE6BE0-877F-4A65-A052-2914C36D1021}"/>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14</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81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B898E73-B8D3-4A07-ADD3-6D7BC516ED6A}"/>
              </a:ext>
            </a:extLst>
          </p:cNvPr>
          <p:cNvSpPr/>
          <p:nvPr/>
        </p:nvSpPr>
        <p:spPr>
          <a:xfrm>
            <a:off x="11380419" y="3144082"/>
            <a:ext cx="6891327" cy="3055449"/>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600" b="1" dirty="0">
                <a:solidFill>
                  <a:prstClr val="black"/>
                </a:solidFill>
                <a:latin typeface="Arial" panose="020B0604020202020204" pitchFamily="34" charset="0"/>
                <a:cs typeface="Arial" panose="020B0604020202020204" pitchFamily="34" charset="0"/>
              </a:rPr>
              <a:t>Ubicación: </a:t>
            </a:r>
            <a:r>
              <a:rPr lang="es-MX" sz="2600" dirty="0">
                <a:solidFill>
                  <a:prstClr val="black"/>
                </a:solidFill>
                <a:latin typeface="Arial" panose="020B0604020202020204" pitchFamily="34" charset="0"/>
                <a:cs typeface="Arial" panose="020B0604020202020204" pitchFamily="34" charset="0"/>
              </a:rPr>
              <a:t>las obras se encontrarán localizadas en el distrito de Lambayeque (provincia y departamento de Lambayeque), a una altitud aproximada de 18 msnm</a:t>
            </a:r>
            <a:r>
              <a:rPr lang="es-ES" sz="2600" dirty="0">
                <a:solidFill>
                  <a:prstClr val="black"/>
                </a:solidFill>
                <a:latin typeface="Arial" panose="020B0604020202020204" pitchFamily="34" charset="0"/>
                <a:cs typeface="Arial" panose="020B0604020202020204" pitchFamily="34" charset="0"/>
              </a:rPr>
              <a:t>.</a:t>
            </a:r>
            <a:endParaRPr lang="es-PE" sz="2600" dirty="0">
              <a:solidFill>
                <a:prstClr val="black"/>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94D225A0-2A2B-46FB-A2A7-4FDBFF5B05DA}"/>
              </a:ext>
            </a:extLst>
          </p:cNvPr>
          <p:cNvSpPr/>
          <p:nvPr/>
        </p:nvSpPr>
        <p:spPr>
          <a:xfrm>
            <a:off x="11380419" y="6926575"/>
            <a:ext cx="6891327" cy="3423554"/>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600" b="1" dirty="0">
                <a:solidFill>
                  <a:prstClr val="black"/>
                </a:solidFill>
                <a:latin typeface="Arial" panose="020B0604020202020204" pitchFamily="34" charset="0"/>
                <a:cs typeface="Arial" panose="020B0604020202020204" pitchFamily="34" charset="0"/>
              </a:rPr>
              <a:t>Área de influencia</a:t>
            </a:r>
            <a:r>
              <a:rPr lang="es-ES" sz="2600" b="1" dirty="0">
                <a:solidFill>
                  <a:schemeClr val="tx1"/>
                </a:solidFill>
                <a:latin typeface="Arial" panose="020B0604020202020204" pitchFamily="34" charset="0"/>
                <a:cs typeface="Arial" panose="020B0604020202020204" pitchFamily="34" charset="0"/>
              </a:rPr>
              <a:t>: </a:t>
            </a:r>
            <a:r>
              <a:rPr lang="es-ES" sz="2600" dirty="0">
                <a:solidFill>
                  <a:schemeClr val="tx1"/>
                </a:solidFill>
                <a:effectLst/>
                <a:latin typeface="Arial" panose="020B0604020202020204" pitchFamily="34" charset="0"/>
                <a:ea typeface="Calibri" panose="020F0502020204030204" pitchFamily="34" charset="0"/>
              </a:rPr>
              <a:t>el proyecto tendrá impacto en el sistema de transmisión 220 y 60 kV de la zona norte del país, mejorando </a:t>
            </a:r>
            <a:r>
              <a:rPr lang="es-MX" sz="2600" dirty="0">
                <a:solidFill>
                  <a:schemeClr val="tx1"/>
                </a:solidFill>
                <a:effectLst/>
                <a:latin typeface="Arial" panose="020B0604020202020204" pitchFamily="34" charset="0"/>
                <a:ea typeface="Calibri" panose="020F0502020204030204" pitchFamily="34" charset="0"/>
              </a:rPr>
              <a:t>la operación del sistema eléctrico que atiende la demanda de las zonas de Lambayeque y Chiclayo</a:t>
            </a:r>
            <a:r>
              <a:rPr lang="es-ES" sz="2600" dirty="0">
                <a:solidFill>
                  <a:schemeClr val="tx1"/>
                </a:solidFill>
                <a:latin typeface="Arial" panose="020B0604020202020204" pitchFamily="34" charset="0"/>
              </a:rPr>
              <a:t>.</a:t>
            </a:r>
            <a:endParaRPr lang="es-PE" sz="2600" dirty="0">
              <a:solidFill>
                <a:schemeClr val="tx1"/>
              </a:solidFill>
              <a:latin typeface="Arial" panose="020B0604020202020204" pitchFamily="34" charset="0"/>
            </a:endParaRPr>
          </a:p>
        </p:txBody>
      </p:sp>
      <p:sp>
        <p:nvSpPr>
          <p:cNvPr id="4" name="CuadroTexto 3">
            <a:extLst>
              <a:ext uri="{FF2B5EF4-FFF2-40B4-BE49-F238E27FC236}">
                <a16:creationId xmlns:a16="http://schemas.microsoft.com/office/drawing/2014/main" id="{7288805C-4943-47B3-9B3E-847F2610F92F}"/>
              </a:ext>
            </a:extLst>
          </p:cNvPr>
          <p:cNvSpPr txBox="1"/>
          <p:nvPr/>
        </p:nvSpPr>
        <p:spPr>
          <a:xfrm>
            <a:off x="325438" y="622022"/>
            <a:ext cx="15568494" cy="1800493"/>
          </a:xfrm>
          <a:prstGeom prst="rect">
            <a:avLst/>
          </a:prstGeom>
          <a:noFill/>
        </p:spPr>
        <p:txBody>
          <a:bodyPr wrap="square" rtlCol="0">
            <a:spAutoFit/>
          </a:bodyPr>
          <a:lstStyle/>
          <a:p>
            <a:r>
              <a:rPr lang="es-PE" sz="3900" b="1" dirty="0">
                <a:solidFill>
                  <a:srgbClr val="EA8700"/>
                </a:solidFill>
                <a:latin typeface="Arial" panose="020B0604020202020204" pitchFamily="34" charset="0"/>
                <a:cs typeface="Arial" panose="020B0604020202020204" pitchFamily="34" charset="0"/>
              </a:rPr>
              <a:t>UBICACIÓN DEL PROYECTO: </a:t>
            </a:r>
            <a:r>
              <a:rPr lang="es-MX" sz="3600" b="1" dirty="0">
                <a:solidFill>
                  <a:srgbClr val="EA8700"/>
                </a:solidFill>
                <a:latin typeface="Arial" panose="020B0604020202020204" pitchFamily="34" charset="0"/>
                <a:cs typeface="Arial" panose="020B0604020202020204" pitchFamily="34" charset="0"/>
              </a:rPr>
              <a:t>ITC SE Lambayeque Norte 220 kV con seccionamiento de la LT 220 kV Chiclayo Oeste – La Niña/Felam, ampliaciones y subestaciones asociadas</a:t>
            </a:r>
          </a:p>
        </p:txBody>
      </p:sp>
      <p:sp>
        <p:nvSpPr>
          <p:cNvPr id="7" name="Marcador de número de diapositiva 6">
            <a:extLst>
              <a:ext uri="{FF2B5EF4-FFF2-40B4-BE49-F238E27FC236}">
                <a16:creationId xmlns:a16="http://schemas.microsoft.com/office/drawing/2014/main" id="{B4E5CB54-5801-4D69-B35D-5CF057870360}"/>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15</a:t>
            </a:fld>
            <a:endParaRPr lang="en-US" b="1" dirty="0">
              <a:latin typeface="Arial" panose="020B0604020202020204" pitchFamily="34" charset="0"/>
              <a:cs typeface="Arial" panose="020B0604020202020204" pitchFamily="34" charset="0"/>
            </a:endParaRPr>
          </a:p>
        </p:txBody>
      </p:sp>
      <p:pic>
        <p:nvPicPr>
          <p:cNvPr id="26" name="Imagen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22" y="2819044"/>
            <a:ext cx="10535815" cy="7531085"/>
          </a:xfrm>
          <a:prstGeom prst="rect">
            <a:avLst/>
          </a:prstGeom>
        </p:spPr>
      </p:pic>
    </p:spTree>
    <p:extLst>
      <p:ext uri="{BB962C8B-B14F-4D97-AF65-F5344CB8AC3E}">
        <p14:creationId xmlns:p14="http://schemas.microsoft.com/office/powerpoint/2010/main" val="271814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una sola esquina redondeada 10">
            <a:extLst>
              <a:ext uri="{FF2B5EF4-FFF2-40B4-BE49-F238E27FC236}">
                <a16:creationId xmlns:a16="http://schemas.microsoft.com/office/drawing/2014/main" id="{AB025CE9-CDF9-4BC8-B0ED-785B0B6D24F1}"/>
              </a:ext>
            </a:extLst>
          </p:cNvPr>
          <p:cNvSpPr/>
          <p:nvPr/>
        </p:nvSpPr>
        <p:spPr>
          <a:xfrm>
            <a:off x="786349" y="6622468"/>
            <a:ext cx="5433216" cy="1451093"/>
          </a:xfrm>
          <a:prstGeom prst="round1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Rectángulo: esquinas redondeadas 13">
            <a:extLst>
              <a:ext uri="{FF2B5EF4-FFF2-40B4-BE49-F238E27FC236}">
                <a16:creationId xmlns:a16="http://schemas.microsoft.com/office/drawing/2014/main" id="{05E1CFAB-4504-41A5-9137-8933FD023406}"/>
              </a:ext>
            </a:extLst>
          </p:cNvPr>
          <p:cNvSpPr/>
          <p:nvPr/>
        </p:nvSpPr>
        <p:spPr>
          <a:xfrm>
            <a:off x="6849850" y="5295331"/>
            <a:ext cx="11708698" cy="4258102"/>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CuadroTexto 14">
            <a:extLst>
              <a:ext uri="{FF2B5EF4-FFF2-40B4-BE49-F238E27FC236}">
                <a16:creationId xmlns:a16="http://schemas.microsoft.com/office/drawing/2014/main" id="{2E76501F-6FB5-457E-8148-AE62DBA293D7}"/>
              </a:ext>
            </a:extLst>
          </p:cNvPr>
          <p:cNvSpPr txBox="1"/>
          <p:nvPr/>
        </p:nvSpPr>
        <p:spPr>
          <a:xfrm>
            <a:off x="426456" y="827638"/>
            <a:ext cx="14831741" cy="1261884"/>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DESCRIPCIÓN GENERAL: </a:t>
            </a:r>
            <a:r>
              <a:rPr lang="es-MX" sz="3600" b="1" dirty="0">
                <a:solidFill>
                  <a:srgbClr val="EA8700"/>
                </a:solidFill>
                <a:latin typeface="Arial" panose="020B0604020202020204" pitchFamily="34" charset="0"/>
                <a:cs typeface="Arial" panose="020B0604020202020204" pitchFamily="34" charset="0"/>
              </a:rPr>
              <a:t>Subestación Piura Este de 220/60/22.9 kV</a:t>
            </a:r>
          </a:p>
        </p:txBody>
      </p:sp>
      <p:sp>
        <p:nvSpPr>
          <p:cNvPr id="16" name="Rectángulo 15">
            <a:extLst>
              <a:ext uri="{FF2B5EF4-FFF2-40B4-BE49-F238E27FC236}">
                <a16:creationId xmlns:a16="http://schemas.microsoft.com/office/drawing/2014/main" id="{2723D7AB-A2CC-44AD-9F39-B45E8CAE6748}"/>
              </a:ext>
            </a:extLst>
          </p:cNvPr>
          <p:cNvSpPr/>
          <p:nvPr/>
        </p:nvSpPr>
        <p:spPr>
          <a:xfrm>
            <a:off x="426456" y="2493334"/>
            <a:ext cx="18115467" cy="1815882"/>
          </a:xfrm>
          <a:prstGeom prst="rect">
            <a:avLst/>
          </a:prstGeom>
        </p:spPr>
        <p:txBody>
          <a:bodyPr wrap="square">
            <a:spAutoFit/>
          </a:bodyPr>
          <a:lstStyle/>
          <a:p>
            <a:pPr lvl="1" algn="just"/>
            <a:r>
              <a:rPr lang="es-PE" sz="2800" dirty="0">
                <a:latin typeface="Arial" panose="020B0604020202020204" pitchFamily="34" charset="0"/>
                <a:cs typeface="Arial" panose="020B0604020202020204" pitchFamily="34" charset="0"/>
              </a:rPr>
              <a:t>La entrega de concesión comprende el diseño, financiamiento, construcción, operación y mantenimiento del proyecto por un periodo de treinta (30) años desde su Puesta en Operación Comercial. Su importancia </a:t>
            </a:r>
            <a:r>
              <a:rPr lang="es-ES" sz="2800" dirty="0">
                <a:latin typeface="Arial" panose="020B0604020202020204" pitchFamily="34" charset="0"/>
                <a:cs typeface="Arial" panose="020B0604020202020204" pitchFamily="34" charset="0"/>
              </a:rPr>
              <a:t>y consistencia provienen de la evaluación para su incorporación en el </a:t>
            </a:r>
            <a:r>
              <a:rPr lang="es-MX" sz="2800" dirty="0">
                <a:latin typeface="Arial" panose="020B0604020202020204" pitchFamily="34" charset="0"/>
                <a:cs typeface="Arial" panose="020B0604020202020204" pitchFamily="34" charset="0"/>
              </a:rPr>
              <a:t>Plan de Inversiones en Transmisión 2017-2021</a:t>
            </a:r>
            <a:r>
              <a:rPr lang="es-ES" sz="2800" dirty="0">
                <a:latin typeface="Arial" panose="020B0604020202020204" pitchFamily="34" charset="0"/>
                <a:cs typeface="Arial" panose="020B0604020202020204" pitchFamily="34" charset="0"/>
              </a:rPr>
              <a:t>, aprobado por el </a:t>
            </a:r>
            <a:r>
              <a:rPr lang="es-MX" sz="2800" dirty="0">
                <a:latin typeface="Arial" panose="020B0604020202020204" pitchFamily="34" charset="0"/>
                <a:cs typeface="Arial" panose="020B0604020202020204" pitchFamily="34" charset="0"/>
              </a:rPr>
              <a:t>Organismo Supervisor de la Inversión en Energía y Minería - OSINERGMIN</a:t>
            </a:r>
            <a:r>
              <a:rPr lang="es-ES" sz="2800" dirty="0">
                <a:latin typeface="Arial" panose="020B0604020202020204" pitchFamily="34" charset="0"/>
                <a:cs typeface="Arial" panose="020B0604020202020204" pitchFamily="34" charset="0"/>
              </a:rPr>
              <a:t>.</a:t>
            </a:r>
            <a:endParaRPr lang="es-PE" sz="28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44761068-2002-4DE6-8E3A-169BDB85A48E}"/>
              </a:ext>
            </a:extLst>
          </p:cNvPr>
          <p:cNvSpPr/>
          <p:nvPr/>
        </p:nvSpPr>
        <p:spPr>
          <a:xfrm>
            <a:off x="6927831" y="5898158"/>
            <a:ext cx="11552735" cy="3267113"/>
          </a:xfrm>
          <a:prstGeom prst="rect">
            <a:avLst/>
          </a:prstGeom>
        </p:spPr>
        <p:txBody>
          <a:bodyPr wrap="square">
            <a:spAutoFit/>
          </a:bodyPr>
          <a:lstStyle/>
          <a:p>
            <a:pPr lvl="1">
              <a:buClr>
                <a:srgbClr val="E2051B"/>
              </a:buClr>
            </a:pPr>
            <a:r>
              <a:rPr lang="es-PE" sz="2800" dirty="0">
                <a:latin typeface="Arial" panose="020B0604020202020204" pitchFamily="34" charset="0"/>
                <a:cs typeface="Arial" panose="020B0604020202020204" pitchFamily="34" charset="0"/>
              </a:rPr>
              <a:t>El proyecto comprende los siguientes componentes: </a:t>
            </a:r>
          </a:p>
          <a:p>
            <a:pPr lvl="1">
              <a:buClr>
                <a:srgbClr val="E2051B"/>
              </a:buClr>
            </a:pPr>
            <a:endParaRPr lang="es-PE" sz="2800" dirty="0">
              <a:latin typeface="Arial" panose="020B0604020202020204" pitchFamily="34" charset="0"/>
              <a:cs typeface="Arial" panose="020B0604020202020204" pitchFamily="34" charset="0"/>
            </a:endParaRPr>
          </a:p>
          <a:p>
            <a:pPr marL="1612900" lvl="3" indent="-536575">
              <a:lnSpc>
                <a:spcPct val="104000"/>
              </a:lnSpc>
              <a:spcAft>
                <a:spcPts val="400"/>
              </a:spcAft>
              <a:buClr>
                <a:srgbClr val="E2051B"/>
              </a:buClr>
              <a:buFont typeface="Wingdings" panose="05000000000000000000" pitchFamily="2" charset="2"/>
              <a:buChar char="ü"/>
            </a:pPr>
            <a:r>
              <a:rPr lang="es-PE" sz="2800" b="1" dirty="0">
                <a:latin typeface="Arial" panose="020B0604020202020204" pitchFamily="34" charset="0"/>
                <a:cs typeface="Arial" panose="020B0604020202020204" pitchFamily="34" charset="0"/>
              </a:rPr>
              <a:t>Componente 1:</a:t>
            </a:r>
            <a:r>
              <a:rPr lang="es-PE" sz="2800" dirty="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contempla la futura Subestación Piura Este 220/60/22.9 kV, que se va a implementar con el proyecto.</a:t>
            </a:r>
          </a:p>
          <a:p>
            <a:pPr marL="1612900" lvl="3" indent="-536575">
              <a:lnSpc>
                <a:spcPct val="104000"/>
              </a:lnSpc>
              <a:spcAft>
                <a:spcPts val="400"/>
              </a:spcAft>
              <a:buClr>
                <a:srgbClr val="E2051B"/>
              </a:buClr>
              <a:buFont typeface="Wingdings" panose="05000000000000000000" pitchFamily="2" charset="2"/>
              <a:buChar char="ü"/>
            </a:pPr>
            <a:endParaRPr lang="es-PE" sz="2800" dirty="0">
              <a:latin typeface="Arial" panose="020B0604020202020204" pitchFamily="34" charset="0"/>
              <a:cs typeface="Arial" panose="020B0604020202020204" pitchFamily="34" charset="0"/>
            </a:endParaRPr>
          </a:p>
          <a:p>
            <a:pPr marL="1612900" lvl="3" indent="-536575">
              <a:lnSpc>
                <a:spcPct val="104000"/>
              </a:lnSpc>
              <a:spcAft>
                <a:spcPts val="400"/>
              </a:spcAft>
              <a:buClr>
                <a:srgbClr val="E2051B"/>
              </a:buClr>
              <a:buFont typeface="Wingdings" panose="05000000000000000000" pitchFamily="2" charset="2"/>
              <a:buChar char="ü"/>
            </a:pPr>
            <a:r>
              <a:rPr lang="es-PE" sz="2800" b="1" dirty="0">
                <a:latin typeface="Arial" panose="020B0604020202020204" pitchFamily="34" charset="0"/>
                <a:cs typeface="Arial" panose="020B0604020202020204" pitchFamily="34" charset="0"/>
              </a:rPr>
              <a:t>Componente 2:</a:t>
            </a:r>
            <a:r>
              <a:rPr lang="es-PE" sz="2800" dirty="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contempla la Variante de Línea de Transmisión en 60 kV Los Ejidos - Chulucanas.</a:t>
            </a:r>
            <a:endParaRPr lang="es-PE" sz="2800" dirty="0">
              <a:latin typeface="Arial" panose="020B0604020202020204" pitchFamily="34" charset="0"/>
              <a:cs typeface="Arial" panose="020B0604020202020204" pitchFamily="34" charset="0"/>
            </a:endParaRPr>
          </a:p>
        </p:txBody>
      </p:sp>
      <p:sp>
        <p:nvSpPr>
          <p:cNvPr id="18" name="Marcador de número de diapositiva 6">
            <a:extLst>
              <a:ext uri="{FF2B5EF4-FFF2-40B4-BE49-F238E27FC236}">
                <a16:creationId xmlns:a16="http://schemas.microsoft.com/office/drawing/2014/main" id="{C7E9684C-6E6D-4451-9CA3-A7FABF25473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16</a:t>
            </a:fld>
            <a:endParaRPr lang="en-US" b="1"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C0487A1E-8624-4618-8C58-31C6CF24BEB2}"/>
              </a:ext>
            </a:extLst>
          </p:cNvPr>
          <p:cNvSpPr txBox="1"/>
          <p:nvPr/>
        </p:nvSpPr>
        <p:spPr>
          <a:xfrm>
            <a:off x="1281214" y="6950345"/>
            <a:ext cx="4687967" cy="954107"/>
          </a:xfrm>
          <a:prstGeom prst="rect">
            <a:avLst/>
          </a:prstGeom>
          <a:noFill/>
        </p:spPr>
        <p:txBody>
          <a:bodyPr wrap="square">
            <a:spAutoFit/>
          </a:bodyPr>
          <a:lstStyle/>
          <a:p>
            <a:r>
              <a:rPr lang="es-MX" sz="2800" b="1" dirty="0">
                <a:solidFill>
                  <a:schemeClr val="bg1"/>
                </a:solidFill>
                <a:latin typeface="Arial" panose="020B0604020202020204" pitchFamily="34" charset="0"/>
                <a:cs typeface="Arial" panose="020B0604020202020204" pitchFamily="34" charset="0"/>
              </a:rPr>
              <a:t>Subestación Piura Este de 220/60/22.9 kV</a:t>
            </a:r>
          </a:p>
        </p:txBody>
      </p:sp>
    </p:spTree>
    <p:extLst>
      <p:ext uri="{BB962C8B-B14F-4D97-AF65-F5344CB8AC3E}">
        <p14:creationId xmlns:p14="http://schemas.microsoft.com/office/powerpoint/2010/main" val="132247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9198CA-280C-447E-A5DD-33C192F62015}"/>
              </a:ext>
            </a:extLst>
          </p:cNvPr>
          <p:cNvPicPr>
            <a:picLocks noChangeAspect="1"/>
          </p:cNvPicPr>
          <p:nvPr/>
        </p:nvPicPr>
        <p:blipFill>
          <a:blip r:embed="rId2">
            <a:duotone>
              <a:schemeClr val="accent2">
                <a:shade val="45000"/>
                <a:satMod val="135000"/>
              </a:schemeClr>
              <a:prstClr val="white"/>
            </a:duotone>
          </a:blip>
          <a:stretch>
            <a:fillRect/>
          </a:stretch>
        </p:blipFill>
        <p:spPr>
          <a:xfrm>
            <a:off x="1537376" y="3073223"/>
            <a:ext cx="1835727" cy="1835727"/>
          </a:xfrm>
          <a:prstGeom prst="rect">
            <a:avLst/>
          </a:prstGeom>
        </p:spPr>
      </p:pic>
      <p:pic>
        <p:nvPicPr>
          <p:cNvPr id="3" name="Imagen 2">
            <a:extLst>
              <a:ext uri="{FF2B5EF4-FFF2-40B4-BE49-F238E27FC236}">
                <a16:creationId xmlns:a16="http://schemas.microsoft.com/office/drawing/2014/main" id="{2964230E-2688-407F-80E2-3350AD04D60B}"/>
              </a:ext>
            </a:extLst>
          </p:cNvPr>
          <p:cNvPicPr>
            <a:picLocks noChangeAspect="1"/>
          </p:cNvPicPr>
          <p:nvPr/>
        </p:nvPicPr>
        <p:blipFill>
          <a:blip r:embed="rId2">
            <a:duotone>
              <a:schemeClr val="accent2">
                <a:shade val="45000"/>
                <a:satMod val="135000"/>
              </a:schemeClr>
              <a:prstClr val="white"/>
            </a:duotone>
          </a:blip>
          <a:stretch>
            <a:fillRect/>
          </a:stretch>
        </p:blipFill>
        <p:spPr>
          <a:xfrm>
            <a:off x="1537376" y="6135417"/>
            <a:ext cx="1835727" cy="1835727"/>
          </a:xfrm>
          <a:prstGeom prst="rect">
            <a:avLst/>
          </a:prstGeom>
        </p:spPr>
      </p:pic>
      <p:sp>
        <p:nvSpPr>
          <p:cNvPr id="4" name="CuadroTexto 3">
            <a:extLst>
              <a:ext uri="{FF2B5EF4-FFF2-40B4-BE49-F238E27FC236}">
                <a16:creationId xmlns:a16="http://schemas.microsoft.com/office/drawing/2014/main" id="{023E652E-DAD2-4051-A602-B3F73A00F7EB}"/>
              </a:ext>
            </a:extLst>
          </p:cNvPr>
          <p:cNvSpPr txBox="1"/>
          <p:nvPr/>
        </p:nvSpPr>
        <p:spPr>
          <a:xfrm>
            <a:off x="3759162" y="3115272"/>
            <a:ext cx="14344513" cy="1569660"/>
          </a:xfrm>
          <a:prstGeom prst="rect">
            <a:avLst/>
          </a:prstGeom>
          <a:noFill/>
        </p:spPr>
        <p:txBody>
          <a:bodyPr wrap="square" rtlCol="0">
            <a:spAutoFit/>
          </a:bodyPr>
          <a:lstStyle/>
          <a:p>
            <a:pPr algn="just"/>
            <a:r>
              <a:rPr lang="es-PE" sz="3200" dirty="0">
                <a:solidFill>
                  <a:srgbClr val="333333"/>
                </a:solidFill>
                <a:latin typeface="Arial" panose="020B0604020202020204" pitchFamily="34" charset="0"/>
                <a:cs typeface="Arial" panose="020B0604020202020204" pitchFamily="34" charset="0"/>
              </a:rPr>
              <a:t>Ampliar  la capacidad </a:t>
            </a:r>
            <a:r>
              <a:rPr lang="es-MX" sz="3200" dirty="0">
                <a:solidFill>
                  <a:srgbClr val="333333"/>
                </a:solidFill>
                <a:latin typeface="Arial" panose="020B0604020202020204" pitchFamily="34" charset="0"/>
                <a:cs typeface="Arial" panose="020B0604020202020204" pitchFamily="34" charset="0"/>
              </a:rPr>
              <a:t>de transformación 220/60 kV en el sistema eléctrico del área de influencia del Proyecto, para atender el crecimiento de la demanda de energía eléctrica en la zona de Piura.</a:t>
            </a:r>
            <a:endParaRPr lang="es-PE" sz="32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4CBAAAC-BD55-48AE-B790-DBBB53DD0422}"/>
              </a:ext>
            </a:extLst>
          </p:cNvPr>
          <p:cNvSpPr txBox="1"/>
          <p:nvPr/>
        </p:nvSpPr>
        <p:spPr>
          <a:xfrm>
            <a:off x="3759161" y="6253813"/>
            <a:ext cx="14344513" cy="2062103"/>
          </a:xfrm>
          <a:prstGeom prst="rect">
            <a:avLst/>
          </a:prstGeom>
          <a:noFill/>
        </p:spPr>
        <p:txBody>
          <a:bodyPr wrap="square" rtlCol="0">
            <a:spAutoFit/>
          </a:bodyPr>
          <a:lstStyle/>
          <a:p>
            <a:pPr algn="just"/>
            <a:r>
              <a:rPr lang="es-MX" sz="3200" dirty="0">
                <a:solidFill>
                  <a:srgbClr val="333333"/>
                </a:solidFill>
                <a:latin typeface="Arial" panose="020B0604020202020204" pitchFamily="34" charset="0"/>
                <a:cs typeface="Arial" panose="020B0604020202020204" pitchFamily="34" charset="0"/>
              </a:rPr>
              <a:t>Con el proyecto se podrá suministrar energía eléctrica a la demanda de las subestaciones Los Ejidos, Castilla, Chulucanas, Morropón y Loma larga, las cuales actualmente vienen siendo alimentadas desde la subestación Piura Oeste.</a:t>
            </a:r>
            <a:endParaRPr lang="es-PE" sz="3200" dirty="0">
              <a:solidFill>
                <a:prstClr val="black"/>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EB97C000-5654-4AD4-B219-91FE4560851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59871" y="3359104"/>
            <a:ext cx="1121423" cy="1121423"/>
          </a:xfrm>
          <a:prstGeom prst="rect">
            <a:avLst/>
          </a:prstGeom>
        </p:spPr>
      </p:pic>
      <p:pic>
        <p:nvPicPr>
          <p:cNvPr id="7" name="Imagen 6">
            <a:extLst>
              <a:ext uri="{FF2B5EF4-FFF2-40B4-BE49-F238E27FC236}">
                <a16:creationId xmlns:a16="http://schemas.microsoft.com/office/drawing/2014/main" id="{09F5AC67-7FBE-4820-B26A-A4698A25A36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28807" y="6318806"/>
            <a:ext cx="1248022" cy="1248022"/>
          </a:xfrm>
          <a:prstGeom prst="rect">
            <a:avLst/>
          </a:prstGeom>
        </p:spPr>
      </p:pic>
      <p:sp>
        <p:nvSpPr>
          <p:cNvPr id="8" name="CuadroTexto 7">
            <a:extLst>
              <a:ext uri="{FF2B5EF4-FFF2-40B4-BE49-F238E27FC236}">
                <a16:creationId xmlns:a16="http://schemas.microsoft.com/office/drawing/2014/main" id="{8C787CFC-15D1-4933-B1E8-D43A5988DBC7}"/>
              </a:ext>
            </a:extLst>
          </p:cNvPr>
          <p:cNvSpPr txBox="1"/>
          <p:nvPr/>
        </p:nvSpPr>
        <p:spPr>
          <a:xfrm>
            <a:off x="612414" y="669651"/>
            <a:ext cx="14716254" cy="707886"/>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OBJETIVOS: </a:t>
            </a:r>
            <a:r>
              <a:rPr lang="es-MX" sz="3600" b="1" dirty="0">
                <a:solidFill>
                  <a:srgbClr val="EA8700"/>
                </a:solidFill>
                <a:latin typeface="Arial" panose="020B0604020202020204" pitchFamily="34" charset="0"/>
                <a:cs typeface="Arial" panose="020B0604020202020204" pitchFamily="34" charset="0"/>
              </a:rPr>
              <a:t>Subestación Piura Este de 220/60/22.9 kV</a:t>
            </a:r>
            <a:endParaRPr lang="es-PE" sz="4000" b="1" dirty="0">
              <a:solidFill>
                <a:srgbClr val="3BAF6B"/>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315EBD19-9A65-4151-BEF1-CA4ACA995833}"/>
              </a:ext>
            </a:extLst>
          </p:cNvPr>
          <p:cNvSpPr/>
          <p:nvPr/>
        </p:nvSpPr>
        <p:spPr>
          <a:xfrm>
            <a:off x="1347229" y="5458727"/>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Rectángulo 9">
            <a:extLst>
              <a:ext uri="{FF2B5EF4-FFF2-40B4-BE49-F238E27FC236}">
                <a16:creationId xmlns:a16="http://schemas.microsoft.com/office/drawing/2014/main" id="{DC686100-6F89-4673-B96F-4E7CD4E63B7E}"/>
              </a:ext>
            </a:extLst>
          </p:cNvPr>
          <p:cNvSpPr/>
          <p:nvPr/>
        </p:nvSpPr>
        <p:spPr>
          <a:xfrm>
            <a:off x="1347229" y="8660689"/>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Marcador de número de diapositiva 6">
            <a:extLst>
              <a:ext uri="{FF2B5EF4-FFF2-40B4-BE49-F238E27FC236}">
                <a16:creationId xmlns:a16="http://schemas.microsoft.com/office/drawing/2014/main" id="{1EDE6BE0-877F-4A65-A052-2914C36D1021}"/>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17</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93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B898E73-B8D3-4A07-ADD3-6D7BC516ED6A}"/>
              </a:ext>
            </a:extLst>
          </p:cNvPr>
          <p:cNvSpPr/>
          <p:nvPr/>
        </p:nvSpPr>
        <p:spPr>
          <a:xfrm>
            <a:off x="11380419" y="3144082"/>
            <a:ext cx="6891327" cy="3055449"/>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600" b="1" dirty="0">
                <a:solidFill>
                  <a:prstClr val="black"/>
                </a:solidFill>
                <a:latin typeface="Arial" panose="020B0604020202020204" pitchFamily="34" charset="0"/>
                <a:cs typeface="Arial" panose="020B0604020202020204" pitchFamily="34" charset="0"/>
              </a:rPr>
              <a:t>Ubicación: </a:t>
            </a:r>
            <a:r>
              <a:rPr lang="es-MX" sz="2600" dirty="0">
                <a:solidFill>
                  <a:prstClr val="black"/>
                </a:solidFill>
                <a:latin typeface="Arial" panose="020B0604020202020204" pitchFamily="34" charset="0"/>
                <a:cs typeface="Arial" panose="020B0604020202020204" pitchFamily="34" charset="0"/>
              </a:rPr>
              <a:t>las obras se ejecutarán en el </a:t>
            </a:r>
            <a:r>
              <a:rPr lang="es-ES" sz="2600" dirty="0">
                <a:solidFill>
                  <a:prstClr val="black"/>
                </a:solidFill>
                <a:latin typeface="Arial" panose="020B0604020202020204" pitchFamily="34" charset="0"/>
                <a:cs typeface="Arial" panose="020B0604020202020204" pitchFamily="34" charset="0"/>
              </a:rPr>
              <a:t>área reservada de la </a:t>
            </a:r>
            <a:r>
              <a:rPr lang="es-MX" sz="2600" dirty="0">
                <a:solidFill>
                  <a:prstClr val="black"/>
                </a:solidFill>
                <a:latin typeface="Arial" panose="020B0604020202020204" pitchFamily="34" charset="0"/>
                <a:cs typeface="Arial" panose="020B0604020202020204" pitchFamily="34" charset="0"/>
              </a:rPr>
              <a:t>Subestación Piura Nueva 500/220 kV, que se encuentra localizada en el distrito de Castilla (provincia y departamento de Piura</a:t>
            </a:r>
            <a:r>
              <a:rPr lang="en-US" sz="2600" dirty="0">
                <a:solidFill>
                  <a:prstClr val="black"/>
                </a:solidFill>
                <a:latin typeface="Arial" panose="020B0604020202020204" pitchFamily="34" charset="0"/>
                <a:cs typeface="Arial" panose="020B0604020202020204" pitchFamily="34" charset="0"/>
              </a:rPr>
              <a:t>)</a:t>
            </a:r>
            <a:r>
              <a:rPr lang="es-MX" sz="2600" dirty="0">
                <a:solidFill>
                  <a:prstClr val="black"/>
                </a:solidFill>
                <a:latin typeface="Arial" panose="020B0604020202020204" pitchFamily="34" charset="0"/>
                <a:cs typeface="Arial" panose="020B0604020202020204" pitchFamily="34" charset="0"/>
              </a:rPr>
              <a:t>, a una altitud aproximada de 80 msnm. </a:t>
            </a:r>
            <a:endParaRPr lang="es-PE" sz="2600" dirty="0">
              <a:solidFill>
                <a:prstClr val="black"/>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94D225A0-2A2B-46FB-A2A7-4FDBFF5B05DA}"/>
              </a:ext>
            </a:extLst>
          </p:cNvPr>
          <p:cNvSpPr/>
          <p:nvPr/>
        </p:nvSpPr>
        <p:spPr>
          <a:xfrm>
            <a:off x="11380419" y="6926575"/>
            <a:ext cx="6891327" cy="3423554"/>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600" b="1" dirty="0">
                <a:solidFill>
                  <a:prstClr val="black"/>
                </a:solidFill>
                <a:latin typeface="Arial" panose="020B0604020202020204" pitchFamily="34" charset="0"/>
                <a:cs typeface="Arial" panose="020B0604020202020204" pitchFamily="34" charset="0"/>
              </a:rPr>
              <a:t>Área de influencia</a:t>
            </a:r>
            <a:r>
              <a:rPr lang="es-ES" sz="2600" b="1" dirty="0">
                <a:solidFill>
                  <a:schemeClr val="tx1"/>
                </a:solidFill>
                <a:latin typeface="Arial" panose="020B0604020202020204" pitchFamily="34" charset="0"/>
                <a:cs typeface="Arial" panose="020B0604020202020204" pitchFamily="34" charset="0"/>
              </a:rPr>
              <a:t>: </a:t>
            </a:r>
            <a:r>
              <a:rPr lang="es-ES" sz="2600" dirty="0">
                <a:solidFill>
                  <a:schemeClr val="tx1"/>
                </a:solidFill>
                <a:effectLst/>
                <a:latin typeface="Arial" panose="020B0604020202020204" pitchFamily="34" charset="0"/>
                <a:ea typeface="Calibri" panose="020F0502020204030204" pitchFamily="34" charset="0"/>
              </a:rPr>
              <a:t>el proyecto tendrá impacto en el sistema de transmisión 220 y 60 kV de la zona norte del país, mejorando </a:t>
            </a:r>
            <a:r>
              <a:rPr lang="es-MX" sz="2600" dirty="0">
                <a:solidFill>
                  <a:schemeClr val="tx1"/>
                </a:solidFill>
                <a:effectLst/>
                <a:latin typeface="Arial" panose="020B0604020202020204" pitchFamily="34" charset="0"/>
                <a:ea typeface="Calibri" panose="020F0502020204030204" pitchFamily="34" charset="0"/>
              </a:rPr>
              <a:t>la operación del sistema eléctrico que atiende la demanda de las zonas de Piura</a:t>
            </a:r>
            <a:r>
              <a:rPr lang="es-ES" sz="2600" dirty="0">
                <a:solidFill>
                  <a:schemeClr val="tx1"/>
                </a:solidFill>
                <a:latin typeface="Arial" panose="020B0604020202020204" pitchFamily="34" charset="0"/>
              </a:rPr>
              <a:t>.</a:t>
            </a:r>
            <a:endParaRPr lang="es-PE" sz="2600" dirty="0">
              <a:solidFill>
                <a:schemeClr val="tx1"/>
              </a:solidFill>
              <a:latin typeface="Arial" panose="020B0604020202020204" pitchFamily="34" charset="0"/>
            </a:endParaRPr>
          </a:p>
        </p:txBody>
      </p:sp>
      <p:sp>
        <p:nvSpPr>
          <p:cNvPr id="4" name="CuadroTexto 3">
            <a:extLst>
              <a:ext uri="{FF2B5EF4-FFF2-40B4-BE49-F238E27FC236}">
                <a16:creationId xmlns:a16="http://schemas.microsoft.com/office/drawing/2014/main" id="{7288805C-4943-47B3-9B3E-847F2610F92F}"/>
              </a:ext>
            </a:extLst>
          </p:cNvPr>
          <p:cNvSpPr txBox="1"/>
          <p:nvPr/>
        </p:nvSpPr>
        <p:spPr>
          <a:xfrm>
            <a:off x="325438" y="622022"/>
            <a:ext cx="15568494" cy="1246495"/>
          </a:xfrm>
          <a:prstGeom prst="rect">
            <a:avLst/>
          </a:prstGeom>
          <a:noFill/>
        </p:spPr>
        <p:txBody>
          <a:bodyPr wrap="square" rtlCol="0">
            <a:spAutoFit/>
          </a:bodyPr>
          <a:lstStyle/>
          <a:p>
            <a:r>
              <a:rPr lang="es-PE" sz="3900" b="1" dirty="0">
                <a:solidFill>
                  <a:srgbClr val="EA8700"/>
                </a:solidFill>
                <a:latin typeface="Arial" panose="020B0604020202020204" pitchFamily="34" charset="0"/>
                <a:cs typeface="Arial" panose="020B0604020202020204" pitchFamily="34" charset="0"/>
              </a:rPr>
              <a:t>UBICACIÓN DEL PROYECTO: </a:t>
            </a:r>
            <a:r>
              <a:rPr lang="es-MX" sz="3600" b="1" dirty="0">
                <a:solidFill>
                  <a:srgbClr val="EA8700"/>
                </a:solidFill>
                <a:latin typeface="Arial" panose="020B0604020202020204" pitchFamily="34" charset="0"/>
                <a:cs typeface="Arial" panose="020B0604020202020204" pitchFamily="34" charset="0"/>
              </a:rPr>
              <a:t>Subestación Piura Este de 220/60/22.9 kV</a:t>
            </a:r>
            <a:endParaRPr lang="es-PE" sz="3600" b="1" dirty="0">
              <a:solidFill>
                <a:srgbClr val="EA8700"/>
              </a:solidFill>
              <a:latin typeface="Arial" panose="020B0604020202020204" pitchFamily="34" charset="0"/>
              <a:cs typeface="Arial" panose="020B0604020202020204" pitchFamily="34" charset="0"/>
            </a:endParaRPr>
          </a:p>
        </p:txBody>
      </p:sp>
      <p:sp>
        <p:nvSpPr>
          <p:cNvPr id="7" name="Marcador de número de diapositiva 6">
            <a:extLst>
              <a:ext uri="{FF2B5EF4-FFF2-40B4-BE49-F238E27FC236}">
                <a16:creationId xmlns:a16="http://schemas.microsoft.com/office/drawing/2014/main" id="{B4E5CB54-5801-4D69-B35D-5CF057870360}"/>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18</a:t>
            </a:fld>
            <a:endParaRPr lang="en-US"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CCE1919-9955-56EB-106C-A03E79652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90" y="2778390"/>
            <a:ext cx="10388698" cy="7571739"/>
          </a:xfrm>
          <a:prstGeom prst="rect">
            <a:avLst/>
          </a:prstGeom>
        </p:spPr>
      </p:pic>
    </p:spTree>
    <p:extLst>
      <p:ext uri="{BB962C8B-B14F-4D97-AF65-F5344CB8AC3E}">
        <p14:creationId xmlns:p14="http://schemas.microsoft.com/office/powerpoint/2010/main" val="353268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C3E841A-A706-4705-AF6F-001C942F3D75}"/>
              </a:ext>
            </a:extLst>
          </p:cNvPr>
          <p:cNvSpPr txBox="1"/>
          <p:nvPr/>
        </p:nvSpPr>
        <p:spPr>
          <a:xfrm>
            <a:off x="412886" y="695336"/>
            <a:ext cx="14633149" cy="1261884"/>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CARACTERÍSTICAS TÉCNICAS GENERALES: </a:t>
            </a:r>
            <a:r>
              <a:rPr lang="es-PE" sz="3600" b="1" dirty="0">
                <a:solidFill>
                  <a:srgbClr val="EA8700"/>
                </a:solidFill>
                <a:latin typeface="Arial" panose="020B0604020202020204" pitchFamily="34" charset="0"/>
                <a:cs typeface="Arial" panose="020B0604020202020204" pitchFamily="34" charset="0"/>
              </a:rPr>
              <a:t>Aplicable a todos los Proyectos</a:t>
            </a:r>
          </a:p>
        </p:txBody>
      </p:sp>
      <p:sp>
        <p:nvSpPr>
          <p:cNvPr id="3" name="Marcador de número de diapositiva 6">
            <a:extLst>
              <a:ext uri="{FF2B5EF4-FFF2-40B4-BE49-F238E27FC236}">
                <a16:creationId xmlns:a16="http://schemas.microsoft.com/office/drawing/2014/main" id="{153F1159-9AD8-40A5-BD48-E9AD6E7E2B33}"/>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19</a:t>
            </a:fld>
            <a:endParaRPr lang="en-US" b="1" dirty="0">
              <a:latin typeface="Arial" panose="020B0604020202020204" pitchFamily="34" charset="0"/>
              <a:cs typeface="Arial" panose="020B0604020202020204" pitchFamily="34" charset="0"/>
            </a:endParaRPr>
          </a:p>
        </p:txBody>
      </p:sp>
      <p:grpSp>
        <p:nvGrpSpPr>
          <p:cNvPr id="8" name="Grupo 7">
            <a:extLst>
              <a:ext uri="{FF2B5EF4-FFF2-40B4-BE49-F238E27FC236}">
                <a16:creationId xmlns:a16="http://schemas.microsoft.com/office/drawing/2014/main" id="{31F44660-69C1-DA9D-24EF-49E589612ED4}"/>
              </a:ext>
            </a:extLst>
          </p:cNvPr>
          <p:cNvGrpSpPr/>
          <p:nvPr/>
        </p:nvGrpSpPr>
        <p:grpSpPr>
          <a:xfrm>
            <a:off x="403584" y="3009875"/>
            <a:ext cx="19171302" cy="2171109"/>
            <a:chOff x="403584" y="3009875"/>
            <a:chExt cx="19171302" cy="2951533"/>
          </a:xfrm>
        </p:grpSpPr>
        <p:sp>
          <p:nvSpPr>
            <p:cNvPr id="9" name="Freeform 5">
              <a:extLst>
                <a:ext uri="{FF2B5EF4-FFF2-40B4-BE49-F238E27FC236}">
                  <a16:creationId xmlns:a16="http://schemas.microsoft.com/office/drawing/2014/main" id="{7D9A9DE4-CD17-49B0-8E9F-C5FE8697D056}"/>
                </a:ext>
              </a:extLst>
            </p:cNvPr>
            <p:cNvSpPr>
              <a:spLocks/>
            </p:cNvSpPr>
            <p:nvPr/>
          </p:nvSpPr>
          <p:spPr bwMode="auto">
            <a:xfrm>
              <a:off x="2150486" y="3009875"/>
              <a:ext cx="17424400" cy="2951533"/>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10" name="Freeform 6">
              <a:extLst>
                <a:ext uri="{FF2B5EF4-FFF2-40B4-BE49-F238E27FC236}">
                  <a16:creationId xmlns:a16="http://schemas.microsoft.com/office/drawing/2014/main" id="{C4836B83-8B58-F16A-7EE3-FCC4B6EDFF1E}"/>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11" name="Freeform 7">
              <a:extLst>
                <a:ext uri="{FF2B5EF4-FFF2-40B4-BE49-F238E27FC236}">
                  <a16:creationId xmlns:a16="http://schemas.microsoft.com/office/drawing/2014/main" id="{B178BD6B-0CB8-EED8-A029-04F0B0108A60}"/>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2" name="Rectángulo 11">
              <a:extLst>
                <a:ext uri="{FF2B5EF4-FFF2-40B4-BE49-F238E27FC236}">
                  <a16:creationId xmlns:a16="http://schemas.microsoft.com/office/drawing/2014/main" id="{C6BD1AC4-DC2F-4591-6758-4B417EC86801}"/>
                </a:ext>
              </a:extLst>
            </p:cNvPr>
            <p:cNvSpPr/>
            <p:nvPr/>
          </p:nvSpPr>
          <p:spPr>
            <a:xfrm>
              <a:off x="403584" y="3122177"/>
              <a:ext cx="16671842" cy="2468617"/>
            </a:xfrm>
            <a:prstGeom prst="rect">
              <a:avLst/>
            </a:prstGeom>
          </p:spPr>
          <p:txBody>
            <a:bodyPr wrap="square">
              <a:spAutoFit/>
            </a:bodyPr>
            <a:lstStyle/>
            <a:p>
              <a:pPr marL="536575" lvl="2" algn="just">
                <a:spcBef>
                  <a:spcPts val="50"/>
                </a:spcBef>
                <a:buClr>
                  <a:srgbClr val="1F3B3C"/>
                </a:buClr>
                <a:buSzPct val="100000"/>
              </a:pPr>
              <a:r>
                <a:rPr lang="es-MX" sz="2800" dirty="0">
                  <a:latin typeface="Arial" panose="020B0604020202020204" pitchFamily="34" charset="0"/>
                  <a:cs typeface="Arial" panose="020B0604020202020204" pitchFamily="34" charset="0"/>
                </a:rPr>
                <a:t>El Contrato de Concesión, define la Configuración Básica del Proyecto (características del equipamiento principal, así como las capacidades mínimas requeridas). El CONCESIONARIO, dentro de los límites establecidos en el contrato, deberá realizar los correspondientes diseños, análisis y evaluaciones para definir el equipamiento e instalaciones.</a:t>
              </a:r>
            </a:p>
          </p:txBody>
        </p:sp>
        <p:pic>
          <p:nvPicPr>
            <p:cNvPr id="13" name="Imagen 12">
              <a:extLst>
                <a:ext uri="{FF2B5EF4-FFF2-40B4-BE49-F238E27FC236}">
                  <a16:creationId xmlns:a16="http://schemas.microsoft.com/office/drawing/2014/main" id="{6262EED2-8021-A0D0-D3CF-131F3616FCA0}"/>
                </a:ext>
              </a:extLst>
            </p:cNvPr>
            <p:cNvPicPr>
              <a:picLocks noChangeAspect="1"/>
            </p:cNvPicPr>
            <p:nvPr/>
          </p:nvPicPr>
          <p:blipFill>
            <a:blip r:embed="rId2"/>
            <a:stretch>
              <a:fillRect/>
            </a:stretch>
          </p:blipFill>
          <p:spPr>
            <a:xfrm>
              <a:off x="17927355" y="3684262"/>
              <a:ext cx="956993" cy="1530328"/>
            </a:xfrm>
            <a:prstGeom prst="rect">
              <a:avLst/>
            </a:prstGeom>
          </p:spPr>
        </p:pic>
      </p:grpSp>
      <p:grpSp>
        <p:nvGrpSpPr>
          <p:cNvPr id="14" name="Grupo 13">
            <a:extLst>
              <a:ext uri="{FF2B5EF4-FFF2-40B4-BE49-F238E27FC236}">
                <a16:creationId xmlns:a16="http://schemas.microsoft.com/office/drawing/2014/main" id="{035CE90A-363F-E710-5862-776DDB6CD276}"/>
              </a:ext>
            </a:extLst>
          </p:cNvPr>
          <p:cNvGrpSpPr/>
          <p:nvPr/>
        </p:nvGrpSpPr>
        <p:grpSpPr>
          <a:xfrm>
            <a:off x="403584" y="5491460"/>
            <a:ext cx="19171302" cy="2604030"/>
            <a:chOff x="403584" y="3009875"/>
            <a:chExt cx="19171302" cy="2951533"/>
          </a:xfrm>
        </p:grpSpPr>
        <p:sp>
          <p:nvSpPr>
            <p:cNvPr id="15" name="Freeform 5">
              <a:extLst>
                <a:ext uri="{FF2B5EF4-FFF2-40B4-BE49-F238E27FC236}">
                  <a16:creationId xmlns:a16="http://schemas.microsoft.com/office/drawing/2014/main" id="{53168359-C711-B689-4376-BDB8994AA9D4}"/>
                </a:ext>
              </a:extLst>
            </p:cNvPr>
            <p:cNvSpPr>
              <a:spLocks/>
            </p:cNvSpPr>
            <p:nvPr/>
          </p:nvSpPr>
          <p:spPr bwMode="auto">
            <a:xfrm>
              <a:off x="2150486" y="3009875"/>
              <a:ext cx="17424400" cy="2951533"/>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16" name="Freeform 6">
              <a:extLst>
                <a:ext uri="{FF2B5EF4-FFF2-40B4-BE49-F238E27FC236}">
                  <a16:creationId xmlns:a16="http://schemas.microsoft.com/office/drawing/2014/main" id="{14EBB78F-530D-BFCD-57C6-3855ABC92FBA}"/>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17" name="Freeform 7">
              <a:extLst>
                <a:ext uri="{FF2B5EF4-FFF2-40B4-BE49-F238E27FC236}">
                  <a16:creationId xmlns:a16="http://schemas.microsoft.com/office/drawing/2014/main" id="{E05798F8-BE5E-C2DA-EA3A-199F6C04DDA3}"/>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8" name="Rectángulo 17">
              <a:extLst>
                <a:ext uri="{FF2B5EF4-FFF2-40B4-BE49-F238E27FC236}">
                  <a16:creationId xmlns:a16="http://schemas.microsoft.com/office/drawing/2014/main" id="{C933058B-148C-4C59-0766-BE8086F302FF}"/>
                </a:ext>
              </a:extLst>
            </p:cNvPr>
            <p:cNvSpPr/>
            <p:nvPr/>
          </p:nvSpPr>
          <p:spPr>
            <a:xfrm>
              <a:off x="403584" y="3122177"/>
              <a:ext cx="16671842" cy="2546596"/>
            </a:xfrm>
            <a:prstGeom prst="rect">
              <a:avLst/>
            </a:prstGeom>
          </p:spPr>
          <p:txBody>
            <a:bodyPr wrap="square">
              <a:spAutoFit/>
            </a:bodyPr>
            <a:lstStyle/>
            <a:p>
              <a:pPr marL="536575" lvl="2" algn="just">
                <a:spcBef>
                  <a:spcPts val="50"/>
                </a:spcBef>
                <a:buClr>
                  <a:srgbClr val="1F3B3C"/>
                </a:buClr>
                <a:buSzPct val="100000"/>
              </a:pPr>
              <a:r>
                <a:rPr lang="es-MX" sz="2800" dirty="0">
                  <a:latin typeface="Arial" panose="020B0604020202020204" pitchFamily="34" charset="0"/>
                  <a:cs typeface="Arial" panose="020B0604020202020204" pitchFamily="34" charset="0"/>
                </a:rPr>
                <a:t>Los criterios de diseño utilizados en el desarrollo del Proyecto deberán ser concordantes con las instalaciones existentes, con los criterios de diseño establecidos en el Procedimiento Técnico COES PR-20 “Ingreso, Modificación y Retiro de Instalaciones en el SEIN”, los requerimientos del Código Nacional de Electricidad CNE-Suministro y CNE-Utilización, y otras normas indicadas en Anexo 1 de los Contratos, vigentes a la fecha de suscripción del Contrato.</a:t>
              </a:r>
            </a:p>
          </p:txBody>
        </p:sp>
        <p:pic>
          <p:nvPicPr>
            <p:cNvPr id="19" name="Imagen 18">
              <a:extLst>
                <a:ext uri="{FF2B5EF4-FFF2-40B4-BE49-F238E27FC236}">
                  <a16:creationId xmlns:a16="http://schemas.microsoft.com/office/drawing/2014/main" id="{2ED7EA58-4D7D-C9B2-1D07-8EC551E0C7AD}"/>
                </a:ext>
              </a:extLst>
            </p:cNvPr>
            <p:cNvPicPr>
              <a:picLocks noChangeAspect="1"/>
            </p:cNvPicPr>
            <p:nvPr/>
          </p:nvPicPr>
          <p:blipFill>
            <a:blip r:embed="rId2"/>
            <a:stretch>
              <a:fillRect/>
            </a:stretch>
          </p:blipFill>
          <p:spPr>
            <a:xfrm>
              <a:off x="17927355" y="3684262"/>
              <a:ext cx="956993" cy="1530328"/>
            </a:xfrm>
            <a:prstGeom prst="rect">
              <a:avLst/>
            </a:prstGeom>
          </p:spPr>
        </p:pic>
      </p:grpSp>
      <p:grpSp>
        <p:nvGrpSpPr>
          <p:cNvPr id="20" name="Grupo 19">
            <a:extLst>
              <a:ext uri="{FF2B5EF4-FFF2-40B4-BE49-F238E27FC236}">
                <a16:creationId xmlns:a16="http://schemas.microsoft.com/office/drawing/2014/main" id="{E32B48A0-F46B-0454-06E6-2A949EE7A681}"/>
              </a:ext>
            </a:extLst>
          </p:cNvPr>
          <p:cNvGrpSpPr/>
          <p:nvPr/>
        </p:nvGrpSpPr>
        <p:grpSpPr>
          <a:xfrm>
            <a:off x="370663" y="8467011"/>
            <a:ext cx="19171302" cy="2072945"/>
            <a:chOff x="403584" y="3009875"/>
            <a:chExt cx="19171302" cy="2951533"/>
          </a:xfrm>
        </p:grpSpPr>
        <p:sp>
          <p:nvSpPr>
            <p:cNvPr id="21" name="Freeform 5">
              <a:extLst>
                <a:ext uri="{FF2B5EF4-FFF2-40B4-BE49-F238E27FC236}">
                  <a16:creationId xmlns:a16="http://schemas.microsoft.com/office/drawing/2014/main" id="{C335A2F4-5FD0-49EB-21F2-20DE1943FB07}"/>
                </a:ext>
              </a:extLst>
            </p:cNvPr>
            <p:cNvSpPr>
              <a:spLocks/>
            </p:cNvSpPr>
            <p:nvPr/>
          </p:nvSpPr>
          <p:spPr bwMode="auto">
            <a:xfrm>
              <a:off x="2150486" y="3009875"/>
              <a:ext cx="17424400" cy="2951533"/>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22" name="Freeform 6">
              <a:extLst>
                <a:ext uri="{FF2B5EF4-FFF2-40B4-BE49-F238E27FC236}">
                  <a16:creationId xmlns:a16="http://schemas.microsoft.com/office/drawing/2014/main" id="{69268E4E-BA35-8DF2-B4B9-8CA015CFB4D1}"/>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23" name="Freeform 7">
              <a:extLst>
                <a:ext uri="{FF2B5EF4-FFF2-40B4-BE49-F238E27FC236}">
                  <a16:creationId xmlns:a16="http://schemas.microsoft.com/office/drawing/2014/main" id="{3BCAB88A-47BA-E22F-6C86-6821BF5A0D31}"/>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24" name="Rectángulo 23">
              <a:extLst>
                <a:ext uri="{FF2B5EF4-FFF2-40B4-BE49-F238E27FC236}">
                  <a16:creationId xmlns:a16="http://schemas.microsoft.com/office/drawing/2014/main" id="{EA06C319-268B-F6E5-4529-6481E0F1C7E3}"/>
                </a:ext>
              </a:extLst>
            </p:cNvPr>
            <p:cNvSpPr/>
            <p:nvPr/>
          </p:nvSpPr>
          <p:spPr>
            <a:xfrm>
              <a:off x="403584" y="3122177"/>
              <a:ext cx="16671842" cy="2468617"/>
            </a:xfrm>
            <a:prstGeom prst="rect">
              <a:avLst/>
            </a:prstGeom>
          </p:spPr>
          <p:txBody>
            <a:bodyPr wrap="square">
              <a:spAutoFit/>
            </a:bodyPr>
            <a:lstStyle/>
            <a:p>
              <a:pPr marL="536575" lvl="2" algn="just">
                <a:spcBef>
                  <a:spcPts val="50"/>
                </a:spcBef>
                <a:buClr>
                  <a:srgbClr val="1F3B3C"/>
                </a:buClr>
                <a:buSzPct val="100000"/>
              </a:pPr>
              <a:r>
                <a:rPr lang="es-MX" sz="2800" dirty="0">
                  <a:latin typeface="Arial" panose="020B0604020202020204" pitchFamily="34" charset="0"/>
                  <a:cs typeface="Arial" panose="020B0604020202020204" pitchFamily="34" charset="0"/>
                </a:rPr>
                <a:t>Las características técnicas del equipamiento principal, que incluye su dimensionamiento, serán las aprobadas por el COES en el Estudio de Pre Operatividad (EPO), en los temas de su competencia según se establece en el Procedimiento PR-20 del COES, sin que ello implique modificar la Configuración Básica del Proyecto establecida en el contrato.</a:t>
              </a:r>
            </a:p>
          </p:txBody>
        </p:sp>
        <p:pic>
          <p:nvPicPr>
            <p:cNvPr id="25" name="Imagen 24">
              <a:extLst>
                <a:ext uri="{FF2B5EF4-FFF2-40B4-BE49-F238E27FC236}">
                  <a16:creationId xmlns:a16="http://schemas.microsoft.com/office/drawing/2014/main" id="{1FBFF86C-30BE-96F8-1BED-8B1F9BB17E21}"/>
                </a:ext>
              </a:extLst>
            </p:cNvPr>
            <p:cNvPicPr>
              <a:picLocks noChangeAspect="1"/>
            </p:cNvPicPr>
            <p:nvPr/>
          </p:nvPicPr>
          <p:blipFill>
            <a:blip r:embed="rId2"/>
            <a:stretch>
              <a:fillRect/>
            </a:stretch>
          </p:blipFill>
          <p:spPr>
            <a:xfrm>
              <a:off x="17927355" y="3684262"/>
              <a:ext cx="956993" cy="1530328"/>
            </a:xfrm>
            <a:prstGeom prst="rect">
              <a:avLst/>
            </a:prstGeom>
          </p:spPr>
        </p:pic>
      </p:grpSp>
    </p:spTree>
    <p:extLst>
      <p:ext uri="{BB962C8B-B14F-4D97-AF65-F5344CB8AC3E}">
        <p14:creationId xmlns:p14="http://schemas.microsoft.com/office/powerpoint/2010/main" val="283810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bject 63">
            <a:extLst>
              <a:ext uri="{FF2B5EF4-FFF2-40B4-BE49-F238E27FC236}">
                <a16:creationId xmlns:a16="http://schemas.microsoft.com/office/drawing/2014/main" id="{CE0DE52A-F98A-40FB-91EC-1B7D225027F5}"/>
              </a:ext>
            </a:extLst>
          </p:cNvPr>
          <p:cNvSpPr txBox="1"/>
          <p:nvPr/>
        </p:nvSpPr>
        <p:spPr>
          <a:xfrm>
            <a:off x="1539860" y="4395322"/>
            <a:ext cx="15676843" cy="2855590"/>
          </a:xfrm>
          <a:prstGeom prst="rect">
            <a:avLst/>
          </a:prstGeom>
        </p:spPr>
        <p:txBody>
          <a:bodyPr vert="horz" wrap="square" lIns="0" tIns="0" rIns="0" bIns="0" rtlCol="0">
            <a:spAutoFit/>
          </a:bodyPr>
          <a:lstStyle/>
          <a:p>
            <a:pPr marL="1155700" indent="-1143000">
              <a:lnSpc>
                <a:spcPts val="7700"/>
              </a:lnSpc>
              <a:buFontTx/>
              <a:buAutoNum type="romanUcPeriod"/>
            </a:pPr>
            <a:r>
              <a:rPr lang="es-PE" sz="4800" b="1">
                <a:solidFill>
                  <a:prstClr val="white"/>
                </a:solidFill>
                <a:latin typeface="Arial" panose="020B0604020202020204" pitchFamily="34" charset="0"/>
                <a:ea typeface="Calibri" charset="0"/>
                <a:cs typeface="Arial" panose="020B0604020202020204" pitchFamily="34" charset="0"/>
              </a:rPr>
              <a:t>ALCANCE DE LOS PROYECTOS</a:t>
            </a:r>
          </a:p>
          <a:p>
            <a:pPr marL="1155700" indent="-1143000">
              <a:lnSpc>
                <a:spcPts val="7700"/>
              </a:lnSpc>
              <a:buFontTx/>
              <a:buAutoNum type="romanUcPeriod"/>
            </a:pPr>
            <a:r>
              <a:rPr lang="es-PE" sz="4800" b="1">
                <a:solidFill>
                  <a:prstClr val="white"/>
                </a:solidFill>
                <a:latin typeface="Arial" panose="020B0604020202020204" pitchFamily="34" charset="0"/>
                <a:ea typeface="Calibri" charset="0"/>
                <a:cs typeface="Arial" panose="020B0604020202020204" pitchFamily="34" charset="0"/>
              </a:rPr>
              <a:t>VERSIÓN INICIAL DEL CONTRATO</a:t>
            </a:r>
          </a:p>
          <a:p>
            <a:pPr marL="1155700" indent="-1143000">
              <a:lnSpc>
                <a:spcPts val="7700"/>
              </a:lnSpc>
              <a:buFontTx/>
              <a:buAutoNum type="romanUcPeriod"/>
            </a:pPr>
            <a:r>
              <a:rPr lang="es-PE" sz="4800" b="1">
                <a:solidFill>
                  <a:prstClr val="white"/>
                </a:solidFill>
                <a:latin typeface="Arial" panose="020B0604020202020204" pitchFamily="34" charset="0"/>
                <a:cs typeface="Arial" panose="020B0604020202020204" pitchFamily="34" charset="0"/>
              </a:rPr>
              <a:t>REQUISITOS</a:t>
            </a:r>
          </a:p>
        </p:txBody>
      </p:sp>
    </p:spTree>
    <p:extLst>
      <p:ext uri="{BB962C8B-B14F-4D97-AF65-F5344CB8AC3E}">
        <p14:creationId xmlns:p14="http://schemas.microsoft.com/office/powerpoint/2010/main" val="892107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
            <a:extLst>
              <a:ext uri="{FF2B5EF4-FFF2-40B4-BE49-F238E27FC236}">
                <a16:creationId xmlns:a16="http://schemas.microsoft.com/office/drawing/2014/main" id="{AA21137A-B602-4D35-9DF2-608EE1AA161F}"/>
              </a:ext>
            </a:extLst>
          </p:cNvPr>
          <p:cNvSpPr>
            <a:spLocks/>
          </p:cNvSpPr>
          <p:nvPr/>
        </p:nvSpPr>
        <p:spPr bwMode="auto">
          <a:xfrm>
            <a:off x="2014434" y="7279394"/>
            <a:ext cx="17424400" cy="1730375"/>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32" name="Freeform 6">
            <a:extLst>
              <a:ext uri="{FF2B5EF4-FFF2-40B4-BE49-F238E27FC236}">
                <a16:creationId xmlns:a16="http://schemas.microsoft.com/office/drawing/2014/main" id="{3654D339-25F5-4C36-B972-5CD6D1DE3EC5}"/>
              </a:ext>
            </a:extLst>
          </p:cNvPr>
          <p:cNvSpPr>
            <a:spLocks/>
          </p:cNvSpPr>
          <p:nvPr/>
        </p:nvSpPr>
        <p:spPr bwMode="auto">
          <a:xfrm>
            <a:off x="542821" y="7279394"/>
            <a:ext cx="16986250" cy="17303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33" name="Freeform 7">
            <a:extLst>
              <a:ext uri="{FF2B5EF4-FFF2-40B4-BE49-F238E27FC236}">
                <a16:creationId xmlns:a16="http://schemas.microsoft.com/office/drawing/2014/main" id="{60969CB7-DB9E-44F7-AC54-D203A95158DE}"/>
              </a:ext>
            </a:extLst>
          </p:cNvPr>
          <p:cNvSpPr>
            <a:spLocks/>
          </p:cNvSpPr>
          <p:nvPr/>
        </p:nvSpPr>
        <p:spPr bwMode="auto">
          <a:xfrm>
            <a:off x="542821" y="7279394"/>
            <a:ext cx="16986250" cy="17303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5">
            <a:extLst>
              <a:ext uri="{FF2B5EF4-FFF2-40B4-BE49-F238E27FC236}">
                <a16:creationId xmlns:a16="http://schemas.microsoft.com/office/drawing/2014/main" id="{69845358-8BF8-409C-BD8D-A39F59E3D163}"/>
              </a:ext>
            </a:extLst>
          </p:cNvPr>
          <p:cNvSpPr>
            <a:spLocks/>
          </p:cNvSpPr>
          <p:nvPr/>
        </p:nvSpPr>
        <p:spPr bwMode="auto">
          <a:xfrm>
            <a:off x="1998086" y="5141788"/>
            <a:ext cx="17424400" cy="1730375"/>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29" name="Freeform 6">
            <a:extLst>
              <a:ext uri="{FF2B5EF4-FFF2-40B4-BE49-F238E27FC236}">
                <a16:creationId xmlns:a16="http://schemas.microsoft.com/office/drawing/2014/main" id="{28379BAB-A79E-428F-AD7B-8B3451AC5F6F}"/>
              </a:ext>
            </a:extLst>
          </p:cNvPr>
          <p:cNvSpPr>
            <a:spLocks/>
          </p:cNvSpPr>
          <p:nvPr/>
        </p:nvSpPr>
        <p:spPr bwMode="auto">
          <a:xfrm>
            <a:off x="526473" y="5141788"/>
            <a:ext cx="16986250" cy="17303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30" name="Freeform 7">
            <a:extLst>
              <a:ext uri="{FF2B5EF4-FFF2-40B4-BE49-F238E27FC236}">
                <a16:creationId xmlns:a16="http://schemas.microsoft.com/office/drawing/2014/main" id="{CD2729B0-B251-4C75-A4CE-910698A35E57}"/>
              </a:ext>
            </a:extLst>
          </p:cNvPr>
          <p:cNvSpPr>
            <a:spLocks/>
          </p:cNvSpPr>
          <p:nvPr/>
        </p:nvSpPr>
        <p:spPr bwMode="auto">
          <a:xfrm>
            <a:off x="526473" y="5141788"/>
            <a:ext cx="16986250" cy="17303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8" name="Freeform 5">
            <a:extLst>
              <a:ext uri="{FF2B5EF4-FFF2-40B4-BE49-F238E27FC236}">
                <a16:creationId xmlns:a16="http://schemas.microsoft.com/office/drawing/2014/main" id="{A17F1FEF-7B42-4BA1-B953-6E1F3A613BEB}"/>
              </a:ext>
            </a:extLst>
          </p:cNvPr>
          <p:cNvSpPr>
            <a:spLocks/>
          </p:cNvSpPr>
          <p:nvPr/>
        </p:nvSpPr>
        <p:spPr bwMode="auto">
          <a:xfrm>
            <a:off x="2020888" y="2968277"/>
            <a:ext cx="17424400" cy="1730375"/>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19" name="Freeform 6">
            <a:extLst>
              <a:ext uri="{FF2B5EF4-FFF2-40B4-BE49-F238E27FC236}">
                <a16:creationId xmlns:a16="http://schemas.microsoft.com/office/drawing/2014/main" id="{9CC1A73C-40FA-4115-952C-5676783F090B}"/>
              </a:ext>
            </a:extLst>
          </p:cNvPr>
          <p:cNvSpPr>
            <a:spLocks/>
          </p:cNvSpPr>
          <p:nvPr/>
        </p:nvSpPr>
        <p:spPr bwMode="auto">
          <a:xfrm>
            <a:off x="549275" y="2968277"/>
            <a:ext cx="16986250" cy="17303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20" name="Freeform 7">
            <a:extLst>
              <a:ext uri="{FF2B5EF4-FFF2-40B4-BE49-F238E27FC236}">
                <a16:creationId xmlns:a16="http://schemas.microsoft.com/office/drawing/2014/main" id="{3C77AE08-2D99-4E55-96E2-5EB1CBC52BE8}"/>
              </a:ext>
            </a:extLst>
          </p:cNvPr>
          <p:cNvSpPr>
            <a:spLocks/>
          </p:cNvSpPr>
          <p:nvPr/>
        </p:nvSpPr>
        <p:spPr bwMode="auto">
          <a:xfrm>
            <a:off x="549275" y="2968277"/>
            <a:ext cx="16986250" cy="17303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6" name="Rectángulo 5">
            <a:extLst>
              <a:ext uri="{FF2B5EF4-FFF2-40B4-BE49-F238E27FC236}">
                <a16:creationId xmlns:a16="http://schemas.microsoft.com/office/drawing/2014/main" id="{49D37193-749B-4078-A851-431352D7B3D2}"/>
              </a:ext>
            </a:extLst>
          </p:cNvPr>
          <p:cNvSpPr/>
          <p:nvPr/>
        </p:nvSpPr>
        <p:spPr>
          <a:xfrm>
            <a:off x="367560" y="3273564"/>
            <a:ext cx="14374740" cy="1384995"/>
          </a:xfrm>
          <a:prstGeom prst="rect">
            <a:avLst/>
          </a:prstGeom>
        </p:spPr>
        <p:txBody>
          <a:bodyPr wrap="square">
            <a:spAutoFit/>
          </a:bodyPr>
          <a:lstStyle/>
          <a:p>
            <a:pPr marL="536575" lvl="2">
              <a:spcBef>
                <a:spcPts val="1200"/>
              </a:spcBef>
              <a:buClr>
                <a:srgbClr val="1F3B3C"/>
              </a:buClr>
              <a:buSzPct val="100000"/>
            </a:pPr>
            <a:r>
              <a:rPr lang="es-MX" sz="2800" b="1" dirty="0">
                <a:solidFill>
                  <a:srgbClr val="EA8700"/>
                </a:solidFill>
                <a:latin typeface="Arial" panose="020B0604020202020204" pitchFamily="34" charset="0"/>
                <a:cs typeface="Arial" panose="020B0604020202020204" pitchFamily="34" charset="0"/>
              </a:rPr>
              <a:t>MODALIDAD CONTRACTUAL</a:t>
            </a:r>
            <a:br>
              <a:rPr lang="es-MX" sz="2800" b="1" dirty="0">
                <a:latin typeface="Arial" panose="020B0604020202020204" pitchFamily="34" charset="0"/>
                <a:cs typeface="Arial" panose="020B0604020202020204" pitchFamily="34" charset="0"/>
              </a:rPr>
            </a:br>
            <a:r>
              <a:rPr lang="es-MX" sz="2800" b="1" dirty="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Concesión - DFBOT (</a:t>
            </a:r>
            <a:r>
              <a:rPr lang="en-US" sz="2800" dirty="0">
                <a:latin typeface="Arial" panose="020B0604020202020204" pitchFamily="34" charset="0"/>
                <a:cs typeface="Arial" panose="020B0604020202020204" pitchFamily="34" charset="0"/>
              </a:rPr>
              <a:t>Design, Finance, Build, Operate and Transfer</a:t>
            </a:r>
            <a:r>
              <a:rPr lang="es-MX" sz="2800" dirty="0">
                <a:latin typeface="Arial" panose="020B0604020202020204" pitchFamily="34" charset="0"/>
                <a:cs typeface="Arial" panose="020B0604020202020204" pitchFamily="34" charset="0"/>
              </a:rPr>
              <a:t>).</a:t>
            </a:r>
            <a:br>
              <a:rPr lang="es-MX" sz="2800" dirty="0">
                <a:latin typeface="Arial" panose="020B0604020202020204" pitchFamily="34" charset="0"/>
                <a:cs typeface="Arial" panose="020B0604020202020204" pitchFamily="34" charset="0"/>
              </a:rPr>
            </a:br>
            <a:r>
              <a:rPr lang="es-MX" sz="2800" dirty="0">
                <a:latin typeface="Arial" panose="020B0604020202020204" pitchFamily="34" charset="0"/>
                <a:cs typeface="Arial" panose="020B0604020202020204" pitchFamily="34" charset="0"/>
              </a:rPr>
              <a:t>  El Concedente es el Ministerio de Energía y Minas.</a:t>
            </a:r>
          </a:p>
        </p:txBody>
      </p:sp>
      <p:pic>
        <p:nvPicPr>
          <p:cNvPr id="7" name="Imagen 6">
            <a:extLst>
              <a:ext uri="{FF2B5EF4-FFF2-40B4-BE49-F238E27FC236}">
                <a16:creationId xmlns:a16="http://schemas.microsoft.com/office/drawing/2014/main" id="{ECDB4297-5FF8-4367-84BF-C1C46A111180}"/>
              </a:ext>
            </a:extLst>
          </p:cNvPr>
          <p:cNvPicPr>
            <a:picLocks noChangeAspect="1"/>
          </p:cNvPicPr>
          <p:nvPr/>
        </p:nvPicPr>
        <p:blipFill>
          <a:blip r:embed="rId3"/>
          <a:stretch>
            <a:fillRect/>
          </a:stretch>
        </p:blipFill>
        <p:spPr>
          <a:xfrm>
            <a:off x="17892537" y="3276887"/>
            <a:ext cx="1087856" cy="1087856"/>
          </a:xfrm>
          <a:prstGeom prst="rect">
            <a:avLst/>
          </a:prstGeom>
        </p:spPr>
      </p:pic>
      <p:sp>
        <p:nvSpPr>
          <p:cNvPr id="8" name="Rectángulo 7">
            <a:extLst>
              <a:ext uri="{FF2B5EF4-FFF2-40B4-BE49-F238E27FC236}">
                <a16:creationId xmlns:a16="http://schemas.microsoft.com/office/drawing/2014/main" id="{B62E66B7-C258-4BB4-8749-6A1A0405E72B}"/>
              </a:ext>
            </a:extLst>
          </p:cNvPr>
          <p:cNvSpPr/>
          <p:nvPr/>
        </p:nvSpPr>
        <p:spPr>
          <a:xfrm>
            <a:off x="367560" y="5341372"/>
            <a:ext cx="14983276" cy="954107"/>
          </a:xfrm>
          <a:prstGeom prst="rect">
            <a:avLst/>
          </a:prstGeom>
        </p:spPr>
        <p:txBody>
          <a:bodyPr wrap="square" lIns="91440" tIns="45720" rIns="91440" bIns="45720" anchor="t">
            <a:spAutoFit/>
          </a:bodyPr>
          <a:lstStyle/>
          <a:p>
            <a:pPr marL="536575" lvl="2">
              <a:spcBef>
                <a:spcPts val="1200"/>
              </a:spcBef>
              <a:buClr>
                <a:srgbClr val="1F3B3C"/>
              </a:buClr>
              <a:buSzPct val="100000"/>
            </a:pPr>
            <a:r>
              <a:rPr lang="es-MX" sz="2800" b="1" dirty="0">
                <a:solidFill>
                  <a:srgbClr val="EA8700"/>
                </a:solidFill>
                <a:latin typeface="Arial"/>
                <a:cs typeface="Arial"/>
              </a:rPr>
              <a:t>FINANCIAMIENTO</a:t>
            </a:r>
            <a:br>
              <a:rPr lang="es-MX" sz="2800" b="1" dirty="0">
                <a:latin typeface="Arial" panose="020B0604020202020204" pitchFamily="34" charset="0"/>
                <a:cs typeface="Arial" panose="020B0604020202020204" pitchFamily="34" charset="0"/>
              </a:rPr>
            </a:br>
            <a:r>
              <a:rPr lang="es-MX" sz="2800" b="1" dirty="0">
                <a:latin typeface="Arial"/>
                <a:cs typeface="Arial"/>
              </a:rPr>
              <a:t>- </a:t>
            </a:r>
            <a:r>
              <a:rPr lang="es-ES" sz="2800" dirty="0">
                <a:latin typeface="Arial"/>
                <a:cs typeface="Arial"/>
              </a:rPr>
              <a:t>100% por la inversión, operación y mantenimiento. </a:t>
            </a:r>
            <a:endParaRPr lang="es-MX" sz="2800"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4AF3FA67-AB50-4331-A4FF-ED28C56E59CC}"/>
              </a:ext>
            </a:extLst>
          </p:cNvPr>
          <p:cNvSpPr/>
          <p:nvPr/>
        </p:nvSpPr>
        <p:spPr>
          <a:xfrm>
            <a:off x="367560" y="7601945"/>
            <a:ext cx="14374740" cy="954107"/>
          </a:xfrm>
          <a:prstGeom prst="rect">
            <a:avLst/>
          </a:prstGeom>
        </p:spPr>
        <p:txBody>
          <a:bodyPr wrap="square">
            <a:spAutoFit/>
          </a:bodyPr>
          <a:lstStyle/>
          <a:p>
            <a:pPr marL="536575" lvl="2">
              <a:spcBef>
                <a:spcPts val="1200"/>
              </a:spcBef>
              <a:buClr>
                <a:srgbClr val="1F3B3C"/>
              </a:buClr>
              <a:buSzPct val="100000"/>
            </a:pPr>
            <a:r>
              <a:rPr lang="es-MX" sz="2800" b="1" dirty="0">
                <a:solidFill>
                  <a:srgbClr val="EA8700"/>
                </a:solidFill>
                <a:latin typeface="Arial" panose="020B0604020202020204" pitchFamily="34" charset="0"/>
                <a:cs typeface="Arial" panose="020B0604020202020204" pitchFamily="34" charset="0"/>
              </a:rPr>
              <a:t>OBLIGACIONES DEL CONCESIONARIO</a:t>
            </a:r>
            <a:br>
              <a:rPr lang="es-MX" sz="2800" b="1" dirty="0">
                <a:latin typeface="Arial" panose="020B0604020202020204" pitchFamily="34" charset="0"/>
                <a:cs typeface="Arial" panose="020B0604020202020204" pitchFamily="34" charset="0"/>
              </a:rPr>
            </a:br>
            <a:r>
              <a:rPr lang="es-MX" sz="2800" b="1" dirty="0">
                <a:latin typeface="Arial" panose="020B0604020202020204" pitchFamily="34" charset="0"/>
                <a:cs typeface="Arial" panose="020B0604020202020204" pitchFamily="34" charset="0"/>
              </a:rPr>
              <a:t>- </a:t>
            </a:r>
            <a:r>
              <a:rPr lang="es-PE" sz="2800" dirty="0">
                <a:latin typeface="Arial" panose="020B0604020202020204" pitchFamily="34" charset="0"/>
                <a:cs typeface="Arial" panose="020B0604020202020204" pitchFamily="34" charset="0"/>
              </a:rPr>
              <a:t>Las obligaciones del concesionario están establecidas en el Contrato de Concesión.</a:t>
            </a:r>
            <a:endParaRPr lang="es-MX" sz="2800"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C464473F-832F-40B6-BEA7-F60592361358}"/>
              </a:ext>
            </a:extLst>
          </p:cNvPr>
          <p:cNvPicPr>
            <a:picLocks noChangeAspect="1"/>
          </p:cNvPicPr>
          <p:nvPr/>
        </p:nvPicPr>
        <p:blipFill>
          <a:blip r:embed="rId4"/>
          <a:stretch>
            <a:fillRect/>
          </a:stretch>
        </p:blipFill>
        <p:spPr>
          <a:xfrm>
            <a:off x="17597759" y="5716179"/>
            <a:ext cx="1277805" cy="727101"/>
          </a:xfrm>
          <a:prstGeom prst="rect">
            <a:avLst/>
          </a:prstGeom>
        </p:spPr>
      </p:pic>
      <p:pic>
        <p:nvPicPr>
          <p:cNvPr id="13" name="Imagen 12">
            <a:extLst>
              <a:ext uri="{FF2B5EF4-FFF2-40B4-BE49-F238E27FC236}">
                <a16:creationId xmlns:a16="http://schemas.microsoft.com/office/drawing/2014/main" id="{D9F2400F-FC4C-4419-B9B7-3E1DAE5DE775}"/>
              </a:ext>
            </a:extLst>
          </p:cNvPr>
          <p:cNvPicPr>
            <a:picLocks noChangeAspect="1"/>
          </p:cNvPicPr>
          <p:nvPr/>
        </p:nvPicPr>
        <p:blipFill>
          <a:blip r:embed="rId5"/>
          <a:stretch>
            <a:fillRect/>
          </a:stretch>
        </p:blipFill>
        <p:spPr>
          <a:xfrm>
            <a:off x="18038692" y="7574318"/>
            <a:ext cx="890521" cy="1050883"/>
          </a:xfrm>
          <a:prstGeom prst="rect">
            <a:avLst/>
          </a:prstGeom>
        </p:spPr>
      </p:pic>
      <p:sp>
        <p:nvSpPr>
          <p:cNvPr id="3" name="CuadroTexto 2">
            <a:extLst>
              <a:ext uri="{FF2B5EF4-FFF2-40B4-BE49-F238E27FC236}">
                <a16:creationId xmlns:a16="http://schemas.microsoft.com/office/drawing/2014/main" id="{149C0C33-1210-2817-C46C-932DD6DC8C92}"/>
              </a:ext>
            </a:extLst>
          </p:cNvPr>
          <p:cNvSpPr txBox="1"/>
          <p:nvPr/>
        </p:nvSpPr>
        <p:spPr>
          <a:xfrm>
            <a:off x="726715" y="793358"/>
            <a:ext cx="6828216" cy="707886"/>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ASPECTOS IMPORTANTES</a:t>
            </a:r>
          </a:p>
        </p:txBody>
      </p:sp>
    </p:spTree>
    <p:extLst>
      <p:ext uri="{BB962C8B-B14F-4D97-AF65-F5344CB8AC3E}">
        <p14:creationId xmlns:p14="http://schemas.microsoft.com/office/powerpoint/2010/main" val="169591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5E37CA56-523B-4E67-8FFA-97D7E3A92AA8}"/>
              </a:ext>
            </a:extLst>
          </p:cNvPr>
          <p:cNvSpPr>
            <a:spLocks/>
          </p:cNvSpPr>
          <p:nvPr/>
        </p:nvSpPr>
        <p:spPr bwMode="auto">
          <a:xfrm>
            <a:off x="2081211" y="6651106"/>
            <a:ext cx="17424400" cy="3254540"/>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37" name="Freeform 6">
            <a:extLst>
              <a:ext uri="{FF2B5EF4-FFF2-40B4-BE49-F238E27FC236}">
                <a16:creationId xmlns:a16="http://schemas.microsoft.com/office/drawing/2014/main" id="{26D0AE57-B1C3-42DB-A20F-E02FEBC81F1B}"/>
              </a:ext>
            </a:extLst>
          </p:cNvPr>
          <p:cNvSpPr>
            <a:spLocks/>
          </p:cNvSpPr>
          <p:nvPr/>
        </p:nvSpPr>
        <p:spPr bwMode="auto">
          <a:xfrm>
            <a:off x="609598" y="6651107"/>
            <a:ext cx="16986250" cy="3254540"/>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38" name="Freeform 7">
            <a:extLst>
              <a:ext uri="{FF2B5EF4-FFF2-40B4-BE49-F238E27FC236}">
                <a16:creationId xmlns:a16="http://schemas.microsoft.com/office/drawing/2014/main" id="{206512CD-54A0-4F79-998F-A1384B0A2F97}"/>
              </a:ext>
            </a:extLst>
          </p:cNvPr>
          <p:cNvSpPr>
            <a:spLocks/>
          </p:cNvSpPr>
          <p:nvPr/>
        </p:nvSpPr>
        <p:spPr bwMode="auto">
          <a:xfrm>
            <a:off x="609598" y="6651106"/>
            <a:ext cx="16986250" cy="3254540"/>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1" name="Rectángulo 10">
            <a:extLst>
              <a:ext uri="{FF2B5EF4-FFF2-40B4-BE49-F238E27FC236}">
                <a16:creationId xmlns:a16="http://schemas.microsoft.com/office/drawing/2014/main" id="{AA772889-FB2A-48B4-B105-561AB1FD3A39}"/>
              </a:ext>
            </a:extLst>
          </p:cNvPr>
          <p:cNvSpPr/>
          <p:nvPr/>
        </p:nvSpPr>
        <p:spPr>
          <a:xfrm>
            <a:off x="271499" y="6930473"/>
            <a:ext cx="16859880" cy="2975173"/>
          </a:xfrm>
          <a:prstGeom prst="rect">
            <a:avLst/>
          </a:prstGeom>
        </p:spPr>
        <p:txBody>
          <a:bodyPr wrap="square">
            <a:spAutoFit/>
          </a:bodyPr>
          <a:lstStyle/>
          <a:p>
            <a:pPr marL="536575" lvl="2">
              <a:spcBef>
                <a:spcPts val="1200"/>
              </a:spcBef>
              <a:buClr>
                <a:srgbClr val="1F3B3C"/>
              </a:buClr>
              <a:buSzPct val="100000"/>
            </a:pPr>
            <a:r>
              <a:rPr lang="es-ES" sz="2800" b="1" dirty="0">
                <a:solidFill>
                  <a:srgbClr val="EA8700"/>
                </a:solidFill>
                <a:latin typeface="Arial" panose="020B0604020202020204" pitchFamily="34" charset="0"/>
                <a:cs typeface="Arial" panose="020B0604020202020204" pitchFamily="34" charset="0"/>
              </a:rPr>
              <a:t>ITC Enlace 200 kV Piura Nueva – Colán, ampliaciones y subestaciones asociadas</a:t>
            </a:r>
            <a:endParaRPr lang="es-MX" sz="2800" b="1" dirty="0">
              <a:solidFill>
                <a:srgbClr val="EA8700"/>
              </a:solidFill>
              <a:latin typeface="Arial" panose="020B0604020202020204" pitchFamily="34" charset="0"/>
              <a:cs typeface="Arial" panose="020B0604020202020204" pitchFamily="34" charset="0"/>
            </a:endParaRPr>
          </a:p>
          <a:p>
            <a:pPr marL="536575" lvl="2">
              <a:spcBef>
                <a:spcPts val="1200"/>
              </a:spcBef>
              <a:buClr>
                <a:srgbClr val="1F3B3C"/>
              </a:buClr>
              <a:buSzPct val="100000"/>
            </a:pPr>
            <a:r>
              <a:rPr lang="es-MX" sz="2600" b="1" dirty="0">
                <a:latin typeface="Arial" panose="020B0604020202020204" pitchFamily="34" charset="0"/>
                <a:cs typeface="Arial" panose="020B0604020202020204" pitchFamily="34" charset="0"/>
              </a:rPr>
              <a:t>Plazo de la concesión (30 años desde la POC)</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- 28 meses, </a:t>
            </a:r>
            <a:r>
              <a:rPr lang="es-PE" sz="2400" dirty="0">
                <a:effectLst/>
                <a:latin typeface="Arial" panose="020B0604020202020204" pitchFamily="34" charset="0"/>
                <a:ea typeface="Calibri" panose="020F0502020204030204" pitchFamily="34" charset="0"/>
              </a:rPr>
              <a:t>Instrumento de Gestión Ambiental correspondiente, aprobado por la Autoridad Gubernamental Competente</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- 30 meses, </a:t>
            </a:r>
            <a:r>
              <a:rPr lang="es-PE" sz="2400" dirty="0">
                <a:effectLst/>
                <a:latin typeface="Arial" panose="020B0604020202020204" pitchFamily="34" charset="0"/>
                <a:ea typeface="Calibri" panose="020F0502020204030204" pitchFamily="34" charset="0"/>
              </a:rPr>
              <a:t>Cierre Financiero del Proyecto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- 42 meses, </a:t>
            </a:r>
            <a:r>
              <a:rPr lang="es-ES" sz="2400" dirty="0">
                <a:solidFill>
                  <a:srgbClr val="000000"/>
                </a:solidFill>
                <a:effectLst/>
                <a:latin typeface="Arial" panose="020B0604020202020204" pitchFamily="34" charset="0"/>
                <a:ea typeface="Calibri" panose="020F0502020204030204" pitchFamily="34" charset="0"/>
              </a:rPr>
              <a:t>Llegada al correspondiente sitio de obra de los interruptores al que se refiere el Anexo 1 de Contrato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- 50 meses, Puesta en Operación Comercial.</a:t>
            </a:r>
            <a:endParaRPr lang="es-ES" sz="24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4E46B8C6-6F18-49BF-B91F-268680AD5E8E}"/>
              </a:ext>
            </a:extLst>
          </p:cNvPr>
          <p:cNvPicPr>
            <a:picLocks noChangeAspect="1"/>
          </p:cNvPicPr>
          <p:nvPr/>
        </p:nvPicPr>
        <p:blipFill>
          <a:blip r:embed="rId3"/>
          <a:stretch>
            <a:fillRect/>
          </a:stretch>
        </p:blipFill>
        <p:spPr>
          <a:xfrm>
            <a:off x="17858080" y="7626786"/>
            <a:ext cx="1100609" cy="1217688"/>
          </a:xfrm>
          <a:prstGeom prst="rect">
            <a:avLst/>
          </a:prstGeom>
        </p:spPr>
      </p:pic>
      <p:sp>
        <p:nvSpPr>
          <p:cNvPr id="15" name="Marcador de número de diapositiva 6">
            <a:extLst>
              <a:ext uri="{FF2B5EF4-FFF2-40B4-BE49-F238E27FC236}">
                <a16:creationId xmlns:a16="http://schemas.microsoft.com/office/drawing/2014/main" id="{CB945C53-4E3B-49A5-AD5E-1B27A1CD6CB9}"/>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21</a:t>
            </a:fld>
            <a:endParaRPr lang="en-US" b="1" dirty="0">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7710031C-6A4C-C887-2949-537E5E8DF845}"/>
              </a:ext>
            </a:extLst>
          </p:cNvPr>
          <p:cNvGrpSpPr/>
          <p:nvPr/>
        </p:nvGrpSpPr>
        <p:grpSpPr>
          <a:xfrm>
            <a:off x="466398" y="2497585"/>
            <a:ext cx="19039213" cy="3523306"/>
            <a:chOff x="403583" y="3009875"/>
            <a:chExt cx="19171303" cy="2951533"/>
          </a:xfrm>
        </p:grpSpPr>
        <p:sp>
          <p:nvSpPr>
            <p:cNvPr id="24" name="Freeform 5">
              <a:extLst>
                <a:ext uri="{FF2B5EF4-FFF2-40B4-BE49-F238E27FC236}">
                  <a16:creationId xmlns:a16="http://schemas.microsoft.com/office/drawing/2014/main" id="{D9716546-CA94-4252-A35B-314D9F0CF6BC}"/>
                </a:ext>
              </a:extLst>
            </p:cNvPr>
            <p:cNvSpPr>
              <a:spLocks/>
            </p:cNvSpPr>
            <p:nvPr/>
          </p:nvSpPr>
          <p:spPr bwMode="auto">
            <a:xfrm>
              <a:off x="2150486" y="3009875"/>
              <a:ext cx="17424400" cy="2951533"/>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25" name="Freeform 6">
              <a:extLst>
                <a:ext uri="{FF2B5EF4-FFF2-40B4-BE49-F238E27FC236}">
                  <a16:creationId xmlns:a16="http://schemas.microsoft.com/office/drawing/2014/main" id="{B0167977-CA1C-4183-8E10-D1A499F4A545}"/>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26" name="Freeform 7">
              <a:extLst>
                <a:ext uri="{FF2B5EF4-FFF2-40B4-BE49-F238E27FC236}">
                  <a16:creationId xmlns:a16="http://schemas.microsoft.com/office/drawing/2014/main" id="{6FAA5125-420E-4799-89F6-A9342F208F82}"/>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27" name="Rectángulo 26">
              <a:extLst>
                <a:ext uri="{FF2B5EF4-FFF2-40B4-BE49-F238E27FC236}">
                  <a16:creationId xmlns:a16="http://schemas.microsoft.com/office/drawing/2014/main" id="{C9C0491E-1595-4DD1-A2B2-A141F1758F40}"/>
                </a:ext>
              </a:extLst>
            </p:cNvPr>
            <p:cNvSpPr/>
            <p:nvPr/>
          </p:nvSpPr>
          <p:spPr>
            <a:xfrm>
              <a:off x="403583" y="3122177"/>
              <a:ext cx="16976849" cy="2812491"/>
            </a:xfrm>
            <a:prstGeom prst="rect">
              <a:avLst/>
            </a:prstGeom>
          </p:spPr>
          <p:txBody>
            <a:bodyPr wrap="square">
              <a:spAutoFit/>
            </a:bodyPr>
            <a:lstStyle/>
            <a:p>
              <a:pPr marL="536575" lvl="2">
                <a:spcBef>
                  <a:spcPts val="1200"/>
                </a:spcBef>
                <a:buClr>
                  <a:srgbClr val="1F3B3C"/>
                </a:buClr>
                <a:buSzPct val="100000"/>
              </a:pPr>
              <a:r>
                <a:rPr lang="es-PE" sz="2800" b="1" dirty="0">
                  <a:solidFill>
                    <a:srgbClr val="EA8700"/>
                  </a:solidFill>
                  <a:latin typeface="Arial" panose="020B0604020202020204" pitchFamily="34" charset="0"/>
                  <a:cs typeface="Arial" panose="020B0604020202020204" pitchFamily="34" charset="0"/>
                </a:rPr>
                <a:t>Enlace 500 kV San José – </a:t>
              </a:r>
              <a:r>
                <a:rPr lang="es-PE" sz="2800" b="1" dirty="0" err="1">
                  <a:solidFill>
                    <a:srgbClr val="EA8700"/>
                  </a:solidFill>
                  <a:latin typeface="Arial" panose="020B0604020202020204" pitchFamily="34" charset="0"/>
                  <a:cs typeface="Arial" panose="020B0604020202020204" pitchFamily="34" charset="0"/>
                </a:rPr>
                <a:t>Yarabamba</a:t>
              </a:r>
              <a:r>
                <a:rPr lang="es-PE" sz="2800" b="1" dirty="0">
                  <a:solidFill>
                    <a:srgbClr val="EA8700"/>
                  </a:solidFill>
                  <a:latin typeface="Arial" panose="020B0604020202020204" pitchFamily="34" charset="0"/>
                  <a:cs typeface="Arial" panose="020B0604020202020204" pitchFamily="34" charset="0"/>
                </a:rPr>
                <a:t>, ampliaciones y subestaciones asociadas</a:t>
              </a:r>
              <a:endParaRPr lang="es-MX" sz="2800" b="1" dirty="0">
                <a:solidFill>
                  <a:srgbClr val="EA8700"/>
                </a:solidFill>
                <a:latin typeface="Arial" panose="020B0604020202020204" pitchFamily="34" charset="0"/>
                <a:cs typeface="Arial" panose="020B0604020202020204" pitchFamily="34" charset="0"/>
              </a:endParaRPr>
            </a:p>
            <a:p>
              <a:pPr marL="536575" lvl="2">
                <a:spcBef>
                  <a:spcPts val="1200"/>
                </a:spcBef>
                <a:buClr>
                  <a:srgbClr val="1F3B3C"/>
                </a:buClr>
                <a:buSzPct val="100000"/>
              </a:pPr>
              <a:r>
                <a:rPr lang="es-MX" sz="2600" b="1" dirty="0">
                  <a:latin typeface="Arial" panose="020B0604020202020204" pitchFamily="34" charset="0"/>
                  <a:cs typeface="Arial" panose="020B0604020202020204" pitchFamily="34" charset="0"/>
                </a:rPr>
                <a:t>Plazo de la concesión (30 años desde la POC)</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- 15 meses, Conformidad al proyecto de ingeniería a nivel definitivo.</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- 27 meses, </a:t>
              </a:r>
              <a:r>
                <a:rPr lang="es-PE" sz="2400" dirty="0">
                  <a:effectLst/>
                  <a:latin typeface="Arial" panose="020B0604020202020204" pitchFamily="34" charset="0"/>
                  <a:ea typeface="Calibri" panose="020F0502020204030204" pitchFamily="34" charset="0"/>
                </a:rPr>
                <a:t>Instrumento de Gestión Ambiental correspondiente, aprobado por la Autoridad Gubernamental Competente</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- 29 meses, </a:t>
              </a:r>
              <a:r>
                <a:rPr lang="es-PE" sz="2400" dirty="0">
                  <a:effectLst/>
                  <a:latin typeface="Arial" panose="020B0604020202020204" pitchFamily="34" charset="0"/>
                  <a:ea typeface="Calibri" panose="020F0502020204030204" pitchFamily="34" charset="0"/>
                </a:rPr>
                <a:t>Cierre Financiero del Proyecto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- 38 meses, </a:t>
              </a:r>
              <a:r>
                <a:rPr lang="es-ES" sz="2400" dirty="0">
                  <a:solidFill>
                    <a:srgbClr val="000000"/>
                  </a:solidFill>
                  <a:effectLst/>
                  <a:latin typeface="Arial" panose="020B0604020202020204" pitchFamily="34" charset="0"/>
                  <a:ea typeface="Calibri" panose="020F0502020204030204" pitchFamily="34" charset="0"/>
                </a:rPr>
                <a:t>Llegada al correspondiente sitio de obra de los interruptores al que se refiere el Anexo 1 de Contrato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- 46 meses, Puesta en Operación Comercial.</a:t>
              </a:r>
              <a:endParaRPr lang="es-ES" sz="2400" dirty="0">
                <a:latin typeface="Arial" panose="020B0604020202020204" pitchFamily="34" charset="0"/>
                <a:cs typeface="Arial" panose="020B0604020202020204" pitchFamily="34" charset="0"/>
              </a:endParaRPr>
            </a:p>
          </p:txBody>
        </p:sp>
        <p:pic>
          <p:nvPicPr>
            <p:cNvPr id="34" name="Imagen 33">
              <a:extLst>
                <a:ext uri="{FF2B5EF4-FFF2-40B4-BE49-F238E27FC236}">
                  <a16:creationId xmlns:a16="http://schemas.microsoft.com/office/drawing/2014/main" id="{445B8D0A-2024-4010-8265-E5C8E4EA4596}"/>
                </a:ext>
              </a:extLst>
            </p:cNvPr>
            <p:cNvPicPr>
              <a:picLocks noChangeAspect="1"/>
            </p:cNvPicPr>
            <p:nvPr/>
          </p:nvPicPr>
          <p:blipFill>
            <a:blip r:embed="rId3"/>
            <a:stretch>
              <a:fillRect/>
            </a:stretch>
          </p:blipFill>
          <p:spPr>
            <a:xfrm>
              <a:off x="17927355" y="3684263"/>
              <a:ext cx="1100609" cy="1215900"/>
            </a:xfrm>
            <a:prstGeom prst="rect">
              <a:avLst/>
            </a:prstGeom>
          </p:spPr>
        </p:pic>
      </p:grpSp>
      <p:sp>
        <p:nvSpPr>
          <p:cNvPr id="4" name="CuadroTexto 3">
            <a:extLst>
              <a:ext uri="{FF2B5EF4-FFF2-40B4-BE49-F238E27FC236}">
                <a16:creationId xmlns:a16="http://schemas.microsoft.com/office/drawing/2014/main" id="{314CEDA3-93C1-DDAD-7487-2DB5A36F8DF8}"/>
              </a:ext>
            </a:extLst>
          </p:cNvPr>
          <p:cNvSpPr txBox="1"/>
          <p:nvPr/>
        </p:nvSpPr>
        <p:spPr>
          <a:xfrm>
            <a:off x="926220" y="1049760"/>
            <a:ext cx="9450729" cy="707886"/>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ASPECTOS IMPORTANTES: GRUPO 1</a:t>
            </a:r>
          </a:p>
        </p:txBody>
      </p:sp>
    </p:spTree>
    <p:extLst>
      <p:ext uri="{BB962C8B-B14F-4D97-AF65-F5344CB8AC3E}">
        <p14:creationId xmlns:p14="http://schemas.microsoft.com/office/powerpoint/2010/main" val="139424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5E37CA56-523B-4E67-8FFA-97D7E3A92AA8}"/>
              </a:ext>
            </a:extLst>
          </p:cNvPr>
          <p:cNvSpPr>
            <a:spLocks/>
          </p:cNvSpPr>
          <p:nvPr/>
        </p:nvSpPr>
        <p:spPr bwMode="auto">
          <a:xfrm>
            <a:off x="2081211" y="2429360"/>
            <a:ext cx="17424400" cy="3301981"/>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37" name="Freeform 6">
            <a:extLst>
              <a:ext uri="{FF2B5EF4-FFF2-40B4-BE49-F238E27FC236}">
                <a16:creationId xmlns:a16="http://schemas.microsoft.com/office/drawing/2014/main" id="{26D0AE57-B1C3-42DB-A20F-E02FEBC81F1B}"/>
              </a:ext>
            </a:extLst>
          </p:cNvPr>
          <p:cNvSpPr>
            <a:spLocks/>
          </p:cNvSpPr>
          <p:nvPr/>
        </p:nvSpPr>
        <p:spPr bwMode="auto">
          <a:xfrm>
            <a:off x="609598" y="2444858"/>
            <a:ext cx="16986250" cy="3301981"/>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38" name="Freeform 7">
            <a:extLst>
              <a:ext uri="{FF2B5EF4-FFF2-40B4-BE49-F238E27FC236}">
                <a16:creationId xmlns:a16="http://schemas.microsoft.com/office/drawing/2014/main" id="{206512CD-54A0-4F79-998F-A1384B0A2F97}"/>
              </a:ext>
            </a:extLst>
          </p:cNvPr>
          <p:cNvSpPr>
            <a:spLocks/>
          </p:cNvSpPr>
          <p:nvPr/>
        </p:nvSpPr>
        <p:spPr bwMode="auto">
          <a:xfrm>
            <a:off x="609598" y="2444858"/>
            <a:ext cx="16986250" cy="3223281"/>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1" name="Rectángulo 10">
            <a:extLst>
              <a:ext uri="{FF2B5EF4-FFF2-40B4-BE49-F238E27FC236}">
                <a16:creationId xmlns:a16="http://schemas.microsoft.com/office/drawing/2014/main" id="{AA772889-FB2A-48B4-B105-561AB1FD3A39}"/>
              </a:ext>
            </a:extLst>
          </p:cNvPr>
          <p:cNvSpPr/>
          <p:nvPr/>
        </p:nvSpPr>
        <p:spPr>
          <a:xfrm>
            <a:off x="178510" y="2600260"/>
            <a:ext cx="17230199" cy="3036729"/>
          </a:xfrm>
          <a:prstGeom prst="rect">
            <a:avLst/>
          </a:prstGeom>
        </p:spPr>
        <p:txBody>
          <a:bodyPr wrap="square">
            <a:spAutoFit/>
          </a:bodyPr>
          <a:lstStyle/>
          <a:p>
            <a:pPr marL="536575" lvl="2">
              <a:spcBef>
                <a:spcPts val="1200"/>
              </a:spcBef>
              <a:buClr>
                <a:srgbClr val="1F3B3C"/>
              </a:buClr>
              <a:buSzPct val="100000"/>
            </a:pPr>
            <a:r>
              <a:rPr lang="es-ES" sz="2800" b="1" dirty="0">
                <a:solidFill>
                  <a:srgbClr val="EA8700"/>
                </a:solidFill>
                <a:latin typeface="Arial" panose="020B0604020202020204" pitchFamily="34" charset="0"/>
                <a:cs typeface="Arial" panose="020B0604020202020204" pitchFamily="34" charset="0"/>
              </a:rPr>
              <a:t>ITC Enlace 220 kV Belaunde Terry – Tarapoto Norte (2 circuitos), ampliaciones y subestaciones asociadas</a:t>
            </a:r>
            <a:endParaRPr lang="es-MX" sz="2800" b="1" dirty="0">
              <a:solidFill>
                <a:srgbClr val="EA8700"/>
              </a:solidFill>
              <a:latin typeface="Arial" panose="020B0604020202020204" pitchFamily="34" charset="0"/>
              <a:cs typeface="Arial" panose="020B0604020202020204" pitchFamily="34" charset="0"/>
            </a:endParaRPr>
          </a:p>
          <a:p>
            <a:pPr marL="536575" lvl="2">
              <a:spcBef>
                <a:spcPts val="1200"/>
              </a:spcBef>
              <a:buClr>
                <a:srgbClr val="1F3B3C"/>
              </a:buClr>
              <a:buSzPct val="100000"/>
            </a:pPr>
            <a:r>
              <a:rPr lang="es-MX" sz="2600" b="1" dirty="0">
                <a:latin typeface="Arial" panose="020B0604020202020204" pitchFamily="34" charset="0"/>
                <a:cs typeface="Arial" panose="020B0604020202020204" pitchFamily="34" charset="0"/>
              </a:rPr>
              <a:t>Plazo de la concesión (30 años desde la POC)</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- 27 meses, </a:t>
            </a:r>
            <a:r>
              <a:rPr lang="es-PE" sz="2400" dirty="0">
                <a:effectLst/>
                <a:latin typeface="Arial" panose="020B0604020202020204" pitchFamily="34" charset="0"/>
                <a:ea typeface="Calibri" panose="020F0502020204030204" pitchFamily="34" charset="0"/>
              </a:rPr>
              <a:t>Instrumento de Gestión Ambiental correspondiente, aprobado por la Autoridad Gubernamental Competente</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- 29 meses, </a:t>
            </a:r>
            <a:r>
              <a:rPr lang="es-PE" sz="2400" dirty="0">
                <a:effectLst/>
                <a:latin typeface="Arial" panose="020B0604020202020204" pitchFamily="34" charset="0"/>
                <a:ea typeface="Calibri" panose="020F0502020204030204" pitchFamily="34" charset="0"/>
              </a:rPr>
              <a:t>Cierre Financiero del Proyecto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- 41 meses, </a:t>
            </a:r>
            <a:r>
              <a:rPr lang="es-ES" sz="2400" dirty="0">
                <a:solidFill>
                  <a:srgbClr val="000000"/>
                </a:solidFill>
                <a:effectLst/>
                <a:latin typeface="Arial" panose="020B0604020202020204" pitchFamily="34" charset="0"/>
                <a:ea typeface="Calibri" panose="020F0502020204030204" pitchFamily="34" charset="0"/>
              </a:rPr>
              <a:t>Llegada al correspondiente sitio de obra de los interruptores al que se refiere el Anexo 1 de Contrato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- 51 meses, Puesta en Operación Comercial.</a:t>
            </a:r>
            <a:endParaRPr lang="es-ES" sz="24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4E46B8C6-6F18-49BF-B91F-268680AD5E8E}"/>
              </a:ext>
            </a:extLst>
          </p:cNvPr>
          <p:cNvPicPr>
            <a:picLocks noChangeAspect="1"/>
          </p:cNvPicPr>
          <p:nvPr/>
        </p:nvPicPr>
        <p:blipFill>
          <a:blip r:embed="rId3"/>
          <a:stretch>
            <a:fillRect/>
          </a:stretch>
        </p:blipFill>
        <p:spPr>
          <a:xfrm>
            <a:off x="17858080" y="3420538"/>
            <a:ext cx="1100609" cy="1217688"/>
          </a:xfrm>
          <a:prstGeom prst="rect">
            <a:avLst/>
          </a:prstGeom>
        </p:spPr>
      </p:pic>
      <p:sp>
        <p:nvSpPr>
          <p:cNvPr id="15" name="Marcador de número de diapositiva 6">
            <a:extLst>
              <a:ext uri="{FF2B5EF4-FFF2-40B4-BE49-F238E27FC236}">
                <a16:creationId xmlns:a16="http://schemas.microsoft.com/office/drawing/2014/main" id="{CB945C53-4E3B-49A5-AD5E-1B27A1CD6CB9}"/>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22</a:t>
            </a:fld>
            <a:endParaRPr lang="en-US"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314CEDA3-93C1-DDAD-7487-2DB5A36F8DF8}"/>
              </a:ext>
            </a:extLst>
          </p:cNvPr>
          <p:cNvSpPr txBox="1"/>
          <p:nvPr/>
        </p:nvSpPr>
        <p:spPr>
          <a:xfrm>
            <a:off x="942846" y="921477"/>
            <a:ext cx="9450729" cy="707886"/>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ASPECTOS IMPORTANTES: GRUPO 1</a:t>
            </a:r>
          </a:p>
        </p:txBody>
      </p:sp>
    </p:spTree>
    <p:extLst>
      <p:ext uri="{BB962C8B-B14F-4D97-AF65-F5344CB8AC3E}">
        <p14:creationId xmlns:p14="http://schemas.microsoft.com/office/powerpoint/2010/main" val="201476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a:extLst>
              <a:ext uri="{FF2B5EF4-FFF2-40B4-BE49-F238E27FC236}">
                <a16:creationId xmlns:a16="http://schemas.microsoft.com/office/drawing/2014/main" id="{26D0AE57-B1C3-42DB-A20F-E02FEBC81F1B}"/>
              </a:ext>
            </a:extLst>
          </p:cNvPr>
          <p:cNvSpPr>
            <a:spLocks/>
          </p:cNvSpPr>
          <p:nvPr/>
        </p:nvSpPr>
        <p:spPr bwMode="auto">
          <a:xfrm>
            <a:off x="609598" y="6850609"/>
            <a:ext cx="16986250" cy="29558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pic>
        <p:nvPicPr>
          <p:cNvPr id="14" name="Imagen 13">
            <a:extLst>
              <a:ext uri="{FF2B5EF4-FFF2-40B4-BE49-F238E27FC236}">
                <a16:creationId xmlns:a16="http://schemas.microsoft.com/office/drawing/2014/main" id="{4E46B8C6-6F18-49BF-B91F-268680AD5E8E}"/>
              </a:ext>
            </a:extLst>
          </p:cNvPr>
          <p:cNvPicPr>
            <a:picLocks noChangeAspect="1"/>
          </p:cNvPicPr>
          <p:nvPr/>
        </p:nvPicPr>
        <p:blipFill>
          <a:blip r:embed="rId3"/>
          <a:stretch>
            <a:fillRect/>
          </a:stretch>
        </p:blipFill>
        <p:spPr>
          <a:xfrm>
            <a:off x="17858080" y="7826289"/>
            <a:ext cx="1100609" cy="1217688"/>
          </a:xfrm>
          <a:prstGeom prst="rect">
            <a:avLst/>
          </a:prstGeom>
        </p:spPr>
      </p:pic>
      <p:sp>
        <p:nvSpPr>
          <p:cNvPr id="15" name="Marcador de número de diapositiva 6">
            <a:extLst>
              <a:ext uri="{FF2B5EF4-FFF2-40B4-BE49-F238E27FC236}">
                <a16:creationId xmlns:a16="http://schemas.microsoft.com/office/drawing/2014/main" id="{CB945C53-4E3B-49A5-AD5E-1B27A1CD6CB9}"/>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23</a:t>
            </a:fld>
            <a:endParaRPr lang="en-US" b="1" dirty="0">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7710031C-6A4C-C887-2949-537E5E8DF845}"/>
              </a:ext>
            </a:extLst>
          </p:cNvPr>
          <p:cNvGrpSpPr/>
          <p:nvPr/>
        </p:nvGrpSpPr>
        <p:grpSpPr>
          <a:xfrm>
            <a:off x="279599" y="6056285"/>
            <a:ext cx="19295287" cy="3523306"/>
            <a:chOff x="279599" y="3009875"/>
            <a:chExt cx="19295287" cy="2951533"/>
          </a:xfrm>
        </p:grpSpPr>
        <p:sp>
          <p:nvSpPr>
            <p:cNvPr id="24" name="Freeform 5">
              <a:extLst>
                <a:ext uri="{FF2B5EF4-FFF2-40B4-BE49-F238E27FC236}">
                  <a16:creationId xmlns:a16="http://schemas.microsoft.com/office/drawing/2014/main" id="{D9716546-CA94-4252-A35B-314D9F0CF6BC}"/>
                </a:ext>
              </a:extLst>
            </p:cNvPr>
            <p:cNvSpPr>
              <a:spLocks/>
            </p:cNvSpPr>
            <p:nvPr/>
          </p:nvSpPr>
          <p:spPr bwMode="auto">
            <a:xfrm>
              <a:off x="2150486" y="3009875"/>
              <a:ext cx="17424400" cy="2951533"/>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25" name="Freeform 6">
              <a:extLst>
                <a:ext uri="{FF2B5EF4-FFF2-40B4-BE49-F238E27FC236}">
                  <a16:creationId xmlns:a16="http://schemas.microsoft.com/office/drawing/2014/main" id="{B0167977-CA1C-4183-8E10-D1A499F4A545}"/>
                </a:ext>
              </a:extLst>
            </p:cNvPr>
            <p:cNvSpPr>
              <a:spLocks/>
            </p:cNvSpPr>
            <p:nvPr/>
          </p:nvSpPr>
          <p:spPr bwMode="auto">
            <a:xfrm>
              <a:off x="678873"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26" name="Freeform 7">
              <a:extLst>
                <a:ext uri="{FF2B5EF4-FFF2-40B4-BE49-F238E27FC236}">
                  <a16:creationId xmlns:a16="http://schemas.microsoft.com/office/drawing/2014/main" id="{6FAA5125-420E-4799-89F6-A9342F208F82}"/>
                </a:ext>
              </a:extLst>
            </p:cNvPr>
            <p:cNvSpPr>
              <a:spLocks/>
            </p:cNvSpPr>
            <p:nvPr/>
          </p:nvSpPr>
          <p:spPr bwMode="auto">
            <a:xfrm>
              <a:off x="616881"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27" name="Rectángulo 26">
              <a:extLst>
                <a:ext uri="{FF2B5EF4-FFF2-40B4-BE49-F238E27FC236}">
                  <a16:creationId xmlns:a16="http://schemas.microsoft.com/office/drawing/2014/main" id="{C9C0491E-1595-4DD1-A2B2-A141F1758F40}"/>
                </a:ext>
              </a:extLst>
            </p:cNvPr>
            <p:cNvSpPr/>
            <p:nvPr/>
          </p:nvSpPr>
          <p:spPr>
            <a:xfrm>
              <a:off x="279599" y="3252007"/>
              <a:ext cx="17230199" cy="2182958"/>
            </a:xfrm>
            <a:prstGeom prst="rect">
              <a:avLst/>
            </a:prstGeom>
          </p:spPr>
          <p:txBody>
            <a:bodyPr wrap="square">
              <a:spAutoFit/>
            </a:bodyPr>
            <a:lstStyle/>
            <a:p>
              <a:pPr marL="536575" lvl="2">
                <a:spcBef>
                  <a:spcPts val="1200"/>
                </a:spcBef>
                <a:buClr>
                  <a:srgbClr val="1F3B3C"/>
                </a:buClr>
                <a:buSzPct val="100000"/>
              </a:pPr>
              <a:r>
                <a:rPr lang="es-ES" sz="2800" b="1" dirty="0">
                  <a:solidFill>
                    <a:srgbClr val="EA8700"/>
                  </a:solidFill>
                  <a:latin typeface="Arial" panose="020B0604020202020204" pitchFamily="34" charset="0"/>
                  <a:cs typeface="Arial" panose="020B0604020202020204" pitchFamily="34" charset="0"/>
                </a:rPr>
                <a:t>Subestación Piura Este de 220/60/22.9 kV</a:t>
              </a:r>
              <a:endParaRPr lang="es-MX" sz="2800" b="1" dirty="0">
                <a:solidFill>
                  <a:srgbClr val="EA8700"/>
                </a:solidFill>
                <a:latin typeface="Arial" panose="020B0604020202020204" pitchFamily="34" charset="0"/>
                <a:cs typeface="Arial" panose="020B0604020202020204" pitchFamily="34" charset="0"/>
              </a:endParaRPr>
            </a:p>
            <a:p>
              <a:pPr marL="536575" lvl="2">
                <a:spcBef>
                  <a:spcPts val="1200"/>
                </a:spcBef>
                <a:buClr>
                  <a:srgbClr val="1F3B3C"/>
                </a:buClr>
                <a:buSzPct val="100000"/>
              </a:pPr>
              <a:r>
                <a:rPr lang="es-MX" sz="2600" b="1" dirty="0">
                  <a:latin typeface="Arial" panose="020B0604020202020204" pitchFamily="34" charset="0"/>
                  <a:cs typeface="Arial" panose="020B0604020202020204" pitchFamily="34" charset="0"/>
                </a:rPr>
                <a:t>Plazo de la concesión (30 años desde la POC)</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- 12 meses, </a:t>
              </a:r>
              <a:r>
                <a:rPr lang="es-PE" sz="2400" dirty="0">
                  <a:effectLst/>
                  <a:latin typeface="Arial" panose="020B0604020202020204" pitchFamily="34" charset="0"/>
                  <a:ea typeface="Calibri" panose="020F0502020204030204" pitchFamily="34" charset="0"/>
                </a:rPr>
                <a:t>Instrumento de Gestión Ambiental correspondiente, aprobado por la Autoridad Gubernamental Competente</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- 14 meses, </a:t>
              </a:r>
              <a:r>
                <a:rPr lang="es-PE" sz="2400" dirty="0">
                  <a:effectLst/>
                  <a:latin typeface="Arial" panose="020B0604020202020204" pitchFamily="34" charset="0"/>
                  <a:ea typeface="Calibri" panose="020F0502020204030204" pitchFamily="34" charset="0"/>
                </a:rPr>
                <a:t>Cierre Financiero del Proyecto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- 26 meses, </a:t>
              </a:r>
              <a:r>
                <a:rPr lang="es-ES" sz="2400" dirty="0">
                  <a:solidFill>
                    <a:srgbClr val="000000"/>
                  </a:solidFill>
                  <a:effectLst/>
                  <a:latin typeface="Arial" panose="020B0604020202020204" pitchFamily="34" charset="0"/>
                  <a:ea typeface="Calibri" panose="020F0502020204030204" pitchFamily="34" charset="0"/>
                </a:rPr>
                <a:t>Llegada al correspondiente sitio de obra de los interruptores al que se refiere el Anexo 1 de Contrato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- 32 meses, Puesta en Operación Comercial.</a:t>
              </a:r>
              <a:endParaRPr lang="es-ES" sz="2400" dirty="0">
                <a:latin typeface="Arial" panose="020B0604020202020204" pitchFamily="34" charset="0"/>
                <a:cs typeface="Arial" panose="020B0604020202020204" pitchFamily="34" charset="0"/>
              </a:endParaRPr>
            </a:p>
          </p:txBody>
        </p:sp>
        <p:pic>
          <p:nvPicPr>
            <p:cNvPr id="34" name="Imagen 33">
              <a:extLst>
                <a:ext uri="{FF2B5EF4-FFF2-40B4-BE49-F238E27FC236}">
                  <a16:creationId xmlns:a16="http://schemas.microsoft.com/office/drawing/2014/main" id="{445B8D0A-2024-4010-8265-E5C8E4EA4596}"/>
                </a:ext>
              </a:extLst>
            </p:cNvPr>
            <p:cNvPicPr>
              <a:picLocks noChangeAspect="1"/>
            </p:cNvPicPr>
            <p:nvPr/>
          </p:nvPicPr>
          <p:blipFill>
            <a:blip r:embed="rId3"/>
            <a:stretch>
              <a:fillRect/>
            </a:stretch>
          </p:blipFill>
          <p:spPr>
            <a:xfrm>
              <a:off x="17927355" y="3684263"/>
              <a:ext cx="1100609" cy="1215900"/>
            </a:xfrm>
            <a:prstGeom prst="rect">
              <a:avLst/>
            </a:prstGeom>
          </p:spPr>
        </p:pic>
      </p:grpSp>
      <p:sp>
        <p:nvSpPr>
          <p:cNvPr id="4" name="CuadroTexto 3">
            <a:extLst>
              <a:ext uri="{FF2B5EF4-FFF2-40B4-BE49-F238E27FC236}">
                <a16:creationId xmlns:a16="http://schemas.microsoft.com/office/drawing/2014/main" id="{314CEDA3-93C1-DDAD-7487-2DB5A36F8DF8}"/>
              </a:ext>
            </a:extLst>
          </p:cNvPr>
          <p:cNvSpPr txBox="1"/>
          <p:nvPr/>
        </p:nvSpPr>
        <p:spPr>
          <a:xfrm>
            <a:off x="726715" y="793358"/>
            <a:ext cx="9450729" cy="707886"/>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ASPECTOS IMPORTANTES: GRUPO 2</a:t>
            </a:r>
          </a:p>
        </p:txBody>
      </p:sp>
      <p:grpSp>
        <p:nvGrpSpPr>
          <p:cNvPr id="2" name="Grupo 1">
            <a:extLst>
              <a:ext uri="{FF2B5EF4-FFF2-40B4-BE49-F238E27FC236}">
                <a16:creationId xmlns:a16="http://schemas.microsoft.com/office/drawing/2014/main" id="{1409BEB3-605E-0716-A7D9-7FA8A615CF39}"/>
              </a:ext>
            </a:extLst>
          </p:cNvPr>
          <p:cNvGrpSpPr/>
          <p:nvPr/>
        </p:nvGrpSpPr>
        <p:grpSpPr>
          <a:xfrm>
            <a:off x="279599" y="2025031"/>
            <a:ext cx="19295287" cy="3523306"/>
            <a:chOff x="279599" y="3009875"/>
            <a:chExt cx="19295287" cy="2951533"/>
          </a:xfrm>
        </p:grpSpPr>
        <p:sp>
          <p:nvSpPr>
            <p:cNvPr id="5" name="Freeform 5">
              <a:extLst>
                <a:ext uri="{FF2B5EF4-FFF2-40B4-BE49-F238E27FC236}">
                  <a16:creationId xmlns:a16="http://schemas.microsoft.com/office/drawing/2014/main" id="{54D9942E-1D4A-4AC3-2EE6-383355B351C8}"/>
                </a:ext>
              </a:extLst>
            </p:cNvPr>
            <p:cNvSpPr>
              <a:spLocks/>
            </p:cNvSpPr>
            <p:nvPr/>
          </p:nvSpPr>
          <p:spPr bwMode="auto">
            <a:xfrm>
              <a:off x="2150486" y="3009875"/>
              <a:ext cx="17424400" cy="2951533"/>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 name="Freeform 6">
              <a:extLst>
                <a:ext uri="{FF2B5EF4-FFF2-40B4-BE49-F238E27FC236}">
                  <a16:creationId xmlns:a16="http://schemas.microsoft.com/office/drawing/2014/main" id="{77CBEC1A-CC19-182E-59A8-BE18442A61CD}"/>
                </a:ext>
              </a:extLst>
            </p:cNvPr>
            <p:cNvSpPr>
              <a:spLocks/>
            </p:cNvSpPr>
            <p:nvPr/>
          </p:nvSpPr>
          <p:spPr bwMode="auto">
            <a:xfrm>
              <a:off x="647877"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7" name="Freeform 7">
              <a:extLst>
                <a:ext uri="{FF2B5EF4-FFF2-40B4-BE49-F238E27FC236}">
                  <a16:creationId xmlns:a16="http://schemas.microsoft.com/office/drawing/2014/main" id="{A82FAF79-3FE3-2A31-6851-D92CE98B9CD0}"/>
                </a:ext>
              </a:extLst>
            </p:cNvPr>
            <p:cNvSpPr>
              <a:spLocks/>
            </p:cNvSpPr>
            <p:nvPr/>
          </p:nvSpPr>
          <p:spPr bwMode="auto">
            <a:xfrm>
              <a:off x="616881" y="3009875"/>
              <a:ext cx="16986250" cy="295153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8" name="Rectángulo 7">
              <a:extLst>
                <a:ext uri="{FF2B5EF4-FFF2-40B4-BE49-F238E27FC236}">
                  <a16:creationId xmlns:a16="http://schemas.microsoft.com/office/drawing/2014/main" id="{025EEE97-9C23-90AB-8DD8-31AC810FCB03}"/>
                </a:ext>
              </a:extLst>
            </p:cNvPr>
            <p:cNvSpPr/>
            <p:nvPr/>
          </p:nvSpPr>
          <p:spPr>
            <a:xfrm>
              <a:off x="279599" y="3252007"/>
              <a:ext cx="17230199" cy="2543919"/>
            </a:xfrm>
            <a:prstGeom prst="rect">
              <a:avLst/>
            </a:prstGeom>
          </p:spPr>
          <p:txBody>
            <a:bodyPr wrap="square">
              <a:spAutoFit/>
            </a:bodyPr>
            <a:lstStyle/>
            <a:p>
              <a:pPr marL="536575" lvl="2">
                <a:spcBef>
                  <a:spcPts val="1200"/>
                </a:spcBef>
                <a:buClr>
                  <a:srgbClr val="1F3B3C"/>
                </a:buClr>
                <a:buSzPct val="100000"/>
              </a:pPr>
              <a:r>
                <a:rPr lang="es-ES" sz="2800" b="1" dirty="0">
                  <a:solidFill>
                    <a:srgbClr val="EA8700"/>
                  </a:solidFill>
                  <a:latin typeface="Arial" panose="020B0604020202020204" pitchFamily="34" charset="0"/>
                  <a:cs typeface="Arial" panose="020B0604020202020204" pitchFamily="34" charset="0"/>
                </a:rPr>
                <a:t>ITC SE Lambayeque Norte 220 kV con seccionamiento de la LT 220 kV Chiclayo Oeste – La niña/</a:t>
              </a:r>
              <a:r>
                <a:rPr lang="es-ES" sz="2800" b="1" dirty="0" err="1">
                  <a:solidFill>
                    <a:srgbClr val="EA8700"/>
                  </a:solidFill>
                  <a:latin typeface="Arial" panose="020B0604020202020204" pitchFamily="34" charset="0"/>
                  <a:cs typeface="Arial" panose="020B0604020202020204" pitchFamily="34" charset="0"/>
                </a:rPr>
                <a:t>Felam</a:t>
              </a:r>
              <a:r>
                <a:rPr lang="es-ES" sz="2800" b="1" dirty="0">
                  <a:solidFill>
                    <a:srgbClr val="EA8700"/>
                  </a:solidFill>
                  <a:latin typeface="Arial" panose="020B0604020202020204" pitchFamily="34" charset="0"/>
                  <a:cs typeface="Arial" panose="020B0604020202020204" pitchFamily="34" charset="0"/>
                </a:rPr>
                <a:t>, ampliaciones y subestaciones asociadas</a:t>
              </a:r>
              <a:endParaRPr lang="es-MX" sz="2800" b="1" dirty="0">
                <a:solidFill>
                  <a:srgbClr val="EA8700"/>
                </a:solidFill>
                <a:latin typeface="Arial" panose="020B0604020202020204" pitchFamily="34" charset="0"/>
                <a:cs typeface="Arial" panose="020B0604020202020204" pitchFamily="34" charset="0"/>
              </a:endParaRPr>
            </a:p>
            <a:p>
              <a:pPr marL="536575" lvl="2">
                <a:spcBef>
                  <a:spcPts val="1200"/>
                </a:spcBef>
                <a:buClr>
                  <a:srgbClr val="1F3B3C"/>
                </a:buClr>
                <a:buSzPct val="100000"/>
              </a:pPr>
              <a:r>
                <a:rPr lang="es-MX" sz="2600" b="1" dirty="0">
                  <a:latin typeface="Arial" panose="020B0604020202020204" pitchFamily="34" charset="0"/>
                  <a:cs typeface="Arial" panose="020B0604020202020204" pitchFamily="34" charset="0"/>
                </a:rPr>
                <a:t>Plazo de la concesión (30 años desde la POC)</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- 12 meses, </a:t>
              </a:r>
              <a:r>
                <a:rPr lang="es-PE" sz="2400" dirty="0">
                  <a:effectLst/>
                  <a:latin typeface="Arial" panose="020B0604020202020204" pitchFamily="34" charset="0"/>
                  <a:ea typeface="Calibri" panose="020F0502020204030204" pitchFamily="34" charset="0"/>
                </a:rPr>
                <a:t>Instrumento de Gestión Ambiental correspondiente, aprobado por la Autoridad Gubernamental Competente</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- 14 meses, </a:t>
              </a:r>
              <a:r>
                <a:rPr lang="es-PE" sz="2400" dirty="0">
                  <a:effectLst/>
                  <a:latin typeface="Arial" panose="020B0604020202020204" pitchFamily="34" charset="0"/>
                  <a:ea typeface="Calibri" panose="020F0502020204030204" pitchFamily="34" charset="0"/>
                </a:rPr>
                <a:t>Cierre Financiero del Proyecto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- 26 meses, </a:t>
              </a:r>
              <a:r>
                <a:rPr lang="es-ES" sz="2400" dirty="0">
                  <a:solidFill>
                    <a:srgbClr val="000000"/>
                  </a:solidFill>
                  <a:effectLst/>
                  <a:latin typeface="Arial" panose="020B0604020202020204" pitchFamily="34" charset="0"/>
                  <a:ea typeface="Calibri" panose="020F0502020204030204" pitchFamily="34" charset="0"/>
                </a:rPr>
                <a:t>Llegada al correspondiente sitio de obra de los interruptores al que se refiere el Anexo 1 de Contrato</a:t>
              </a:r>
              <a:r>
                <a:rPr lang="es-MX" sz="2400" dirty="0">
                  <a:latin typeface="Arial" panose="020B0604020202020204" pitchFamily="34" charset="0"/>
                  <a:cs typeface="Arial" panose="020B0604020202020204" pitchFamily="34" charset="0"/>
                </a:rPr>
                <a:t>.</a:t>
              </a:r>
            </a:p>
            <a:p>
              <a:pPr marL="536575" lvl="2">
                <a:spcBef>
                  <a:spcPts val="50"/>
                </a:spcBef>
                <a:buClr>
                  <a:srgbClr val="1F3B3C"/>
                </a:buClr>
                <a:buSzPct val="100000"/>
              </a:pPr>
              <a:r>
                <a:rPr lang="es-MX" sz="2400" dirty="0">
                  <a:latin typeface="Arial" panose="020B0604020202020204" pitchFamily="34" charset="0"/>
                  <a:cs typeface="Arial" panose="020B0604020202020204" pitchFamily="34" charset="0"/>
                </a:rPr>
                <a:t>- 34 meses, Puesta en Operación Comercial.</a:t>
              </a:r>
              <a:endParaRPr lang="es-ES" sz="24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8D2857DC-0A0A-C851-E736-A204CA9FBE39}"/>
                </a:ext>
              </a:extLst>
            </p:cNvPr>
            <p:cNvPicPr>
              <a:picLocks noChangeAspect="1"/>
            </p:cNvPicPr>
            <p:nvPr/>
          </p:nvPicPr>
          <p:blipFill>
            <a:blip r:embed="rId3"/>
            <a:stretch>
              <a:fillRect/>
            </a:stretch>
          </p:blipFill>
          <p:spPr>
            <a:xfrm>
              <a:off x="17927355" y="3684263"/>
              <a:ext cx="1100609" cy="1215900"/>
            </a:xfrm>
            <a:prstGeom prst="rect">
              <a:avLst/>
            </a:prstGeom>
          </p:spPr>
        </p:pic>
      </p:grpSp>
    </p:spTree>
    <p:extLst>
      <p:ext uri="{BB962C8B-B14F-4D97-AF65-F5344CB8AC3E}">
        <p14:creationId xmlns:p14="http://schemas.microsoft.com/office/powerpoint/2010/main" val="164397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F07DD3-A83D-4B48-AE41-32FD4602E019}"/>
              </a:ext>
            </a:extLst>
          </p:cNvPr>
          <p:cNvSpPr>
            <a:spLocks/>
          </p:cNvSpPr>
          <p:nvPr/>
        </p:nvSpPr>
        <p:spPr bwMode="auto">
          <a:xfrm>
            <a:off x="2020888" y="2882161"/>
            <a:ext cx="17424400" cy="5560654"/>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14" name="Freeform 6">
            <a:extLst>
              <a:ext uri="{FF2B5EF4-FFF2-40B4-BE49-F238E27FC236}">
                <a16:creationId xmlns:a16="http://schemas.microsoft.com/office/drawing/2014/main" id="{AB2F2434-189F-42E5-B556-5708004734F8}"/>
              </a:ext>
            </a:extLst>
          </p:cNvPr>
          <p:cNvSpPr>
            <a:spLocks/>
          </p:cNvSpPr>
          <p:nvPr/>
        </p:nvSpPr>
        <p:spPr bwMode="auto">
          <a:xfrm>
            <a:off x="549275" y="2928644"/>
            <a:ext cx="16986250" cy="5560652"/>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15" name="Freeform 7">
            <a:extLst>
              <a:ext uri="{FF2B5EF4-FFF2-40B4-BE49-F238E27FC236}">
                <a16:creationId xmlns:a16="http://schemas.microsoft.com/office/drawing/2014/main" id="{C563CBEC-5804-475E-A3C7-4613C0D06E62}"/>
              </a:ext>
            </a:extLst>
          </p:cNvPr>
          <p:cNvSpPr>
            <a:spLocks/>
          </p:cNvSpPr>
          <p:nvPr/>
        </p:nvSpPr>
        <p:spPr bwMode="auto">
          <a:xfrm>
            <a:off x="549275" y="2882155"/>
            <a:ext cx="16986250" cy="5560652"/>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2" name="CuadroTexto 1">
            <a:extLst>
              <a:ext uri="{FF2B5EF4-FFF2-40B4-BE49-F238E27FC236}">
                <a16:creationId xmlns:a16="http://schemas.microsoft.com/office/drawing/2014/main" id="{1F7F3489-74B4-4DCF-BB5E-9F0C1852499D}"/>
              </a:ext>
            </a:extLst>
          </p:cNvPr>
          <p:cNvSpPr txBox="1"/>
          <p:nvPr/>
        </p:nvSpPr>
        <p:spPr>
          <a:xfrm>
            <a:off x="726715" y="824363"/>
            <a:ext cx="6828216" cy="707886"/>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ASPECTOS IMPORTANTES</a:t>
            </a:r>
          </a:p>
        </p:txBody>
      </p:sp>
      <p:sp>
        <p:nvSpPr>
          <p:cNvPr id="6" name="Rectángulo 5">
            <a:extLst>
              <a:ext uri="{FF2B5EF4-FFF2-40B4-BE49-F238E27FC236}">
                <a16:creationId xmlns:a16="http://schemas.microsoft.com/office/drawing/2014/main" id="{CF6FA12A-67F4-450C-A86F-1B86F47489E0}"/>
              </a:ext>
            </a:extLst>
          </p:cNvPr>
          <p:cNvSpPr/>
          <p:nvPr/>
        </p:nvSpPr>
        <p:spPr>
          <a:xfrm>
            <a:off x="367560" y="3102850"/>
            <a:ext cx="16523901" cy="5816977"/>
          </a:xfrm>
          <a:prstGeom prst="rect">
            <a:avLst/>
          </a:prstGeom>
        </p:spPr>
        <p:txBody>
          <a:bodyPr wrap="square">
            <a:spAutoFit/>
          </a:bodyPr>
          <a:lstStyle/>
          <a:p>
            <a:pPr lvl="1"/>
            <a:r>
              <a:rPr lang="es-MX" sz="2800" b="1" dirty="0">
                <a:solidFill>
                  <a:srgbClr val="EA8700"/>
                </a:solidFill>
                <a:latin typeface="Arial" panose="020B0604020202020204" pitchFamily="34" charset="0"/>
                <a:cs typeface="Arial" panose="020B0604020202020204" pitchFamily="34" charset="0"/>
              </a:rPr>
              <a:t>MONTO REFERENCIAL DE INVERSIÓN</a:t>
            </a:r>
          </a:p>
          <a:p>
            <a:pPr lvl="1"/>
            <a:br>
              <a:rPr lang="es-MX" sz="2800" b="1" dirty="0">
                <a:latin typeface="Arial" panose="020B0604020202020204" pitchFamily="34" charset="0"/>
                <a:cs typeface="Arial" panose="020B0604020202020204" pitchFamily="34" charset="0"/>
              </a:rPr>
            </a:br>
            <a:r>
              <a:rPr lang="es-MX" sz="2800" b="1" dirty="0">
                <a:latin typeface="Arial" panose="020B0604020202020204" pitchFamily="34" charset="0"/>
                <a:cs typeface="Arial" panose="020B0604020202020204" pitchFamily="34" charset="0"/>
              </a:rPr>
              <a:t>- </a:t>
            </a:r>
            <a:r>
              <a:rPr lang="es-PE" sz="2800" b="1" dirty="0">
                <a:latin typeface="Arial" panose="020B0604020202020204" pitchFamily="34" charset="0"/>
                <a:cs typeface="Arial" panose="020B0604020202020204" pitchFamily="34" charset="0"/>
              </a:rPr>
              <a:t>US $ 26.971 millones </a:t>
            </a:r>
            <a:r>
              <a:rPr lang="es-PE" sz="2800" dirty="0">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Enlace 500 kV San José – </a:t>
            </a:r>
            <a:r>
              <a:rPr lang="es-ES" sz="2800" dirty="0" err="1">
                <a:latin typeface="Arial" panose="020B0604020202020204" pitchFamily="34" charset="0"/>
                <a:cs typeface="Arial" panose="020B0604020202020204" pitchFamily="34" charset="0"/>
              </a:rPr>
              <a:t>Yarabamba</a:t>
            </a:r>
            <a:r>
              <a:rPr lang="es-ES" sz="2800" dirty="0">
                <a:latin typeface="Arial" panose="020B0604020202020204" pitchFamily="34" charset="0"/>
                <a:cs typeface="Arial" panose="020B0604020202020204" pitchFamily="34" charset="0"/>
              </a:rPr>
              <a:t>, ampliaciones y subestaciones asociadas)</a:t>
            </a:r>
            <a:endParaRPr lang="es-MX" sz="2800" b="1" dirty="0">
              <a:latin typeface="Arial" panose="020B0604020202020204" pitchFamily="34" charset="0"/>
              <a:cs typeface="Arial" panose="020B0604020202020204" pitchFamily="34" charset="0"/>
            </a:endParaRPr>
          </a:p>
          <a:p>
            <a:pPr lvl="1"/>
            <a:r>
              <a:rPr lang="es-PE" sz="2800" b="1" dirty="0">
                <a:latin typeface="Arial" panose="020B0604020202020204" pitchFamily="34" charset="0"/>
                <a:cs typeface="Arial" panose="020B0604020202020204" pitchFamily="34" charset="0"/>
              </a:rPr>
              <a:t>- US $ 48.806 millones </a:t>
            </a:r>
            <a:r>
              <a:rPr lang="es-PE" sz="2800" dirty="0">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ITC Enlace 200 kV Piura Nueva – Colán, ampliaciones y subestaciones asociadas)</a:t>
            </a:r>
            <a:endParaRPr lang="es-PE" sz="2800" dirty="0">
              <a:latin typeface="Arial" panose="020B0604020202020204" pitchFamily="34" charset="0"/>
              <a:cs typeface="Arial" panose="020B0604020202020204" pitchFamily="34" charset="0"/>
            </a:endParaRPr>
          </a:p>
          <a:p>
            <a:pPr lvl="1">
              <a:spcBef>
                <a:spcPts val="1200"/>
              </a:spcBef>
              <a:buClr>
                <a:srgbClr val="1F3B3C"/>
              </a:buClr>
              <a:buSzPct val="100000"/>
            </a:pPr>
            <a:r>
              <a:rPr lang="es-PE" sz="2800" b="1" dirty="0">
                <a:latin typeface="Arial" panose="020B0604020202020204" pitchFamily="34" charset="0"/>
                <a:cs typeface="Arial" panose="020B0604020202020204" pitchFamily="34" charset="0"/>
              </a:rPr>
              <a:t>- US $ 50.021 millones </a:t>
            </a:r>
            <a:r>
              <a:rPr lang="es-PE" sz="2800" dirty="0">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ITC Enlace 220 kV Belaunde Terry – Tarapoto Norte (2 circuitos), ampliaciones y subestaciones asociadas)</a:t>
            </a:r>
          </a:p>
          <a:p>
            <a:pPr lvl="1">
              <a:spcBef>
                <a:spcPts val="1200"/>
              </a:spcBef>
              <a:buClr>
                <a:srgbClr val="1F3B3C"/>
              </a:buClr>
              <a:buSzPct val="100000"/>
            </a:pPr>
            <a:r>
              <a:rPr lang="es-PE" sz="2400" b="1" dirty="0">
                <a:latin typeface="Arial" panose="020B0604020202020204" pitchFamily="34" charset="0"/>
                <a:cs typeface="Arial" panose="020B0604020202020204" pitchFamily="34" charset="0"/>
              </a:rPr>
              <a:t>- </a:t>
            </a:r>
            <a:r>
              <a:rPr lang="es-PE" sz="2800" b="1" dirty="0">
                <a:latin typeface="Arial" panose="020B0604020202020204" pitchFamily="34" charset="0"/>
                <a:cs typeface="Arial" panose="020B0604020202020204" pitchFamily="34" charset="0"/>
              </a:rPr>
              <a:t>US $ 26.017 millones </a:t>
            </a:r>
            <a:r>
              <a:rPr lang="es-PE" sz="2800" dirty="0">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ITC SE Lambayeque Norte 220 kV con seccionamiento de la LT 220 kV Chiclayo Oeste – La niña/</a:t>
            </a:r>
            <a:r>
              <a:rPr lang="es-ES" sz="2800" dirty="0" err="1">
                <a:latin typeface="Arial" panose="020B0604020202020204" pitchFamily="34" charset="0"/>
                <a:cs typeface="Arial" panose="020B0604020202020204" pitchFamily="34" charset="0"/>
              </a:rPr>
              <a:t>Felam</a:t>
            </a:r>
            <a:r>
              <a:rPr lang="es-ES" sz="2800" dirty="0">
                <a:latin typeface="Arial" panose="020B0604020202020204" pitchFamily="34" charset="0"/>
                <a:cs typeface="Arial" panose="020B0604020202020204" pitchFamily="34" charset="0"/>
              </a:rPr>
              <a:t>, ampliaciones y subestaciones asociadas)</a:t>
            </a:r>
            <a:endParaRPr lang="es-PE" sz="2800" dirty="0">
              <a:latin typeface="Arial" panose="020B0604020202020204" pitchFamily="34" charset="0"/>
              <a:cs typeface="Arial" panose="020B0604020202020204" pitchFamily="34" charset="0"/>
            </a:endParaRPr>
          </a:p>
          <a:p>
            <a:pPr marL="536575" lvl="2">
              <a:spcBef>
                <a:spcPts val="1200"/>
              </a:spcBef>
              <a:buClr>
                <a:srgbClr val="1F3B3C"/>
              </a:buClr>
              <a:buSzPct val="100000"/>
            </a:pPr>
            <a:r>
              <a:rPr lang="es-PE" sz="2800" b="1" dirty="0">
                <a:latin typeface="Arial" panose="020B0604020202020204" pitchFamily="34" charset="0"/>
                <a:cs typeface="Arial" panose="020B0604020202020204" pitchFamily="34" charset="0"/>
              </a:rPr>
              <a:t>- US $ 11.679 millones </a:t>
            </a:r>
            <a:r>
              <a:rPr lang="es-PE" sz="2800" dirty="0">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Subestación Piura Este de 220/60/22.9 kV)</a:t>
            </a:r>
            <a:endParaRPr lang="es-PE" sz="2800" dirty="0">
              <a:latin typeface="Arial" panose="020B0604020202020204" pitchFamily="34" charset="0"/>
              <a:cs typeface="Arial" panose="020B0604020202020204" pitchFamily="34" charset="0"/>
            </a:endParaRPr>
          </a:p>
          <a:p>
            <a:pPr marL="536575" lvl="2">
              <a:spcBef>
                <a:spcPts val="1200"/>
              </a:spcBef>
              <a:buClr>
                <a:srgbClr val="1F3B3C"/>
              </a:buClr>
              <a:buSzPct val="100000"/>
            </a:pPr>
            <a:endParaRPr lang="es-MX" sz="24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680FC6C4-ADAC-4F14-B8BC-E3F255C5C568}"/>
              </a:ext>
            </a:extLst>
          </p:cNvPr>
          <p:cNvPicPr>
            <a:picLocks noChangeAspect="1"/>
          </p:cNvPicPr>
          <p:nvPr/>
        </p:nvPicPr>
        <p:blipFill>
          <a:blip r:embed="rId2"/>
          <a:stretch>
            <a:fillRect/>
          </a:stretch>
        </p:blipFill>
        <p:spPr>
          <a:xfrm>
            <a:off x="17717240" y="5177746"/>
            <a:ext cx="1201052" cy="1204964"/>
          </a:xfrm>
          <a:prstGeom prst="rect">
            <a:avLst/>
          </a:prstGeom>
        </p:spPr>
      </p:pic>
      <p:sp>
        <p:nvSpPr>
          <p:cNvPr id="12" name="Marcador de número de diapositiva 6">
            <a:extLst>
              <a:ext uri="{FF2B5EF4-FFF2-40B4-BE49-F238E27FC236}">
                <a16:creationId xmlns:a16="http://schemas.microsoft.com/office/drawing/2014/main" id="{471DA4E2-6EDC-47A7-9385-853C5D0A11DB}"/>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24</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475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F07DD3-A83D-4B48-AE41-32FD4602E019}"/>
              </a:ext>
            </a:extLst>
          </p:cNvPr>
          <p:cNvSpPr>
            <a:spLocks/>
          </p:cNvSpPr>
          <p:nvPr/>
        </p:nvSpPr>
        <p:spPr bwMode="auto">
          <a:xfrm>
            <a:off x="2020888" y="2246712"/>
            <a:ext cx="17424400" cy="1730376"/>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14" name="Freeform 6">
            <a:extLst>
              <a:ext uri="{FF2B5EF4-FFF2-40B4-BE49-F238E27FC236}">
                <a16:creationId xmlns:a16="http://schemas.microsoft.com/office/drawing/2014/main" id="{AB2F2434-189F-42E5-B556-5708004734F8}"/>
              </a:ext>
            </a:extLst>
          </p:cNvPr>
          <p:cNvSpPr>
            <a:spLocks/>
          </p:cNvSpPr>
          <p:nvPr/>
        </p:nvSpPr>
        <p:spPr bwMode="auto">
          <a:xfrm>
            <a:off x="549275" y="2246711"/>
            <a:ext cx="16986250" cy="1736353"/>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15" name="Freeform 7">
            <a:extLst>
              <a:ext uri="{FF2B5EF4-FFF2-40B4-BE49-F238E27FC236}">
                <a16:creationId xmlns:a16="http://schemas.microsoft.com/office/drawing/2014/main" id="{C563CBEC-5804-475E-A3C7-4613C0D06E62}"/>
              </a:ext>
            </a:extLst>
          </p:cNvPr>
          <p:cNvSpPr>
            <a:spLocks/>
          </p:cNvSpPr>
          <p:nvPr/>
        </p:nvSpPr>
        <p:spPr bwMode="auto">
          <a:xfrm>
            <a:off x="549275" y="2246711"/>
            <a:ext cx="16986250" cy="1730377"/>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17" name="Freeform 5">
            <a:extLst>
              <a:ext uri="{FF2B5EF4-FFF2-40B4-BE49-F238E27FC236}">
                <a16:creationId xmlns:a16="http://schemas.microsoft.com/office/drawing/2014/main" id="{6B399B10-55D0-4690-900A-F813F11E53EE}"/>
              </a:ext>
            </a:extLst>
          </p:cNvPr>
          <p:cNvSpPr>
            <a:spLocks/>
          </p:cNvSpPr>
          <p:nvPr/>
        </p:nvSpPr>
        <p:spPr bwMode="auto">
          <a:xfrm>
            <a:off x="2020888" y="4959924"/>
            <a:ext cx="17424400" cy="1730375"/>
          </a:xfrm>
          <a:custGeom>
            <a:avLst/>
            <a:gdLst>
              <a:gd name="T0" fmla="*/ 60277 w 62495"/>
              <a:gd name="T1" fmla="*/ 0 h 6181"/>
              <a:gd name="T2" fmla="*/ 60277 w 62495"/>
              <a:gd name="T3" fmla="*/ 0 h 6181"/>
              <a:gd name="T4" fmla="*/ 0 w 62495"/>
              <a:gd name="T5" fmla="*/ 0 h 6181"/>
              <a:gd name="T6" fmla="*/ 0 w 62495"/>
              <a:gd name="T7" fmla="*/ 6181 h 6181"/>
              <a:gd name="T8" fmla="*/ 60277 w 62495"/>
              <a:gd name="T9" fmla="*/ 6181 h 6181"/>
              <a:gd name="T10" fmla="*/ 62495 w 62495"/>
              <a:gd name="T11" fmla="*/ 4952 h 6181"/>
              <a:gd name="T12" fmla="*/ 62495 w 62495"/>
              <a:gd name="T13" fmla="*/ 1229 h 6181"/>
              <a:gd name="T14" fmla="*/ 60277 w 62495"/>
              <a:gd name="T15" fmla="*/ 0 h 6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5" h="6181">
                <a:moveTo>
                  <a:pt x="60277" y="0"/>
                </a:moveTo>
                <a:lnTo>
                  <a:pt x="60277" y="0"/>
                </a:lnTo>
                <a:lnTo>
                  <a:pt x="0" y="0"/>
                </a:lnTo>
                <a:lnTo>
                  <a:pt x="0" y="6181"/>
                </a:lnTo>
                <a:lnTo>
                  <a:pt x="60277" y="6181"/>
                </a:lnTo>
                <a:cubicBezTo>
                  <a:pt x="61955" y="6181"/>
                  <a:pt x="62495" y="5630"/>
                  <a:pt x="62495" y="4952"/>
                </a:cubicBezTo>
                <a:lnTo>
                  <a:pt x="62495" y="1229"/>
                </a:lnTo>
                <a:cubicBezTo>
                  <a:pt x="62495" y="550"/>
                  <a:pt x="61955" y="0"/>
                  <a:pt x="60277"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18" name="Freeform 6">
            <a:extLst>
              <a:ext uri="{FF2B5EF4-FFF2-40B4-BE49-F238E27FC236}">
                <a16:creationId xmlns:a16="http://schemas.microsoft.com/office/drawing/2014/main" id="{EDCB772B-A1D2-48C2-AA47-85273DF7DAC7}"/>
              </a:ext>
            </a:extLst>
          </p:cNvPr>
          <p:cNvSpPr>
            <a:spLocks/>
          </p:cNvSpPr>
          <p:nvPr/>
        </p:nvSpPr>
        <p:spPr bwMode="auto">
          <a:xfrm>
            <a:off x="549275" y="4975427"/>
            <a:ext cx="16986250" cy="17303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dirty="0">
              <a:solidFill>
                <a:srgbClr val="EA8700"/>
              </a:solidFill>
            </a:endParaRPr>
          </a:p>
        </p:txBody>
      </p:sp>
      <p:sp>
        <p:nvSpPr>
          <p:cNvPr id="19" name="Freeform 7">
            <a:extLst>
              <a:ext uri="{FF2B5EF4-FFF2-40B4-BE49-F238E27FC236}">
                <a16:creationId xmlns:a16="http://schemas.microsoft.com/office/drawing/2014/main" id="{22FFE69A-D4E3-4D00-A338-222B48080995}"/>
              </a:ext>
            </a:extLst>
          </p:cNvPr>
          <p:cNvSpPr>
            <a:spLocks/>
          </p:cNvSpPr>
          <p:nvPr/>
        </p:nvSpPr>
        <p:spPr bwMode="auto">
          <a:xfrm>
            <a:off x="549275" y="4959929"/>
            <a:ext cx="16986250" cy="1730375"/>
          </a:xfrm>
          <a:custGeom>
            <a:avLst/>
            <a:gdLst>
              <a:gd name="T0" fmla="*/ 0 w 60920"/>
              <a:gd name="T1" fmla="*/ 0 h 6181"/>
              <a:gd name="T2" fmla="*/ 0 w 60920"/>
              <a:gd name="T3" fmla="*/ 0 h 6181"/>
              <a:gd name="T4" fmla="*/ 0 w 60920"/>
              <a:gd name="T5" fmla="*/ 6181 h 6181"/>
              <a:gd name="T6" fmla="*/ 42320 w 60920"/>
              <a:gd name="T7" fmla="*/ 6181 h 6181"/>
              <a:gd name="T8" fmla="*/ 60920 w 60920"/>
              <a:gd name="T9" fmla="*/ 6181 h 6181"/>
              <a:gd name="T10" fmla="*/ 59299 w 60920"/>
              <a:gd name="T11" fmla="*/ 3090 h 6181"/>
              <a:gd name="T12" fmla="*/ 60920 w 60920"/>
              <a:gd name="T13" fmla="*/ 0 h 6181"/>
              <a:gd name="T14" fmla="*/ 42320 w 60920"/>
              <a:gd name="T15" fmla="*/ 0 h 6181"/>
              <a:gd name="T16" fmla="*/ 0 w 60920"/>
              <a:gd name="T17" fmla="*/ 0 h 6181"/>
              <a:gd name="T18" fmla="*/ 0 w 60920"/>
              <a:gd name="T19" fmla="*/ 0 h 6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20" h="6181">
                <a:moveTo>
                  <a:pt x="0" y="0"/>
                </a:moveTo>
                <a:lnTo>
                  <a:pt x="0" y="0"/>
                </a:lnTo>
                <a:lnTo>
                  <a:pt x="0" y="6181"/>
                </a:lnTo>
                <a:lnTo>
                  <a:pt x="42320" y="6181"/>
                </a:lnTo>
                <a:lnTo>
                  <a:pt x="60920" y="6181"/>
                </a:lnTo>
                <a:lnTo>
                  <a:pt x="59299" y="3090"/>
                </a:lnTo>
                <a:lnTo>
                  <a:pt x="60920" y="0"/>
                </a:lnTo>
                <a:lnTo>
                  <a:pt x="42320" y="0"/>
                </a:lnTo>
                <a:lnTo>
                  <a:pt x="0" y="0"/>
                </a:lnTo>
                <a:lnTo>
                  <a:pt x="0" y="0"/>
                </a:lnTo>
                <a:close/>
              </a:path>
            </a:pathLst>
          </a:custGeom>
          <a:noFill/>
          <a:ln w="444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2" name="CuadroTexto 1">
            <a:extLst>
              <a:ext uri="{FF2B5EF4-FFF2-40B4-BE49-F238E27FC236}">
                <a16:creationId xmlns:a16="http://schemas.microsoft.com/office/drawing/2014/main" id="{1F7F3489-74B4-4DCF-BB5E-9F0C1852499D}"/>
              </a:ext>
            </a:extLst>
          </p:cNvPr>
          <p:cNvSpPr txBox="1"/>
          <p:nvPr/>
        </p:nvSpPr>
        <p:spPr>
          <a:xfrm>
            <a:off x="726715" y="793358"/>
            <a:ext cx="6828216" cy="707886"/>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ASPECTOS IMPORTANTES</a:t>
            </a:r>
          </a:p>
        </p:txBody>
      </p:sp>
      <p:sp>
        <p:nvSpPr>
          <p:cNvPr id="6" name="Rectángulo 5">
            <a:extLst>
              <a:ext uri="{FF2B5EF4-FFF2-40B4-BE49-F238E27FC236}">
                <a16:creationId xmlns:a16="http://schemas.microsoft.com/office/drawing/2014/main" id="{CF6FA12A-67F4-450C-A86F-1B86F47489E0}"/>
              </a:ext>
            </a:extLst>
          </p:cNvPr>
          <p:cNvSpPr/>
          <p:nvPr/>
        </p:nvSpPr>
        <p:spPr>
          <a:xfrm>
            <a:off x="367560" y="2560406"/>
            <a:ext cx="16523901" cy="954107"/>
          </a:xfrm>
          <a:prstGeom prst="rect">
            <a:avLst/>
          </a:prstGeom>
        </p:spPr>
        <p:txBody>
          <a:bodyPr wrap="square">
            <a:spAutoFit/>
          </a:bodyPr>
          <a:lstStyle/>
          <a:p>
            <a:pPr lvl="1"/>
            <a:r>
              <a:rPr lang="es-MX" sz="2800" b="1" dirty="0">
                <a:solidFill>
                  <a:srgbClr val="EA8700"/>
                </a:solidFill>
                <a:latin typeface="Arial" panose="020B0604020202020204" pitchFamily="34" charset="0"/>
                <a:cs typeface="Arial" panose="020B0604020202020204" pitchFamily="34" charset="0"/>
              </a:rPr>
              <a:t>CAPITAL SOCIAL MÍNIMO</a:t>
            </a:r>
            <a:br>
              <a:rPr lang="es-MX" sz="2800" b="1" dirty="0">
                <a:latin typeface="Arial" panose="020B0604020202020204" pitchFamily="34" charset="0"/>
                <a:cs typeface="Arial" panose="020B0604020202020204" pitchFamily="34" charset="0"/>
              </a:rPr>
            </a:br>
            <a:r>
              <a:rPr lang="es-PE" sz="2800" b="1" dirty="0">
                <a:latin typeface="Arial" panose="020B0604020202020204" pitchFamily="34" charset="0"/>
                <a:cs typeface="Arial" panose="020B0604020202020204" pitchFamily="34" charset="0"/>
              </a:rPr>
              <a:t>US $ 5,000,000 </a:t>
            </a:r>
            <a:endParaRPr lang="es-MX" sz="2400"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921D5E97-497E-492C-85A9-E7ADAE9CD660}"/>
              </a:ext>
            </a:extLst>
          </p:cNvPr>
          <p:cNvSpPr/>
          <p:nvPr/>
        </p:nvSpPr>
        <p:spPr>
          <a:xfrm>
            <a:off x="367560" y="5321823"/>
            <a:ext cx="15863039" cy="1477328"/>
          </a:xfrm>
          <a:prstGeom prst="rect">
            <a:avLst/>
          </a:prstGeom>
        </p:spPr>
        <p:txBody>
          <a:bodyPr wrap="square">
            <a:spAutoFit/>
          </a:bodyPr>
          <a:lstStyle/>
          <a:p>
            <a:pPr lvl="1"/>
            <a:r>
              <a:rPr lang="es-MX" sz="2800" b="1" dirty="0">
                <a:solidFill>
                  <a:srgbClr val="EA8700"/>
                </a:solidFill>
                <a:latin typeface="Arial" panose="020B0604020202020204" pitchFamily="34" charset="0"/>
                <a:cs typeface="Arial" panose="020B0604020202020204" pitchFamily="34" charset="0"/>
              </a:rPr>
              <a:t>RETRIBUCIÓN</a:t>
            </a:r>
            <a:br>
              <a:rPr lang="es-MX" sz="2800" b="1" dirty="0">
                <a:latin typeface="Arial" panose="020B0604020202020204" pitchFamily="34" charset="0"/>
                <a:cs typeface="Arial" panose="020B0604020202020204" pitchFamily="34" charset="0"/>
              </a:rPr>
            </a:br>
            <a:r>
              <a:rPr lang="es-MX" sz="2800" b="1" dirty="0">
                <a:latin typeface="Arial" panose="020B0604020202020204" pitchFamily="34" charset="0"/>
                <a:cs typeface="Arial" panose="020B0604020202020204" pitchFamily="34" charset="0"/>
              </a:rPr>
              <a:t>- </a:t>
            </a:r>
            <a:r>
              <a:rPr lang="es-PE" sz="2800" dirty="0">
                <a:latin typeface="Arial" panose="020B0604020202020204" pitchFamily="34" charset="0"/>
                <a:cs typeface="Arial" panose="020B0604020202020204" pitchFamily="34" charset="0"/>
              </a:rPr>
              <a:t>Pago por Disponibilidad con penalidades por incumplimiento de obligaciones contractuales.</a:t>
            </a:r>
          </a:p>
          <a:p>
            <a:pPr marL="536575" lvl="2">
              <a:spcBef>
                <a:spcPts val="1200"/>
              </a:spcBef>
              <a:buClr>
                <a:srgbClr val="1F3B3C"/>
              </a:buClr>
              <a:buSzPct val="100000"/>
            </a:pPr>
            <a:endParaRPr lang="es-MX" sz="24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42A05266-D6CB-4FB3-9220-1685FA03D0C7}"/>
              </a:ext>
            </a:extLst>
          </p:cNvPr>
          <p:cNvPicPr>
            <a:picLocks noChangeAspect="1"/>
          </p:cNvPicPr>
          <p:nvPr/>
        </p:nvPicPr>
        <p:blipFill>
          <a:blip r:embed="rId2"/>
          <a:stretch>
            <a:fillRect/>
          </a:stretch>
        </p:blipFill>
        <p:spPr>
          <a:xfrm>
            <a:off x="17931101" y="2644839"/>
            <a:ext cx="1115235" cy="1022299"/>
          </a:xfrm>
          <a:prstGeom prst="rect">
            <a:avLst/>
          </a:prstGeom>
        </p:spPr>
      </p:pic>
      <p:pic>
        <p:nvPicPr>
          <p:cNvPr id="11" name="Imagen 10">
            <a:extLst>
              <a:ext uri="{FF2B5EF4-FFF2-40B4-BE49-F238E27FC236}">
                <a16:creationId xmlns:a16="http://schemas.microsoft.com/office/drawing/2014/main" id="{4CBFE2A4-20A8-482C-9F7C-448B9957148B}"/>
              </a:ext>
            </a:extLst>
          </p:cNvPr>
          <p:cNvPicPr>
            <a:picLocks noChangeAspect="1"/>
          </p:cNvPicPr>
          <p:nvPr/>
        </p:nvPicPr>
        <p:blipFill>
          <a:blip r:embed="rId3"/>
          <a:stretch>
            <a:fillRect/>
          </a:stretch>
        </p:blipFill>
        <p:spPr>
          <a:xfrm>
            <a:off x="18131244" y="5329159"/>
            <a:ext cx="1080386" cy="1177894"/>
          </a:xfrm>
          <a:prstGeom prst="rect">
            <a:avLst/>
          </a:prstGeom>
        </p:spPr>
      </p:pic>
      <p:sp>
        <p:nvSpPr>
          <p:cNvPr id="12" name="Marcador de número de diapositiva 6">
            <a:extLst>
              <a:ext uri="{FF2B5EF4-FFF2-40B4-BE49-F238E27FC236}">
                <a16:creationId xmlns:a16="http://schemas.microsoft.com/office/drawing/2014/main" id="{471DA4E2-6EDC-47A7-9385-853C5D0A11DB}"/>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25</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73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63">
            <a:extLst>
              <a:ext uri="{FF2B5EF4-FFF2-40B4-BE49-F238E27FC236}">
                <a16:creationId xmlns:a16="http://schemas.microsoft.com/office/drawing/2014/main" id="{ABC1FDEB-037F-48A1-AED1-B1D12149F23D}"/>
              </a:ext>
            </a:extLst>
          </p:cNvPr>
          <p:cNvSpPr txBox="1"/>
          <p:nvPr/>
        </p:nvSpPr>
        <p:spPr>
          <a:xfrm>
            <a:off x="1412635" y="7823426"/>
            <a:ext cx="15525393" cy="987450"/>
          </a:xfrm>
          <a:prstGeom prst="rect">
            <a:avLst/>
          </a:prstGeom>
        </p:spPr>
        <p:txBody>
          <a:bodyPr vert="horz" wrap="square" lIns="0" tIns="0" rIns="0" bIns="0" rtlCol="0">
            <a:spAutoFit/>
          </a:bodyPr>
          <a:lstStyle/>
          <a:p>
            <a:pPr marL="1155700" indent="-1143000">
              <a:lnSpc>
                <a:spcPts val="7700"/>
              </a:lnSpc>
              <a:buFont typeface="+mj-lt"/>
              <a:buAutoNum type="romanUcPeriod" startAt="2"/>
            </a:pPr>
            <a:r>
              <a:rPr lang="es-PE" sz="6600" b="1" dirty="0">
                <a:solidFill>
                  <a:prstClr val="white"/>
                </a:solidFill>
                <a:latin typeface="Arial" panose="020B0604020202020204" pitchFamily="34" charset="0"/>
                <a:ea typeface="Calibri" charset="0"/>
                <a:cs typeface="Arial" panose="020B0604020202020204" pitchFamily="34" charset="0"/>
              </a:rPr>
              <a:t>Versión Inicial del Contrato</a:t>
            </a:r>
          </a:p>
        </p:txBody>
      </p:sp>
    </p:spTree>
    <p:extLst>
      <p:ext uri="{BB962C8B-B14F-4D97-AF65-F5344CB8AC3E}">
        <p14:creationId xmlns:p14="http://schemas.microsoft.com/office/powerpoint/2010/main" val="1028630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3080FB-5F71-4F1C-9232-3C0A905D4F1F}"/>
              </a:ext>
            </a:extLst>
          </p:cNvPr>
          <p:cNvSpPr txBox="1"/>
          <p:nvPr/>
        </p:nvSpPr>
        <p:spPr>
          <a:xfrm>
            <a:off x="8778198" y="7780239"/>
            <a:ext cx="9865875" cy="3046988"/>
          </a:xfrm>
          <a:prstGeom prst="rect">
            <a:avLst/>
          </a:prstGeom>
          <a:noFill/>
        </p:spPr>
        <p:txBody>
          <a:bodyPr wrap="square" rtlCol="0">
            <a:spAutoFit/>
          </a:bodyPr>
          <a:lstStyle/>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FC: </a:t>
            </a:r>
            <a:r>
              <a:rPr lang="es-ES" sz="2400" dirty="0">
                <a:solidFill>
                  <a:srgbClr val="FF0000"/>
                </a:solidFill>
                <a:latin typeface="Arial" panose="020B0604020202020204" pitchFamily="34" charset="0"/>
                <a:cs typeface="Arial" panose="020B0604020202020204" pitchFamily="34" charset="0"/>
              </a:rPr>
              <a:t>Firma del Contrato de Concesión</a:t>
            </a:r>
          </a:p>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C: </a:t>
            </a:r>
            <a:r>
              <a:rPr lang="es-ES" sz="2400" dirty="0">
                <a:solidFill>
                  <a:srgbClr val="FF0000"/>
                </a:solidFill>
                <a:latin typeface="Arial" panose="020B0604020202020204" pitchFamily="34" charset="0"/>
                <a:cs typeface="Arial" panose="020B0604020202020204" pitchFamily="34" charset="0"/>
              </a:rPr>
              <a:t>Conformidad al proyecto de ingeniería nivel definitivo</a:t>
            </a:r>
          </a:p>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CF: </a:t>
            </a:r>
            <a:r>
              <a:rPr lang="es-ES" sz="2400" dirty="0">
                <a:solidFill>
                  <a:srgbClr val="FF0000"/>
                </a:solidFill>
                <a:latin typeface="Arial" panose="020B0604020202020204" pitchFamily="34" charset="0"/>
                <a:cs typeface="Arial" panose="020B0604020202020204" pitchFamily="34" charset="0"/>
              </a:rPr>
              <a:t>Cierre Financiero</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IGA: </a:t>
            </a:r>
            <a:r>
              <a:rPr lang="es-PE" sz="2400" dirty="0">
                <a:solidFill>
                  <a:srgbClr val="FFA325"/>
                </a:solidFill>
                <a:latin typeface="Arial" panose="020B0604020202020204" pitchFamily="34" charset="0"/>
                <a:cs typeface="Arial" panose="020B0604020202020204" pitchFamily="34" charset="0"/>
              </a:rPr>
              <a:t>Instrumento de Gestión Ambiental correspondiente, aprobado por la Autoridad Gubernamental Competente.</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E: </a:t>
            </a:r>
            <a:r>
              <a:rPr lang="es-ES" sz="2400" dirty="0">
                <a:solidFill>
                  <a:srgbClr val="FFA325"/>
                </a:solidFill>
                <a:latin typeface="Arial" panose="020B0604020202020204" pitchFamily="34" charset="0"/>
                <a:cs typeface="Arial" panose="020B0604020202020204" pitchFamily="34" charset="0"/>
              </a:rPr>
              <a:t>Llegada al correspondiente sitio de obra de los interruptores al que se refiere el Anexo 1 de Contrato.</a:t>
            </a:r>
          </a:p>
          <a:p>
            <a:pPr marL="457200" indent="-457200">
              <a:spcBef>
                <a:spcPts val="20"/>
              </a:spcBef>
              <a:buFont typeface="Wingdings" panose="05000000000000000000" pitchFamily="2" charset="2"/>
              <a:buChar char="ü"/>
            </a:pPr>
            <a:r>
              <a:rPr lang="es-ES" sz="2400" b="1" dirty="0">
                <a:solidFill>
                  <a:schemeClr val="accent6">
                    <a:lumMod val="75000"/>
                  </a:schemeClr>
                </a:solidFill>
                <a:latin typeface="Arial" panose="020B0604020202020204" pitchFamily="34" charset="0"/>
                <a:cs typeface="Arial" panose="020B0604020202020204" pitchFamily="34" charset="0"/>
              </a:rPr>
              <a:t>POC: </a:t>
            </a:r>
            <a:r>
              <a:rPr lang="es-ES" sz="2400" dirty="0">
                <a:solidFill>
                  <a:schemeClr val="accent6">
                    <a:lumMod val="75000"/>
                  </a:schemeClr>
                </a:solidFill>
                <a:latin typeface="Arial" panose="020B0604020202020204" pitchFamily="34" charset="0"/>
                <a:cs typeface="Arial" panose="020B0604020202020204" pitchFamily="34" charset="0"/>
              </a:rPr>
              <a:t>Puesta en Operación Comercial</a:t>
            </a:r>
          </a:p>
        </p:txBody>
      </p:sp>
      <p:sp>
        <p:nvSpPr>
          <p:cNvPr id="3" name="TextBox 67">
            <a:extLst>
              <a:ext uri="{FF2B5EF4-FFF2-40B4-BE49-F238E27FC236}">
                <a16:creationId xmlns:a16="http://schemas.microsoft.com/office/drawing/2014/main" id="{069964AB-0AAF-4DF4-B0BB-6E306474532F}"/>
              </a:ext>
            </a:extLst>
          </p:cNvPr>
          <p:cNvSpPr txBox="1"/>
          <p:nvPr/>
        </p:nvSpPr>
        <p:spPr>
          <a:xfrm>
            <a:off x="17884657" y="8189552"/>
            <a:ext cx="1092583" cy="523220"/>
          </a:xfrm>
          <a:prstGeom prst="rect">
            <a:avLst/>
          </a:prstGeom>
          <a:noFill/>
        </p:spPr>
        <p:txBody>
          <a:bodyPr wrap="square" lIns="0" rtlCol="0">
            <a:spAutoFit/>
          </a:bodyPr>
          <a:lstStyle/>
          <a:p>
            <a:r>
              <a:rPr lang="en-US" sz="2800" b="1" dirty="0">
                <a:solidFill>
                  <a:schemeClr val="accent2"/>
                </a:solidFill>
                <a:latin typeface="Arial" panose="020B0604020202020204" pitchFamily="34" charset="0"/>
                <a:ea typeface="Open Sans" panose="020B0606030504020204" pitchFamily="34" charset="0"/>
                <a:cs typeface="Arial" panose="020B0604020202020204" pitchFamily="34" charset="0"/>
              </a:rPr>
              <a:t>Fin</a:t>
            </a:r>
          </a:p>
        </p:txBody>
      </p:sp>
      <p:grpSp>
        <p:nvGrpSpPr>
          <p:cNvPr id="4" name="Grupo 3">
            <a:extLst>
              <a:ext uri="{FF2B5EF4-FFF2-40B4-BE49-F238E27FC236}">
                <a16:creationId xmlns:a16="http://schemas.microsoft.com/office/drawing/2014/main" id="{54E9ACE8-6A69-4FA4-B9D0-AC9903E55231}"/>
              </a:ext>
            </a:extLst>
          </p:cNvPr>
          <p:cNvGrpSpPr/>
          <p:nvPr/>
        </p:nvGrpSpPr>
        <p:grpSpPr>
          <a:xfrm>
            <a:off x="803859" y="4335346"/>
            <a:ext cx="18110690" cy="2755890"/>
            <a:chOff x="766119" y="3711706"/>
            <a:chExt cx="18110690" cy="2755890"/>
          </a:xfrm>
        </p:grpSpPr>
        <p:sp>
          <p:nvSpPr>
            <p:cNvPr id="5" name="Rectángulo 4">
              <a:extLst>
                <a:ext uri="{FF2B5EF4-FFF2-40B4-BE49-F238E27FC236}">
                  <a16:creationId xmlns:a16="http://schemas.microsoft.com/office/drawing/2014/main" id="{A431A73C-4C77-480D-928E-7762C4C8ECFC}"/>
                </a:ext>
              </a:extLst>
            </p:cNvPr>
            <p:cNvSpPr/>
            <p:nvPr/>
          </p:nvSpPr>
          <p:spPr>
            <a:xfrm>
              <a:off x="766119" y="3711706"/>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id="{91F7A25B-D47C-41BC-B151-C761B5BCF19B}"/>
                </a:ext>
              </a:extLst>
            </p:cNvPr>
            <p:cNvSpPr/>
            <p:nvPr/>
          </p:nvSpPr>
          <p:spPr>
            <a:xfrm>
              <a:off x="766119" y="5380921"/>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Rectángulo 6">
              <a:extLst>
                <a:ext uri="{FF2B5EF4-FFF2-40B4-BE49-F238E27FC236}">
                  <a16:creationId xmlns:a16="http://schemas.microsoft.com/office/drawing/2014/main" id="{952577BB-677B-4CDC-B13C-6A79B3C90607}"/>
                </a:ext>
              </a:extLst>
            </p:cNvPr>
            <p:cNvSpPr/>
            <p:nvPr/>
          </p:nvSpPr>
          <p:spPr>
            <a:xfrm>
              <a:off x="766119" y="591010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6133219C-59B5-46BC-AE8A-2B3C9D275B40}"/>
                </a:ext>
              </a:extLst>
            </p:cNvPr>
            <p:cNvSpPr/>
            <p:nvPr/>
          </p:nvSpPr>
          <p:spPr>
            <a:xfrm>
              <a:off x="766119" y="4257387"/>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96570ABF-185B-4007-9B8D-586BDB1D0E5F}"/>
                </a:ext>
              </a:extLst>
            </p:cNvPr>
            <p:cNvSpPr/>
            <p:nvPr/>
          </p:nvSpPr>
          <p:spPr>
            <a:xfrm>
              <a:off x="766119" y="480523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10" name="Rectangle 56">
            <a:extLst>
              <a:ext uri="{FF2B5EF4-FFF2-40B4-BE49-F238E27FC236}">
                <a16:creationId xmlns:a16="http://schemas.microsoft.com/office/drawing/2014/main" id="{0BF3399D-7CE7-42BD-938A-F0F6F4F7525B}"/>
              </a:ext>
            </a:extLst>
          </p:cNvPr>
          <p:cNvSpPr/>
          <p:nvPr/>
        </p:nvSpPr>
        <p:spPr>
          <a:xfrm>
            <a:off x="4156286" y="4356145"/>
            <a:ext cx="299335" cy="548364"/>
          </a:xfrm>
          <a:prstGeom prst="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68">
            <a:extLst>
              <a:ext uri="{FF2B5EF4-FFF2-40B4-BE49-F238E27FC236}">
                <a16:creationId xmlns:a16="http://schemas.microsoft.com/office/drawing/2014/main" id="{955BD3BC-CC04-4B7F-809E-1DDB6634D1F2}"/>
              </a:ext>
            </a:extLst>
          </p:cNvPr>
          <p:cNvCxnSpPr/>
          <p:nvPr/>
        </p:nvCxnSpPr>
        <p:spPr>
          <a:xfrm>
            <a:off x="18093148" y="4413539"/>
            <a:ext cx="0" cy="3780000"/>
          </a:xfrm>
          <a:prstGeom prst="straightConnector1">
            <a:avLst/>
          </a:prstGeom>
          <a:ln w="4762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62">
            <a:extLst>
              <a:ext uri="{FF2B5EF4-FFF2-40B4-BE49-F238E27FC236}">
                <a16:creationId xmlns:a16="http://schemas.microsoft.com/office/drawing/2014/main" id="{F4FC2451-288D-413D-8527-433FED6F9781}"/>
              </a:ext>
            </a:extLst>
          </p:cNvPr>
          <p:cNvCxnSpPr/>
          <p:nvPr/>
        </p:nvCxnSpPr>
        <p:spPr>
          <a:xfrm>
            <a:off x="4159085" y="4426177"/>
            <a:ext cx="0" cy="3780000"/>
          </a:xfrm>
          <a:prstGeom prst="straightConnector1">
            <a:avLst/>
          </a:prstGeom>
          <a:ln w="476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A1D0C516-03EB-4C34-8404-0719A512DAF2}"/>
              </a:ext>
            </a:extLst>
          </p:cNvPr>
          <p:cNvSpPr/>
          <p:nvPr/>
        </p:nvSpPr>
        <p:spPr>
          <a:xfrm>
            <a:off x="785449" y="3142410"/>
            <a:ext cx="1828800" cy="11683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latin typeface="Arial" panose="020B0604020202020204" pitchFamily="34" charset="0"/>
                <a:cs typeface="Arial" panose="020B0604020202020204" pitchFamily="34" charset="0"/>
              </a:rPr>
              <a:t>Actividades</a:t>
            </a:r>
          </a:p>
        </p:txBody>
      </p:sp>
      <p:sp>
        <p:nvSpPr>
          <p:cNvPr id="14" name="Rectángulo 13">
            <a:extLst>
              <a:ext uri="{FF2B5EF4-FFF2-40B4-BE49-F238E27FC236}">
                <a16:creationId xmlns:a16="http://schemas.microsoft.com/office/drawing/2014/main" id="{C9689E54-4388-43C3-9EEA-87A3EC34F946}"/>
              </a:ext>
            </a:extLst>
          </p:cNvPr>
          <p:cNvSpPr/>
          <p:nvPr/>
        </p:nvSpPr>
        <p:spPr>
          <a:xfrm>
            <a:off x="2709215" y="3142409"/>
            <a:ext cx="1911509" cy="747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023</a:t>
            </a:r>
          </a:p>
        </p:txBody>
      </p:sp>
      <p:sp>
        <p:nvSpPr>
          <p:cNvPr id="15" name="Rectángulo 14">
            <a:extLst>
              <a:ext uri="{FF2B5EF4-FFF2-40B4-BE49-F238E27FC236}">
                <a16:creationId xmlns:a16="http://schemas.microsoft.com/office/drawing/2014/main" id="{0735B671-E271-4D93-9338-F1FA367DA65C}"/>
              </a:ext>
            </a:extLst>
          </p:cNvPr>
          <p:cNvSpPr/>
          <p:nvPr/>
        </p:nvSpPr>
        <p:spPr>
          <a:xfrm>
            <a:off x="4684767" y="3140975"/>
            <a:ext cx="2033466"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024</a:t>
            </a:r>
          </a:p>
        </p:txBody>
      </p:sp>
      <p:sp>
        <p:nvSpPr>
          <p:cNvPr id="16" name="Rectangle 57">
            <a:extLst>
              <a:ext uri="{FF2B5EF4-FFF2-40B4-BE49-F238E27FC236}">
                <a16:creationId xmlns:a16="http://schemas.microsoft.com/office/drawing/2014/main" id="{08CFC267-905E-4109-AE65-5FC41519D5A9}"/>
              </a:ext>
            </a:extLst>
          </p:cNvPr>
          <p:cNvSpPr/>
          <p:nvPr/>
        </p:nvSpPr>
        <p:spPr>
          <a:xfrm>
            <a:off x="4455622" y="6001789"/>
            <a:ext cx="4671752" cy="515389"/>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57">
            <a:extLst>
              <a:ext uri="{FF2B5EF4-FFF2-40B4-BE49-F238E27FC236}">
                <a16:creationId xmlns:a16="http://schemas.microsoft.com/office/drawing/2014/main" id="{8A011289-1973-42FC-853B-6B69196A1CB8}"/>
              </a:ext>
            </a:extLst>
          </p:cNvPr>
          <p:cNvSpPr/>
          <p:nvPr/>
        </p:nvSpPr>
        <p:spPr>
          <a:xfrm>
            <a:off x="6803755" y="4919810"/>
            <a:ext cx="459960" cy="495504"/>
          </a:xfrm>
          <a:prstGeom prst="rect">
            <a:avLst/>
          </a:prstGeom>
          <a:solidFill>
            <a:srgbClr val="E74C3C"/>
          </a:solidFill>
          <a:ln>
            <a:solidFill>
              <a:srgbClr val="E74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57">
            <a:extLst>
              <a:ext uri="{FF2B5EF4-FFF2-40B4-BE49-F238E27FC236}">
                <a16:creationId xmlns:a16="http://schemas.microsoft.com/office/drawing/2014/main" id="{9125C0E0-0D1D-4354-B9B1-FE10E49BB2E8}"/>
              </a:ext>
            </a:extLst>
          </p:cNvPr>
          <p:cNvSpPr/>
          <p:nvPr/>
        </p:nvSpPr>
        <p:spPr>
          <a:xfrm>
            <a:off x="10624871" y="6542945"/>
            <a:ext cx="394226" cy="554591"/>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53">
            <a:extLst>
              <a:ext uri="{FF2B5EF4-FFF2-40B4-BE49-F238E27FC236}">
                <a16:creationId xmlns:a16="http://schemas.microsoft.com/office/drawing/2014/main" id="{11C8B422-52D8-413E-86A8-08B2F34062A1}"/>
              </a:ext>
            </a:extLst>
          </p:cNvPr>
          <p:cNvSpPr/>
          <p:nvPr/>
        </p:nvSpPr>
        <p:spPr>
          <a:xfrm>
            <a:off x="12119681" y="7118863"/>
            <a:ext cx="5951344" cy="5807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highlight>
                <a:srgbClr val="3BAF6B"/>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66">
            <a:extLst>
              <a:ext uri="{FF2B5EF4-FFF2-40B4-BE49-F238E27FC236}">
                <a16:creationId xmlns:a16="http://schemas.microsoft.com/office/drawing/2014/main" id="{D53B459F-DD80-4C7D-9D6C-A8E5A99B36FE}"/>
              </a:ext>
            </a:extLst>
          </p:cNvPr>
          <p:cNvSpPr txBox="1"/>
          <p:nvPr/>
        </p:nvSpPr>
        <p:spPr>
          <a:xfrm>
            <a:off x="4156287" y="8181630"/>
            <a:ext cx="2107741" cy="523220"/>
          </a:xfrm>
          <a:prstGeom prst="rect">
            <a:avLst/>
          </a:prstGeom>
          <a:noFill/>
        </p:spPr>
        <p:txBody>
          <a:bodyPr wrap="square" lIns="0" rtlCol="0">
            <a:spAutoFit/>
          </a:bodyPr>
          <a:lstStyle/>
          <a:p>
            <a:r>
              <a:rPr lang="es-PE" sz="2800" b="1" dirty="0">
                <a:solidFill>
                  <a:srgbClr val="FF0000"/>
                </a:solidFill>
                <a:latin typeface="Arial" panose="020B0604020202020204" pitchFamily="34" charset="0"/>
                <a:ea typeface="Open Sans" panose="020B0606030504020204" pitchFamily="34" charset="0"/>
                <a:cs typeface="Arial" panose="020B0604020202020204" pitchFamily="34" charset="0"/>
              </a:rPr>
              <a:t>Inicio</a:t>
            </a:r>
          </a:p>
        </p:txBody>
      </p:sp>
      <p:sp>
        <p:nvSpPr>
          <p:cNvPr id="21" name="Rectángulo 20">
            <a:extLst>
              <a:ext uri="{FF2B5EF4-FFF2-40B4-BE49-F238E27FC236}">
                <a16:creationId xmlns:a16="http://schemas.microsoft.com/office/drawing/2014/main" id="{79BEC50E-6126-4D03-8EC4-865788A92FD0}"/>
              </a:ext>
            </a:extLst>
          </p:cNvPr>
          <p:cNvSpPr/>
          <p:nvPr/>
        </p:nvSpPr>
        <p:spPr>
          <a:xfrm>
            <a:off x="6764727" y="3142410"/>
            <a:ext cx="2124255"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025</a:t>
            </a:r>
          </a:p>
        </p:txBody>
      </p:sp>
      <p:sp>
        <p:nvSpPr>
          <p:cNvPr id="22" name="Rectángulo 21">
            <a:extLst>
              <a:ext uri="{FF2B5EF4-FFF2-40B4-BE49-F238E27FC236}">
                <a16:creationId xmlns:a16="http://schemas.microsoft.com/office/drawing/2014/main" id="{DC6C5A39-C6E6-4EB0-991D-3B9DC589F421}"/>
              </a:ext>
            </a:extLst>
          </p:cNvPr>
          <p:cNvSpPr/>
          <p:nvPr/>
        </p:nvSpPr>
        <p:spPr>
          <a:xfrm>
            <a:off x="8949165" y="3142410"/>
            <a:ext cx="2041778"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026</a:t>
            </a:r>
          </a:p>
        </p:txBody>
      </p:sp>
      <p:sp>
        <p:nvSpPr>
          <p:cNvPr id="23" name="Rectángulo 22">
            <a:extLst>
              <a:ext uri="{FF2B5EF4-FFF2-40B4-BE49-F238E27FC236}">
                <a16:creationId xmlns:a16="http://schemas.microsoft.com/office/drawing/2014/main" id="{39712479-D73F-40C6-8F4B-E0FADD724899}"/>
              </a:ext>
            </a:extLst>
          </p:cNvPr>
          <p:cNvSpPr/>
          <p:nvPr/>
        </p:nvSpPr>
        <p:spPr>
          <a:xfrm>
            <a:off x="13121649" y="3142410"/>
            <a:ext cx="249243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latin typeface="Arial" panose="020B0604020202020204" pitchFamily="34" charset="0"/>
                <a:cs typeface="Arial" panose="020B0604020202020204" pitchFamily="34" charset="0"/>
              </a:rPr>
              <a:t>Año 1</a:t>
            </a:r>
            <a:endParaRPr lang="es-PE" sz="2400" strike="sngStrike" dirty="0">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94AA2602-567B-489B-A603-311A0710168D}"/>
              </a:ext>
            </a:extLst>
          </p:cNvPr>
          <p:cNvSpPr/>
          <p:nvPr/>
        </p:nvSpPr>
        <p:spPr>
          <a:xfrm>
            <a:off x="16442365" y="3142410"/>
            <a:ext cx="245377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latin typeface="Arial" panose="020B0604020202020204" pitchFamily="34" charset="0"/>
                <a:cs typeface="Arial" panose="020B0604020202020204" pitchFamily="34" charset="0"/>
              </a:rPr>
              <a:t>Año 30</a:t>
            </a:r>
            <a:endParaRPr lang="es-PE" sz="2400" strike="sngStrike" dirty="0">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D8EE62FB-B128-4C2A-AEDC-9C3283862B46}"/>
              </a:ext>
            </a:extLst>
          </p:cNvPr>
          <p:cNvSpPr/>
          <p:nvPr/>
        </p:nvSpPr>
        <p:spPr>
          <a:xfrm>
            <a:off x="2728968" y="3910119"/>
            <a:ext cx="190725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sp>
        <p:nvSpPr>
          <p:cNvPr id="26" name="CuadroTexto 25">
            <a:extLst>
              <a:ext uri="{FF2B5EF4-FFF2-40B4-BE49-F238E27FC236}">
                <a16:creationId xmlns:a16="http://schemas.microsoft.com/office/drawing/2014/main" id="{7D132F96-1D58-41FE-86F1-49787927D627}"/>
              </a:ext>
            </a:extLst>
          </p:cNvPr>
          <p:cNvSpPr txBox="1"/>
          <p:nvPr/>
        </p:nvSpPr>
        <p:spPr>
          <a:xfrm>
            <a:off x="15662632" y="3292173"/>
            <a:ext cx="611065" cy="400110"/>
          </a:xfrm>
          <a:prstGeom prst="rect">
            <a:avLst/>
          </a:prstGeom>
          <a:noFill/>
        </p:spPr>
        <p:txBody>
          <a:bodyPr wrap="none" rtlCol="0">
            <a:spAutoFit/>
          </a:bodyPr>
          <a:lstStyle/>
          <a:p>
            <a:r>
              <a:rPr lang="es-PE" sz="2000" dirty="0">
                <a:latin typeface="Arial" panose="020B0604020202020204" pitchFamily="34" charset="0"/>
                <a:cs typeface="Arial" panose="020B0604020202020204" pitchFamily="34" charset="0"/>
              </a:rPr>
              <a:t>(…)</a:t>
            </a:r>
          </a:p>
        </p:txBody>
      </p:sp>
      <p:sp>
        <p:nvSpPr>
          <p:cNvPr id="27" name="CuadroTexto 26">
            <a:extLst>
              <a:ext uri="{FF2B5EF4-FFF2-40B4-BE49-F238E27FC236}">
                <a16:creationId xmlns:a16="http://schemas.microsoft.com/office/drawing/2014/main" id="{DA7F2DD1-B203-489C-A5AA-ED30652B1E94}"/>
              </a:ext>
            </a:extLst>
          </p:cNvPr>
          <p:cNvSpPr txBox="1"/>
          <p:nvPr/>
        </p:nvSpPr>
        <p:spPr>
          <a:xfrm>
            <a:off x="1400509" y="4409552"/>
            <a:ext cx="595035" cy="461665"/>
          </a:xfrm>
          <a:prstGeom prst="rect">
            <a:avLst/>
          </a:prstGeom>
          <a:noFill/>
        </p:spPr>
        <p:txBody>
          <a:bodyPr wrap="none" rtlCol="0">
            <a:spAutoFit/>
          </a:bodyPr>
          <a:lstStyle/>
          <a:p>
            <a:r>
              <a:rPr lang="es-PE" sz="2400" b="1" dirty="0">
                <a:solidFill>
                  <a:srgbClr val="FF0000"/>
                </a:solidFill>
                <a:latin typeface="Arial" panose="020B0604020202020204" pitchFamily="34" charset="0"/>
                <a:cs typeface="Arial" panose="020B0604020202020204" pitchFamily="34" charset="0"/>
              </a:rPr>
              <a:t>FC</a:t>
            </a:r>
          </a:p>
        </p:txBody>
      </p:sp>
      <p:sp>
        <p:nvSpPr>
          <p:cNvPr id="28" name="CuadroTexto 27">
            <a:extLst>
              <a:ext uri="{FF2B5EF4-FFF2-40B4-BE49-F238E27FC236}">
                <a16:creationId xmlns:a16="http://schemas.microsoft.com/office/drawing/2014/main" id="{804D7284-F1EB-4AD8-AB05-1F85E4F81A39}"/>
              </a:ext>
            </a:extLst>
          </p:cNvPr>
          <p:cNvSpPr txBox="1"/>
          <p:nvPr/>
        </p:nvSpPr>
        <p:spPr>
          <a:xfrm>
            <a:off x="1400509" y="5492891"/>
            <a:ext cx="595035" cy="461665"/>
          </a:xfrm>
          <a:prstGeom prst="rect">
            <a:avLst/>
          </a:prstGeom>
          <a:noFill/>
        </p:spPr>
        <p:txBody>
          <a:bodyPr wrap="none" rtlCol="0">
            <a:spAutoFit/>
          </a:bodyPr>
          <a:lstStyle/>
          <a:p>
            <a:r>
              <a:rPr lang="es-PE" sz="2400" b="1" dirty="0">
                <a:solidFill>
                  <a:srgbClr val="FF0000"/>
                </a:solidFill>
                <a:latin typeface="Arial" panose="020B0604020202020204" pitchFamily="34" charset="0"/>
                <a:cs typeface="Arial" panose="020B0604020202020204" pitchFamily="34" charset="0"/>
              </a:rPr>
              <a:t>CF</a:t>
            </a:r>
          </a:p>
        </p:txBody>
      </p:sp>
      <p:sp>
        <p:nvSpPr>
          <p:cNvPr id="29" name="CuadroTexto 28">
            <a:extLst>
              <a:ext uri="{FF2B5EF4-FFF2-40B4-BE49-F238E27FC236}">
                <a16:creationId xmlns:a16="http://schemas.microsoft.com/office/drawing/2014/main" id="{F4E0EA41-80F6-4039-A674-01A4F93FC4D5}"/>
              </a:ext>
            </a:extLst>
          </p:cNvPr>
          <p:cNvSpPr txBox="1"/>
          <p:nvPr/>
        </p:nvSpPr>
        <p:spPr>
          <a:xfrm>
            <a:off x="1340396" y="6065783"/>
            <a:ext cx="731290" cy="461665"/>
          </a:xfrm>
          <a:prstGeom prst="rect">
            <a:avLst/>
          </a:prstGeom>
          <a:noFill/>
        </p:spPr>
        <p:txBody>
          <a:bodyPr wrap="none" rtlCol="0">
            <a:spAutoFit/>
          </a:bodyPr>
          <a:lstStyle/>
          <a:p>
            <a:r>
              <a:rPr lang="es-PE" sz="2400" b="1" dirty="0">
                <a:solidFill>
                  <a:srgbClr val="FFA325"/>
                </a:solidFill>
                <a:latin typeface="Arial" panose="020B0604020202020204" pitchFamily="34" charset="0"/>
                <a:cs typeface="Arial" panose="020B0604020202020204" pitchFamily="34" charset="0"/>
              </a:rPr>
              <a:t>IGA</a:t>
            </a:r>
          </a:p>
        </p:txBody>
      </p:sp>
      <p:sp>
        <p:nvSpPr>
          <p:cNvPr id="30" name="CuadroTexto 29">
            <a:extLst>
              <a:ext uri="{FF2B5EF4-FFF2-40B4-BE49-F238E27FC236}">
                <a16:creationId xmlns:a16="http://schemas.microsoft.com/office/drawing/2014/main" id="{76D07D27-F692-4282-BFAF-1EB03B99AEF9}"/>
              </a:ext>
            </a:extLst>
          </p:cNvPr>
          <p:cNvSpPr txBox="1"/>
          <p:nvPr/>
        </p:nvSpPr>
        <p:spPr>
          <a:xfrm>
            <a:off x="1340396" y="6607984"/>
            <a:ext cx="474810" cy="461665"/>
          </a:xfrm>
          <a:prstGeom prst="rect">
            <a:avLst/>
          </a:prstGeom>
          <a:noFill/>
        </p:spPr>
        <p:txBody>
          <a:bodyPr wrap="none" rtlCol="0">
            <a:spAutoFit/>
          </a:bodyPr>
          <a:lstStyle/>
          <a:p>
            <a:r>
              <a:rPr lang="es-ES" sz="2400" b="1" dirty="0">
                <a:solidFill>
                  <a:srgbClr val="FFA325"/>
                </a:solidFill>
                <a:latin typeface="Arial" panose="020B0604020202020204" pitchFamily="34" charset="0"/>
                <a:cs typeface="Arial" panose="020B0604020202020204" pitchFamily="34" charset="0"/>
              </a:rPr>
              <a:t>E</a:t>
            </a:r>
            <a:r>
              <a:rPr lang="es-PE" sz="2400" b="1" dirty="0">
                <a:solidFill>
                  <a:srgbClr val="FFA325"/>
                </a:solidFill>
                <a:latin typeface="Arial" panose="020B0604020202020204" pitchFamily="34" charset="0"/>
                <a:cs typeface="Arial" panose="020B0604020202020204" pitchFamily="34" charset="0"/>
              </a:rPr>
              <a:t> </a:t>
            </a:r>
          </a:p>
        </p:txBody>
      </p:sp>
      <p:sp>
        <p:nvSpPr>
          <p:cNvPr id="31" name="CuadroTexto 30">
            <a:extLst>
              <a:ext uri="{FF2B5EF4-FFF2-40B4-BE49-F238E27FC236}">
                <a16:creationId xmlns:a16="http://schemas.microsoft.com/office/drawing/2014/main" id="{E90FCF0F-F37E-4BC0-9B87-FB1216F4DAA0}"/>
              </a:ext>
            </a:extLst>
          </p:cNvPr>
          <p:cNvSpPr txBox="1"/>
          <p:nvPr/>
        </p:nvSpPr>
        <p:spPr>
          <a:xfrm>
            <a:off x="1272268" y="7152914"/>
            <a:ext cx="851515" cy="461665"/>
          </a:xfrm>
          <a:prstGeom prst="rect">
            <a:avLst/>
          </a:prstGeom>
          <a:noFill/>
        </p:spPr>
        <p:txBody>
          <a:bodyPr wrap="none" rtlCol="0">
            <a:spAutoFit/>
          </a:bodyPr>
          <a:lstStyle/>
          <a:p>
            <a:r>
              <a:rPr lang="es-PE" sz="2400" b="1" dirty="0">
                <a:solidFill>
                  <a:schemeClr val="accent6">
                    <a:lumMod val="75000"/>
                  </a:schemeClr>
                </a:solidFill>
                <a:latin typeface="Arial" panose="020B0604020202020204" pitchFamily="34" charset="0"/>
                <a:cs typeface="Arial" panose="020B0604020202020204" pitchFamily="34" charset="0"/>
              </a:rPr>
              <a:t>POC</a:t>
            </a:r>
          </a:p>
        </p:txBody>
      </p:sp>
      <p:sp>
        <p:nvSpPr>
          <p:cNvPr id="32" name="Rectángulo 31">
            <a:extLst>
              <a:ext uri="{FF2B5EF4-FFF2-40B4-BE49-F238E27FC236}">
                <a16:creationId xmlns:a16="http://schemas.microsoft.com/office/drawing/2014/main" id="{80391DEC-6A30-4C7A-B225-D8F68E1464DD}"/>
              </a:ext>
            </a:extLst>
          </p:cNvPr>
          <p:cNvSpPr/>
          <p:nvPr/>
        </p:nvSpPr>
        <p:spPr>
          <a:xfrm>
            <a:off x="6788252" y="3910118"/>
            <a:ext cx="2124255"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33" name="Rectángulo 32">
            <a:extLst>
              <a:ext uri="{FF2B5EF4-FFF2-40B4-BE49-F238E27FC236}">
                <a16:creationId xmlns:a16="http://schemas.microsoft.com/office/drawing/2014/main" id="{1952CD10-43C4-454D-B7A1-82A7A885CBCF}"/>
              </a:ext>
            </a:extLst>
          </p:cNvPr>
          <p:cNvSpPr/>
          <p:nvPr/>
        </p:nvSpPr>
        <p:spPr>
          <a:xfrm>
            <a:off x="4700264" y="3878762"/>
            <a:ext cx="2056991"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34" name="Rectángulo 33">
            <a:extLst>
              <a:ext uri="{FF2B5EF4-FFF2-40B4-BE49-F238E27FC236}">
                <a16:creationId xmlns:a16="http://schemas.microsoft.com/office/drawing/2014/main" id="{BF764F53-2942-416D-A27F-8E54A76240AF}"/>
              </a:ext>
            </a:extLst>
          </p:cNvPr>
          <p:cNvSpPr/>
          <p:nvPr/>
        </p:nvSpPr>
        <p:spPr>
          <a:xfrm>
            <a:off x="8944913" y="3916754"/>
            <a:ext cx="2041778"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35" name="Rectángulo 34">
            <a:extLst>
              <a:ext uri="{FF2B5EF4-FFF2-40B4-BE49-F238E27FC236}">
                <a16:creationId xmlns:a16="http://schemas.microsoft.com/office/drawing/2014/main" id="{076A4543-F4C1-498D-992B-CC4F127052C8}"/>
              </a:ext>
            </a:extLst>
          </p:cNvPr>
          <p:cNvSpPr/>
          <p:nvPr/>
        </p:nvSpPr>
        <p:spPr>
          <a:xfrm>
            <a:off x="13137151" y="3908740"/>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36" name="Rectángulo 35">
            <a:extLst>
              <a:ext uri="{FF2B5EF4-FFF2-40B4-BE49-F238E27FC236}">
                <a16:creationId xmlns:a16="http://schemas.microsoft.com/office/drawing/2014/main" id="{3E033CD6-5220-46A0-91A6-5A881645780D}"/>
              </a:ext>
            </a:extLst>
          </p:cNvPr>
          <p:cNvSpPr/>
          <p:nvPr/>
        </p:nvSpPr>
        <p:spPr>
          <a:xfrm>
            <a:off x="16423035" y="3913832"/>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pic>
        <p:nvPicPr>
          <p:cNvPr id="37" name="Imagen 36">
            <a:extLst>
              <a:ext uri="{FF2B5EF4-FFF2-40B4-BE49-F238E27FC236}">
                <a16:creationId xmlns:a16="http://schemas.microsoft.com/office/drawing/2014/main" id="{59FB3896-6AF9-4C56-AEB5-5D215CCE1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7153" y="4228869"/>
            <a:ext cx="744404" cy="744404"/>
          </a:xfrm>
          <a:prstGeom prst="rect">
            <a:avLst/>
          </a:prstGeom>
        </p:spPr>
      </p:pic>
      <p:sp>
        <p:nvSpPr>
          <p:cNvPr id="38" name="CuadroTexto 37">
            <a:extLst>
              <a:ext uri="{FF2B5EF4-FFF2-40B4-BE49-F238E27FC236}">
                <a16:creationId xmlns:a16="http://schemas.microsoft.com/office/drawing/2014/main" id="{05B36E73-861D-4337-B19A-8E3E5ABD1F5A}"/>
              </a:ext>
            </a:extLst>
          </p:cNvPr>
          <p:cNvSpPr txBox="1"/>
          <p:nvPr/>
        </p:nvSpPr>
        <p:spPr>
          <a:xfrm>
            <a:off x="728824" y="908443"/>
            <a:ext cx="16091649" cy="1815882"/>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PLAZOS DE CONTRATO:</a:t>
            </a:r>
          </a:p>
          <a:p>
            <a:r>
              <a:rPr lang="es-PE" sz="4000" b="1" dirty="0">
                <a:solidFill>
                  <a:srgbClr val="EA8700"/>
                </a:solidFill>
                <a:latin typeface="Arial" panose="020B0604020202020204" pitchFamily="34" charset="0"/>
                <a:cs typeface="Arial" panose="020B0604020202020204" pitchFamily="34" charset="0"/>
              </a:rPr>
              <a:t>CRONOGRAMA DEL PROYECTO</a:t>
            </a:r>
          </a:p>
          <a:p>
            <a:r>
              <a:rPr lang="es-PE" sz="3200" b="1" dirty="0">
                <a:solidFill>
                  <a:srgbClr val="EA8700"/>
                </a:solidFill>
                <a:latin typeface="Arial" panose="020B0604020202020204" pitchFamily="34" charset="0"/>
                <a:cs typeface="Arial" panose="020B0604020202020204" pitchFamily="34" charset="0"/>
              </a:rPr>
              <a:t>“Enlace 500 kV San José – </a:t>
            </a:r>
            <a:r>
              <a:rPr lang="es-PE" sz="3200" b="1" dirty="0" err="1">
                <a:solidFill>
                  <a:srgbClr val="EA8700"/>
                </a:solidFill>
                <a:latin typeface="Arial" panose="020B0604020202020204" pitchFamily="34" charset="0"/>
                <a:cs typeface="Arial" panose="020B0604020202020204" pitchFamily="34" charset="0"/>
              </a:rPr>
              <a:t>Yarabamba</a:t>
            </a:r>
            <a:r>
              <a:rPr lang="es-PE" sz="3200" b="1" dirty="0">
                <a:solidFill>
                  <a:srgbClr val="EA8700"/>
                </a:solidFill>
                <a:latin typeface="Arial" panose="020B0604020202020204" pitchFamily="34" charset="0"/>
                <a:cs typeface="Arial" panose="020B0604020202020204" pitchFamily="34" charset="0"/>
              </a:rPr>
              <a:t>, ampliaciones y subestaciones asociadas”</a:t>
            </a:r>
          </a:p>
        </p:txBody>
      </p:sp>
      <p:pic>
        <p:nvPicPr>
          <p:cNvPr id="39" name="Imagen 38">
            <a:extLst>
              <a:ext uri="{FF2B5EF4-FFF2-40B4-BE49-F238E27FC236}">
                <a16:creationId xmlns:a16="http://schemas.microsoft.com/office/drawing/2014/main" id="{17384CF1-3270-4608-AFD5-FF7E86DB4A44}"/>
              </a:ext>
            </a:extLst>
          </p:cNvPr>
          <p:cNvPicPr>
            <a:picLocks noChangeAspect="1"/>
          </p:cNvPicPr>
          <p:nvPr/>
        </p:nvPicPr>
        <p:blipFill>
          <a:blip r:embed="rId3"/>
          <a:stretch>
            <a:fillRect/>
          </a:stretch>
        </p:blipFill>
        <p:spPr>
          <a:xfrm>
            <a:off x="12223060" y="6230725"/>
            <a:ext cx="859365" cy="887294"/>
          </a:xfrm>
          <a:prstGeom prst="rect">
            <a:avLst/>
          </a:prstGeom>
        </p:spPr>
      </p:pic>
      <p:sp>
        <p:nvSpPr>
          <p:cNvPr id="40" name="Marcador de número de diapositiva 6">
            <a:extLst>
              <a:ext uri="{FF2B5EF4-FFF2-40B4-BE49-F238E27FC236}">
                <a16:creationId xmlns:a16="http://schemas.microsoft.com/office/drawing/2014/main" id="{2383DF54-89ED-4F8E-8B4C-1EF347D1BC5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27</a:t>
            </a:fld>
            <a:endParaRPr lang="en-US" b="1" dirty="0">
              <a:latin typeface="Arial" panose="020B0604020202020204" pitchFamily="34" charset="0"/>
              <a:cs typeface="Arial" panose="020B0604020202020204" pitchFamily="34" charset="0"/>
            </a:endParaRPr>
          </a:p>
        </p:txBody>
      </p:sp>
      <p:sp>
        <p:nvSpPr>
          <p:cNvPr id="41" name="Rectangle 57">
            <a:extLst>
              <a:ext uri="{FF2B5EF4-FFF2-40B4-BE49-F238E27FC236}">
                <a16:creationId xmlns:a16="http://schemas.microsoft.com/office/drawing/2014/main" id="{84EACBCA-7F97-40C9-B634-9D23E61908C7}"/>
              </a:ext>
            </a:extLst>
          </p:cNvPr>
          <p:cNvSpPr/>
          <p:nvPr/>
        </p:nvSpPr>
        <p:spPr>
          <a:xfrm>
            <a:off x="9461890" y="6570179"/>
            <a:ext cx="2657790" cy="528451"/>
          </a:xfrm>
          <a:prstGeom prst="rect">
            <a:avLst/>
          </a:prstGeom>
          <a:no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CuadroTexto 41">
            <a:extLst>
              <a:ext uri="{FF2B5EF4-FFF2-40B4-BE49-F238E27FC236}">
                <a16:creationId xmlns:a16="http://schemas.microsoft.com/office/drawing/2014/main" id="{55F65807-FEFE-9E8E-4F2E-C4A75A7EC75F}"/>
              </a:ext>
            </a:extLst>
          </p:cNvPr>
          <p:cNvSpPr txBox="1"/>
          <p:nvPr/>
        </p:nvSpPr>
        <p:spPr>
          <a:xfrm>
            <a:off x="1397926" y="4963360"/>
            <a:ext cx="407484" cy="461665"/>
          </a:xfrm>
          <a:prstGeom prst="rect">
            <a:avLst/>
          </a:prstGeom>
          <a:noFill/>
        </p:spPr>
        <p:txBody>
          <a:bodyPr wrap="none" rtlCol="0">
            <a:spAutoFit/>
          </a:bodyPr>
          <a:lstStyle/>
          <a:p>
            <a:r>
              <a:rPr lang="es-PE" sz="2400" b="1" dirty="0">
                <a:solidFill>
                  <a:srgbClr val="FF0000"/>
                </a:solidFill>
                <a:latin typeface="Arial" panose="020B0604020202020204" pitchFamily="34" charset="0"/>
                <a:cs typeface="Arial" panose="020B0604020202020204" pitchFamily="34" charset="0"/>
              </a:rPr>
              <a:t>C</a:t>
            </a:r>
          </a:p>
        </p:txBody>
      </p:sp>
      <p:sp>
        <p:nvSpPr>
          <p:cNvPr id="43" name="Rectángulo 42">
            <a:extLst>
              <a:ext uri="{FF2B5EF4-FFF2-40B4-BE49-F238E27FC236}">
                <a16:creationId xmlns:a16="http://schemas.microsoft.com/office/drawing/2014/main" id="{BB8FC30B-D6B7-A5C5-EA7E-7BA0447DBB0D}"/>
              </a:ext>
            </a:extLst>
          </p:cNvPr>
          <p:cNvSpPr/>
          <p:nvPr/>
        </p:nvSpPr>
        <p:spPr>
          <a:xfrm>
            <a:off x="11054347" y="3155328"/>
            <a:ext cx="2006528"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027</a:t>
            </a:r>
          </a:p>
        </p:txBody>
      </p:sp>
      <p:sp>
        <p:nvSpPr>
          <p:cNvPr id="44" name="Rectángulo 43">
            <a:extLst>
              <a:ext uri="{FF2B5EF4-FFF2-40B4-BE49-F238E27FC236}">
                <a16:creationId xmlns:a16="http://schemas.microsoft.com/office/drawing/2014/main" id="{06CD2CEA-D6EA-ECF9-C16F-11CEF6B91A31}"/>
              </a:ext>
            </a:extLst>
          </p:cNvPr>
          <p:cNvSpPr/>
          <p:nvPr/>
        </p:nvSpPr>
        <p:spPr>
          <a:xfrm>
            <a:off x="11019096" y="3914173"/>
            <a:ext cx="2041778"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46" name="Rectangle 57">
            <a:extLst>
              <a:ext uri="{FF2B5EF4-FFF2-40B4-BE49-F238E27FC236}">
                <a16:creationId xmlns:a16="http://schemas.microsoft.com/office/drawing/2014/main" id="{06944CFE-AAAE-757E-349B-A2BE796E5607}"/>
              </a:ext>
            </a:extLst>
          </p:cNvPr>
          <p:cNvSpPr/>
          <p:nvPr/>
        </p:nvSpPr>
        <p:spPr>
          <a:xfrm>
            <a:off x="9127373" y="5428675"/>
            <a:ext cx="334517" cy="525214"/>
          </a:xfrm>
          <a:prstGeom prst="rect">
            <a:avLst/>
          </a:prstGeom>
          <a:solidFill>
            <a:srgbClr val="E74C3C"/>
          </a:solidFill>
          <a:ln>
            <a:solidFill>
              <a:srgbClr val="E74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Rectángulo 46">
            <a:extLst>
              <a:ext uri="{FF2B5EF4-FFF2-40B4-BE49-F238E27FC236}">
                <a16:creationId xmlns:a16="http://schemas.microsoft.com/office/drawing/2014/main" id="{86242818-C172-28B4-1974-D319F62848D9}"/>
              </a:ext>
            </a:extLst>
          </p:cNvPr>
          <p:cNvSpPr/>
          <p:nvPr/>
        </p:nvSpPr>
        <p:spPr>
          <a:xfrm>
            <a:off x="801279" y="7114482"/>
            <a:ext cx="18110690" cy="58310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45" name="Straight Arrow Connector 62">
            <a:extLst>
              <a:ext uri="{FF2B5EF4-FFF2-40B4-BE49-F238E27FC236}">
                <a16:creationId xmlns:a16="http://schemas.microsoft.com/office/drawing/2014/main" id="{7537CD06-8DFA-E615-08D1-6C0DFD48EA6C}"/>
              </a:ext>
            </a:extLst>
          </p:cNvPr>
          <p:cNvCxnSpPr>
            <a:cxnSpLocks/>
          </p:cNvCxnSpPr>
          <p:nvPr/>
        </p:nvCxnSpPr>
        <p:spPr>
          <a:xfrm>
            <a:off x="4677237" y="4345822"/>
            <a:ext cx="11551" cy="337602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62">
            <a:extLst>
              <a:ext uri="{FF2B5EF4-FFF2-40B4-BE49-F238E27FC236}">
                <a16:creationId xmlns:a16="http://schemas.microsoft.com/office/drawing/2014/main" id="{482976D0-DF34-AB6C-24AB-63881A986934}"/>
              </a:ext>
            </a:extLst>
          </p:cNvPr>
          <p:cNvCxnSpPr>
            <a:cxnSpLocks/>
          </p:cNvCxnSpPr>
          <p:nvPr/>
        </p:nvCxnSpPr>
        <p:spPr>
          <a:xfrm>
            <a:off x="8936137" y="4331972"/>
            <a:ext cx="11551" cy="337602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62">
            <a:extLst>
              <a:ext uri="{FF2B5EF4-FFF2-40B4-BE49-F238E27FC236}">
                <a16:creationId xmlns:a16="http://schemas.microsoft.com/office/drawing/2014/main" id="{E14129CD-2C63-5357-2FAB-53E1EB7BC299}"/>
              </a:ext>
            </a:extLst>
          </p:cNvPr>
          <p:cNvCxnSpPr>
            <a:cxnSpLocks/>
          </p:cNvCxnSpPr>
          <p:nvPr/>
        </p:nvCxnSpPr>
        <p:spPr>
          <a:xfrm>
            <a:off x="10999030" y="4331972"/>
            <a:ext cx="11551" cy="337602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01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3080FB-5F71-4F1C-9232-3C0A905D4F1F}"/>
              </a:ext>
            </a:extLst>
          </p:cNvPr>
          <p:cNvSpPr txBox="1"/>
          <p:nvPr/>
        </p:nvSpPr>
        <p:spPr>
          <a:xfrm>
            <a:off x="8778198" y="7857730"/>
            <a:ext cx="9683973" cy="2677656"/>
          </a:xfrm>
          <a:prstGeom prst="rect">
            <a:avLst/>
          </a:prstGeom>
          <a:noFill/>
        </p:spPr>
        <p:txBody>
          <a:bodyPr wrap="square" rtlCol="0">
            <a:spAutoFit/>
          </a:bodyPr>
          <a:lstStyle/>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FC: </a:t>
            </a:r>
            <a:r>
              <a:rPr lang="es-ES" sz="2400" dirty="0">
                <a:solidFill>
                  <a:srgbClr val="FF0000"/>
                </a:solidFill>
                <a:latin typeface="Arial" panose="020B0604020202020204" pitchFamily="34" charset="0"/>
                <a:cs typeface="Arial" panose="020B0604020202020204" pitchFamily="34" charset="0"/>
              </a:rPr>
              <a:t>Firma del Contrato de Concesión</a:t>
            </a:r>
          </a:p>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CF: </a:t>
            </a:r>
            <a:r>
              <a:rPr lang="es-ES" sz="2400" dirty="0">
                <a:solidFill>
                  <a:srgbClr val="FF0000"/>
                </a:solidFill>
                <a:latin typeface="Arial" panose="020B0604020202020204" pitchFamily="34" charset="0"/>
                <a:cs typeface="Arial" panose="020B0604020202020204" pitchFamily="34" charset="0"/>
              </a:rPr>
              <a:t>Cierre Financiero</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IGA: </a:t>
            </a:r>
            <a:r>
              <a:rPr lang="es-PE" sz="2400" dirty="0">
                <a:solidFill>
                  <a:srgbClr val="FFA325"/>
                </a:solidFill>
                <a:latin typeface="Arial" panose="020B0604020202020204" pitchFamily="34" charset="0"/>
                <a:cs typeface="Arial" panose="020B0604020202020204" pitchFamily="34" charset="0"/>
              </a:rPr>
              <a:t>Instrumento de Gestión Ambiental correspondiente, aprobado por la Autoridad Gubernamental Competente.</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E: </a:t>
            </a:r>
            <a:r>
              <a:rPr lang="es-ES" sz="2400" dirty="0">
                <a:solidFill>
                  <a:srgbClr val="FFA325"/>
                </a:solidFill>
                <a:latin typeface="Arial" panose="020B0604020202020204" pitchFamily="34" charset="0"/>
                <a:cs typeface="Arial" panose="020B0604020202020204" pitchFamily="34" charset="0"/>
              </a:rPr>
              <a:t>Llegada al correspondiente sitio de obra de los interruptores al que se refiere el Anexo 1 de Contrato</a:t>
            </a:r>
          </a:p>
          <a:p>
            <a:pPr marL="457200" indent="-457200">
              <a:spcBef>
                <a:spcPts val="20"/>
              </a:spcBef>
              <a:buFont typeface="Wingdings" panose="05000000000000000000" pitchFamily="2" charset="2"/>
              <a:buChar char="ü"/>
            </a:pPr>
            <a:r>
              <a:rPr lang="es-ES" sz="2400" b="1" dirty="0">
                <a:solidFill>
                  <a:schemeClr val="accent6">
                    <a:lumMod val="75000"/>
                  </a:schemeClr>
                </a:solidFill>
                <a:latin typeface="Arial" panose="020B0604020202020204" pitchFamily="34" charset="0"/>
                <a:cs typeface="Arial" panose="020B0604020202020204" pitchFamily="34" charset="0"/>
              </a:rPr>
              <a:t>POC: </a:t>
            </a:r>
            <a:r>
              <a:rPr lang="es-ES" sz="2400" dirty="0">
                <a:solidFill>
                  <a:schemeClr val="accent6">
                    <a:lumMod val="75000"/>
                  </a:schemeClr>
                </a:solidFill>
                <a:latin typeface="Arial" panose="020B0604020202020204" pitchFamily="34" charset="0"/>
                <a:cs typeface="Arial" panose="020B0604020202020204" pitchFamily="34" charset="0"/>
              </a:rPr>
              <a:t>Puesta en Operación Comercial</a:t>
            </a:r>
          </a:p>
        </p:txBody>
      </p:sp>
      <p:sp>
        <p:nvSpPr>
          <p:cNvPr id="3" name="TextBox 67">
            <a:extLst>
              <a:ext uri="{FF2B5EF4-FFF2-40B4-BE49-F238E27FC236}">
                <a16:creationId xmlns:a16="http://schemas.microsoft.com/office/drawing/2014/main" id="{069964AB-0AAF-4DF4-B0BB-6E306474532F}"/>
              </a:ext>
            </a:extLst>
          </p:cNvPr>
          <p:cNvSpPr txBox="1"/>
          <p:nvPr/>
        </p:nvSpPr>
        <p:spPr>
          <a:xfrm>
            <a:off x="17481988" y="8092122"/>
            <a:ext cx="1092583" cy="523220"/>
          </a:xfrm>
          <a:prstGeom prst="rect">
            <a:avLst/>
          </a:prstGeom>
          <a:noFill/>
        </p:spPr>
        <p:txBody>
          <a:bodyPr wrap="square" lIns="0" rtlCol="0">
            <a:spAutoFit/>
          </a:bodyPr>
          <a:lstStyle/>
          <a:p>
            <a:r>
              <a:rPr lang="en-US" sz="2800" b="1" dirty="0">
                <a:solidFill>
                  <a:schemeClr val="accent2"/>
                </a:solidFill>
                <a:latin typeface="Arial" panose="020B0604020202020204" pitchFamily="34" charset="0"/>
                <a:ea typeface="Open Sans" panose="020B0606030504020204" pitchFamily="34" charset="0"/>
                <a:cs typeface="Arial" panose="020B0604020202020204" pitchFamily="34" charset="0"/>
              </a:rPr>
              <a:t>Fin</a:t>
            </a:r>
          </a:p>
        </p:txBody>
      </p:sp>
      <p:grpSp>
        <p:nvGrpSpPr>
          <p:cNvPr id="4" name="Grupo 3">
            <a:extLst>
              <a:ext uri="{FF2B5EF4-FFF2-40B4-BE49-F238E27FC236}">
                <a16:creationId xmlns:a16="http://schemas.microsoft.com/office/drawing/2014/main" id="{54E9ACE8-6A69-4FA4-B9D0-AC9903E55231}"/>
              </a:ext>
            </a:extLst>
          </p:cNvPr>
          <p:cNvGrpSpPr/>
          <p:nvPr/>
        </p:nvGrpSpPr>
        <p:grpSpPr>
          <a:xfrm>
            <a:off x="804779" y="4338426"/>
            <a:ext cx="18110690" cy="2755890"/>
            <a:chOff x="766119" y="3711706"/>
            <a:chExt cx="18110690" cy="2755890"/>
          </a:xfrm>
        </p:grpSpPr>
        <p:sp>
          <p:nvSpPr>
            <p:cNvPr id="5" name="Rectángulo 4">
              <a:extLst>
                <a:ext uri="{FF2B5EF4-FFF2-40B4-BE49-F238E27FC236}">
                  <a16:creationId xmlns:a16="http://schemas.microsoft.com/office/drawing/2014/main" id="{A431A73C-4C77-480D-928E-7762C4C8ECFC}"/>
                </a:ext>
              </a:extLst>
            </p:cNvPr>
            <p:cNvSpPr/>
            <p:nvPr/>
          </p:nvSpPr>
          <p:spPr>
            <a:xfrm>
              <a:off x="766119" y="3711706"/>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id="{91F7A25B-D47C-41BC-B151-C761B5BCF19B}"/>
                </a:ext>
              </a:extLst>
            </p:cNvPr>
            <p:cNvSpPr/>
            <p:nvPr/>
          </p:nvSpPr>
          <p:spPr>
            <a:xfrm>
              <a:off x="766119" y="5380921"/>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Rectángulo 6">
              <a:extLst>
                <a:ext uri="{FF2B5EF4-FFF2-40B4-BE49-F238E27FC236}">
                  <a16:creationId xmlns:a16="http://schemas.microsoft.com/office/drawing/2014/main" id="{952577BB-677B-4CDC-B13C-6A79B3C90607}"/>
                </a:ext>
              </a:extLst>
            </p:cNvPr>
            <p:cNvSpPr/>
            <p:nvPr/>
          </p:nvSpPr>
          <p:spPr>
            <a:xfrm>
              <a:off x="766119" y="591010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6133219C-59B5-46BC-AE8A-2B3C9D275B40}"/>
                </a:ext>
              </a:extLst>
            </p:cNvPr>
            <p:cNvSpPr/>
            <p:nvPr/>
          </p:nvSpPr>
          <p:spPr>
            <a:xfrm>
              <a:off x="766119" y="4257387"/>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96570ABF-185B-4007-9B8D-586BDB1D0E5F}"/>
                </a:ext>
              </a:extLst>
            </p:cNvPr>
            <p:cNvSpPr/>
            <p:nvPr/>
          </p:nvSpPr>
          <p:spPr>
            <a:xfrm>
              <a:off x="766119" y="480523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10" name="Rectangle 56">
            <a:extLst>
              <a:ext uri="{FF2B5EF4-FFF2-40B4-BE49-F238E27FC236}">
                <a16:creationId xmlns:a16="http://schemas.microsoft.com/office/drawing/2014/main" id="{0BF3399D-7CE7-42BD-938A-F0F6F4F7525B}"/>
              </a:ext>
            </a:extLst>
          </p:cNvPr>
          <p:cNvSpPr/>
          <p:nvPr/>
        </p:nvSpPr>
        <p:spPr>
          <a:xfrm>
            <a:off x="4516783" y="4347148"/>
            <a:ext cx="238097" cy="524110"/>
          </a:xfrm>
          <a:prstGeom prst="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68">
            <a:extLst>
              <a:ext uri="{FF2B5EF4-FFF2-40B4-BE49-F238E27FC236}">
                <a16:creationId xmlns:a16="http://schemas.microsoft.com/office/drawing/2014/main" id="{955BD3BC-CC04-4B7F-809E-1DDB6634D1F2}"/>
              </a:ext>
            </a:extLst>
          </p:cNvPr>
          <p:cNvCxnSpPr/>
          <p:nvPr/>
        </p:nvCxnSpPr>
        <p:spPr>
          <a:xfrm>
            <a:off x="18811414" y="4413539"/>
            <a:ext cx="0" cy="3780000"/>
          </a:xfrm>
          <a:prstGeom prst="straightConnector1">
            <a:avLst/>
          </a:prstGeom>
          <a:ln w="4762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62">
            <a:extLst>
              <a:ext uri="{FF2B5EF4-FFF2-40B4-BE49-F238E27FC236}">
                <a16:creationId xmlns:a16="http://schemas.microsoft.com/office/drawing/2014/main" id="{F4FC2451-288D-413D-8527-433FED6F9781}"/>
              </a:ext>
            </a:extLst>
          </p:cNvPr>
          <p:cNvCxnSpPr/>
          <p:nvPr/>
        </p:nvCxnSpPr>
        <p:spPr>
          <a:xfrm>
            <a:off x="4504418" y="4240104"/>
            <a:ext cx="0" cy="3780000"/>
          </a:xfrm>
          <a:prstGeom prst="straightConnector1">
            <a:avLst/>
          </a:prstGeom>
          <a:ln w="476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A1D0C516-03EB-4C34-8404-0719A512DAF2}"/>
              </a:ext>
            </a:extLst>
          </p:cNvPr>
          <p:cNvSpPr/>
          <p:nvPr/>
        </p:nvSpPr>
        <p:spPr>
          <a:xfrm>
            <a:off x="785449" y="3142410"/>
            <a:ext cx="1828800" cy="11683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latin typeface="Arial" panose="020B0604020202020204" pitchFamily="34" charset="0"/>
                <a:cs typeface="Arial" panose="020B0604020202020204" pitchFamily="34" charset="0"/>
              </a:rPr>
              <a:t>Actividades</a:t>
            </a:r>
          </a:p>
        </p:txBody>
      </p:sp>
      <p:sp>
        <p:nvSpPr>
          <p:cNvPr id="14" name="Rectángulo 13">
            <a:extLst>
              <a:ext uri="{FF2B5EF4-FFF2-40B4-BE49-F238E27FC236}">
                <a16:creationId xmlns:a16="http://schemas.microsoft.com/office/drawing/2014/main" id="{C9689E54-4388-43C3-9EEA-87A3EC34F946}"/>
              </a:ext>
            </a:extLst>
          </p:cNvPr>
          <p:cNvSpPr/>
          <p:nvPr/>
        </p:nvSpPr>
        <p:spPr>
          <a:xfrm>
            <a:off x="2724713" y="3142410"/>
            <a:ext cx="2234745"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023</a:t>
            </a:r>
          </a:p>
        </p:txBody>
      </p:sp>
      <p:sp>
        <p:nvSpPr>
          <p:cNvPr id="15" name="Rectángulo 14">
            <a:extLst>
              <a:ext uri="{FF2B5EF4-FFF2-40B4-BE49-F238E27FC236}">
                <a16:creationId xmlns:a16="http://schemas.microsoft.com/office/drawing/2014/main" id="{0735B671-E271-4D93-9338-F1FA367DA65C}"/>
              </a:ext>
            </a:extLst>
          </p:cNvPr>
          <p:cNvSpPr/>
          <p:nvPr/>
        </p:nvSpPr>
        <p:spPr>
          <a:xfrm>
            <a:off x="5033147" y="3142410"/>
            <a:ext cx="2234745"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024</a:t>
            </a:r>
          </a:p>
        </p:txBody>
      </p:sp>
      <p:sp>
        <p:nvSpPr>
          <p:cNvPr id="16" name="Rectangle 57">
            <a:extLst>
              <a:ext uri="{FF2B5EF4-FFF2-40B4-BE49-F238E27FC236}">
                <a16:creationId xmlns:a16="http://schemas.microsoft.com/office/drawing/2014/main" id="{08CFC267-905E-4109-AE65-5FC41519D5A9}"/>
              </a:ext>
            </a:extLst>
          </p:cNvPr>
          <p:cNvSpPr/>
          <p:nvPr/>
        </p:nvSpPr>
        <p:spPr>
          <a:xfrm>
            <a:off x="4754880" y="5445504"/>
            <a:ext cx="5297161" cy="539659"/>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57">
            <a:extLst>
              <a:ext uri="{FF2B5EF4-FFF2-40B4-BE49-F238E27FC236}">
                <a16:creationId xmlns:a16="http://schemas.microsoft.com/office/drawing/2014/main" id="{8A011289-1973-42FC-853B-6B69196A1CB8}"/>
              </a:ext>
            </a:extLst>
          </p:cNvPr>
          <p:cNvSpPr/>
          <p:nvPr/>
        </p:nvSpPr>
        <p:spPr>
          <a:xfrm>
            <a:off x="10058231" y="4906142"/>
            <a:ext cx="449948" cy="501308"/>
          </a:xfrm>
          <a:prstGeom prst="rect">
            <a:avLst/>
          </a:prstGeom>
          <a:solidFill>
            <a:srgbClr val="E74C3C"/>
          </a:solidFill>
          <a:ln>
            <a:solidFill>
              <a:srgbClr val="E74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57">
            <a:extLst>
              <a:ext uri="{FF2B5EF4-FFF2-40B4-BE49-F238E27FC236}">
                <a16:creationId xmlns:a16="http://schemas.microsoft.com/office/drawing/2014/main" id="{9125C0E0-0D1D-4354-B9B1-FE10E49BB2E8}"/>
              </a:ext>
            </a:extLst>
          </p:cNvPr>
          <p:cNvSpPr/>
          <p:nvPr/>
        </p:nvSpPr>
        <p:spPr>
          <a:xfrm>
            <a:off x="12320308" y="6018349"/>
            <a:ext cx="377237" cy="496903"/>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53">
            <a:extLst>
              <a:ext uri="{FF2B5EF4-FFF2-40B4-BE49-F238E27FC236}">
                <a16:creationId xmlns:a16="http://schemas.microsoft.com/office/drawing/2014/main" id="{11C8B422-52D8-413E-86A8-08B2F34062A1}"/>
              </a:ext>
            </a:extLst>
          </p:cNvPr>
          <p:cNvSpPr/>
          <p:nvPr/>
        </p:nvSpPr>
        <p:spPr>
          <a:xfrm>
            <a:off x="13749250" y="6536373"/>
            <a:ext cx="5037514" cy="5821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highlight>
                <a:srgbClr val="3BAF6B"/>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66">
            <a:extLst>
              <a:ext uri="{FF2B5EF4-FFF2-40B4-BE49-F238E27FC236}">
                <a16:creationId xmlns:a16="http://schemas.microsoft.com/office/drawing/2014/main" id="{D53B459F-DD80-4C7D-9D6C-A8E5A99B36FE}"/>
              </a:ext>
            </a:extLst>
          </p:cNvPr>
          <p:cNvSpPr txBox="1"/>
          <p:nvPr/>
        </p:nvSpPr>
        <p:spPr>
          <a:xfrm>
            <a:off x="4040649" y="8102476"/>
            <a:ext cx="2107741" cy="523220"/>
          </a:xfrm>
          <a:prstGeom prst="rect">
            <a:avLst/>
          </a:prstGeom>
          <a:noFill/>
        </p:spPr>
        <p:txBody>
          <a:bodyPr wrap="square" lIns="0" rtlCol="0">
            <a:spAutoFit/>
          </a:bodyPr>
          <a:lstStyle/>
          <a:p>
            <a:r>
              <a:rPr lang="en-US" sz="2800" b="1" dirty="0" err="1">
                <a:solidFill>
                  <a:srgbClr val="FF0000"/>
                </a:solidFill>
                <a:latin typeface="Arial" panose="020B0604020202020204" pitchFamily="34" charset="0"/>
                <a:ea typeface="Open Sans" panose="020B0606030504020204" pitchFamily="34" charset="0"/>
                <a:cs typeface="Arial" panose="020B0604020202020204" pitchFamily="34" charset="0"/>
              </a:rPr>
              <a:t>Inicio</a:t>
            </a:r>
            <a:endParaRPr lang="en-US" sz="28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79BEC50E-6126-4D03-8EC4-865788A92FD0}"/>
              </a:ext>
            </a:extLst>
          </p:cNvPr>
          <p:cNvSpPr/>
          <p:nvPr/>
        </p:nvSpPr>
        <p:spPr>
          <a:xfrm>
            <a:off x="7353666" y="3142410"/>
            <a:ext cx="2155946"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025</a:t>
            </a:r>
          </a:p>
        </p:txBody>
      </p:sp>
      <p:sp>
        <p:nvSpPr>
          <p:cNvPr id="22" name="Rectángulo 21">
            <a:extLst>
              <a:ext uri="{FF2B5EF4-FFF2-40B4-BE49-F238E27FC236}">
                <a16:creationId xmlns:a16="http://schemas.microsoft.com/office/drawing/2014/main" id="{DC6C5A39-C6E6-4EB0-991D-3B9DC589F421}"/>
              </a:ext>
            </a:extLst>
          </p:cNvPr>
          <p:cNvSpPr/>
          <p:nvPr/>
        </p:nvSpPr>
        <p:spPr>
          <a:xfrm>
            <a:off x="9584603" y="3142410"/>
            <a:ext cx="2105192"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026</a:t>
            </a:r>
          </a:p>
        </p:txBody>
      </p:sp>
      <p:sp>
        <p:nvSpPr>
          <p:cNvPr id="23" name="Rectángulo 22">
            <a:extLst>
              <a:ext uri="{FF2B5EF4-FFF2-40B4-BE49-F238E27FC236}">
                <a16:creationId xmlns:a16="http://schemas.microsoft.com/office/drawing/2014/main" id="{39712479-D73F-40C6-8F4B-E0FADD724899}"/>
              </a:ext>
            </a:extLst>
          </p:cNvPr>
          <p:cNvSpPr/>
          <p:nvPr/>
        </p:nvSpPr>
        <p:spPr>
          <a:xfrm>
            <a:off x="13941531" y="3142410"/>
            <a:ext cx="2183996"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latin typeface="Arial" panose="020B0604020202020204" pitchFamily="34" charset="0"/>
                <a:cs typeface="Arial" panose="020B0604020202020204" pitchFamily="34" charset="0"/>
              </a:rPr>
              <a:t>Año 1</a:t>
            </a:r>
            <a:endParaRPr lang="es-PE" sz="2400" strike="sngStrike" dirty="0">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94AA2602-567B-489B-A603-311A0710168D}"/>
              </a:ext>
            </a:extLst>
          </p:cNvPr>
          <p:cNvSpPr/>
          <p:nvPr/>
        </p:nvSpPr>
        <p:spPr>
          <a:xfrm>
            <a:off x="16850489" y="3142410"/>
            <a:ext cx="2041943"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latin typeface="Arial" panose="020B0604020202020204" pitchFamily="34" charset="0"/>
                <a:cs typeface="Arial" panose="020B0604020202020204" pitchFamily="34" charset="0"/>
              </a:rPr>
              <a:t>Año 30</a:t>
            </a:r>
            <a:endParaRPr lang="es-PE" sz="2400" strike="sngStrike" dirty="0">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D8EE62FB-B128-4C2A-AEDC-9C3283862B46}"/>
              </a:ext>
            </a:extLst>
          </p:cNvPr>
          <p:cNvSpPr/>
          <p:nvPr/>
        </p:nvSpPr>
        <p:spPr>
          <a:xfrm>
            <a:off x="2728968" y="3910119"/>
            <a:ext cx="2230490"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26" name="CuadroTexto 25">
            <a:extLst>
              <a:ext uri="{FF2B5EF4-FFF2-40B4-BE49-F238E27FC236}">
                <a16:creationId xmlns:a16="http://schemas.microsoft.com/office/drawing/2014/main" id="{7D132F96-1D58-41FE-86F1-49787927D627}"/>
              </a:ext>
            </a:extLst>
          </p:cNvPr>
          <p:cNvSpPr txBox="1"/>
          <p:nvPr/>
        </p:nvSpPr>
        <p:spPr>
          <a:xfrm>
            <a:off x="16143072" y="3292173"/>
            <a:ext cx="611065" cy="400110"/>
          </a:xfrm>
          <a:prstGeom prst="rect">
            <a:avLst/>
          </a:prstGeom>
          <a:noFill/>
        </p:spPr>
        <p:txBody>
          <a:bodyPr wrap="none" rtlCol="0">
            <a:spAutoFit/>
          </a:bodyPr>
          <a:lstStyle/>
          <a:p>
            <a:r>
              <a:rPr lang="es-PE" sz="2000" dirty="0">
                <a:latin typeface="Arial" panose="020B0604020202020204" pitchFamily="34" charset="0"/>
                <a:cs typeface="Arial" panose="020B0604020202020204" pitchFamily="34" charset="0"/>
              </a:rPr>
              <a:t>(…)</a:t>
            </a:r>
          </a:p>
        </p:txBody>
      </p:sp>
      <p:sp>
        <p:nvSpPr>
          <p:cNvPr id="27" name="CuadroTexto 26">
            <a:extLst>
              <a:ext uri="{FF2B5EF4-FFF2-40B4-BE49-F238E27FC236}">
                <a16:creationId xmlns:a16="http://schemas.microsoft.com/office/drawing/2014/main" id="{DA7F2DD1-B203-489C-A5AA-ED30652B1E94}"/>
              </a:ext>
            </a:extLst>
          </p:cNvPr>
          <p:cNvSpPr txBox="1"/>
          <p:nvPr/>
        </p:nvSpPr>
        <p:spPr>
          <a:xfrm>
            <a:off x="1400509" y="4409552"/>
            <a:ext cx="595035" cy="461665"/>
          </a:xfrm>
          <a:prstGeom prst="rect">
            <a:avLst/>
          </a:prstGeom>
          <a:noFill/>
        </p:spPr>
        <p:txBody>
          <a:bodyPr wrap="none" rtlCol="0">
            <a:spAutoFit/>
          </a:bodyPr>
          <a:lstStyle/>
          <a:p>
            <a:r>
              <a:rPr lang="es-PE" sz="2400" b="1">
                <a:solidFill>
                  <a:srgbClr val="FF0000"/>
                </a:solidFill>
                <a:latin typeface="Arial" panose="020B0604020202020204" pitchFamily="34" charset="0"/>
                <a:cs typeface="Arial" panose="020B0604020202020204" pitchFamily="34" charset="0"/>
              </a:rPr>
              <a:t>FC</a:t>
            </a:r>
          </a:p>
        </p:txBody>
      </p:sp>
      <p:sp>
        <p:nvSpPr>
          <p:cNvPr id="28" name="CuadroTexto 27">
            <a:extLst>
              <a:ext uri="{FF2B5EF4-FFF2-40B4-BE49-F238E27FC236}">
                <a16:creationId xmlns:a16="http://schemas.microsoft.com/office/drawing/2014/main" id="{804D7284-F1EB-4AD8-AB05-1F85E4F81A39}"/>
              </a:ext>
            </a:extLst>
          </p:cNvPr>
          <p:cNvSpPr txBox="1"/>
          <p:nvPr/>
        </p:nvSpPr>
        <p:spPr>
          <a:xfrm>
            <a:off x="1400509" y="4996946"/>
            <a:ext cx="595035" cy="461665"/>
          </a:xfrm>
          <a:prstGeom prst="rect">
            <a:avLst/>
          </a:prstGeom>
          <a:noFill/>
        </p:spPr>
        <p:txBody>
          <a:bodyPr wrap="none" rtlCol="0">
            <a:spAutoFit/>
          </a:bodyPr>
          <a:lstStyle/>
          <a:p>
            <a:r>
              <a:rPr lang="es-PE" sz="2400" b="1">
                <a:solidFill>
                  <a:srgbClr val="FF0000"/>
                </a:solidFill>
                <a:latin typeface="Arial" panose="020B0604020202020204" pitchFamily="34" charset="0"/>
                <a:cs typeface="Arial" panose="020B0604020202020204" pitchFamily="34" charset="0"/>
              </a:rPr>
              <a:t>CF</a:t>
            </a:r>
          </a:p>
        </p:txBody>
      </p:sp>
      <p:sp>
        <p:nvSpPr>
          <p:cNvPr id="29" name="CuadroTexto 28">
            <a:extLst>
              <a:ext uri="{FF2B5EF4-FFF2-40B4-BE49-F238E27FC236}">
                <a16:creationId xmlns:a16="http://schemas.microsoft.com/office/drawing/2014/main" id="{F4E0EA41-80F6-4039-A674-01A4F93FC4D5}"/>
              </a:ext>
            </a:extLst>
          </p:cNvPr>
          <p:cNvSpPr txBox="1"/>
          <p:nvPr/>
        </p:nvSpPr>
        <p:spPr>
          <a:xfrm>
            <a:off x="1340396" y="5538845"/>
            <a:ext cx="731290" cy="461665"/>
          </a:xfrm>
          <a:prstGeom prst="rect">
            <a:avLst/>
          </a:prstGeom>
          <a:noFill/>
        </p:spPr>
        <p:txBody>
          <a:bodyPr wrap="none" rtlCol="0">
            <a:spAutoFit/>
          </a:bodyPr>
          <a:lstStyle/>
          <a:p>
            <a:r>
              <a:rPr lang="es-PE" sz="2400" b="1">
                <a:solidFill>
                  <a:srgbClr val="FFA325"/>
                </a:solidFill>
                <a:latin typeface="Arial" panose="020B0604020202020204" pitchFamily="34" charset="0"/>
                <a:cs typeface="Arial" panose="020B0604020202020204" pitchFamily="34" charset="0"/>
              </a:rPr>
              <a:t>IGA</a:t>
            </a:r>
          </a:p>
        </p:txBody>
      </p:sp>
      <p:sp>
        <p:nvSpPr>
          <p:cNvPr id="30" name="CuadroTexto 29">
            <a:extLst>
              <a:ext uri="{FF2B5EF4-FFF2-40B4-BE49-F238E27FC236}">
                <a16:creationId xmlns:a16="http://schemas.microsoft.com/office/drawing/2014/main" id="{76D07D27-F692-4282-BFAF-1EB03B99AEF9}"/>
              </a:ext>
            </a:extLst>
          </p:cNvPr>
          <p:cNvSpPr txBox="1"/>
          <p:nvPr/>
        </p:nvSpPr>
        <p:spPr>
          <a:xfrm>
            <a:off x="1340396" y="6081045"/>
            <a:ext cx="474810" cy="461665"/>
          </a:xfrm>
          <a:prstGeom prst="rect">
            <a:avLst/>
          </a:prstGeom>
          <a:noFill/>
        </p:spPr>
        <p:txBody>
          <a:bodyPr wrap="none" rtlCol="0">
            <a:spAutoFit/>
          </a:bodyPr>
          <a:lstStyle/>
          <a:p>
            <a:r>
              <a:rPr lang="es-ES" sz="2400" b="1">
                <a:solidFill>
                  <a:srgbClr val="FFA325"/>
                </a:solidFill>
                <a:latin typeface="Arial" panose="020B0604020202020204" pitchFamily="34" charset="0"/>
                <a:cs typeface="Arial" panose="020B0604020202020204" pitchFamily="34" charset="0"/>
              </a:rPr>
              <a:t>E</a:t>
            </a:r>
            <a:r>
              <a:rPr lang="es-PE" sz="2400" b="1">
                <a:solidFill>
                  <a:srgbClr val="FFA325"/>
                </a:solidFill>
                <a:latin typeface="Arial" panose="020B0604020202020204" pitchFamily="34" charset="0"/>
                <a:cs typeface="Arial" panose="020B0604020202020204" pitchFamily="34" charset="0"/>
              </a:rPr>
              <a:t> </a:t>
            </a:r>
          </a:p>
        </p:txBody>
      </p:sp>
      <p:sp>
        <p:nvSpPr>
          <p:cNvPr id="31" name="CuadroTexto 30">
            <a:extLst>
              <a:ext uri="{FF2B5EF4-FFF2-40B4-BE49-F238E27FC236}">
                <a16:creationId xmlns:a16="http://schemas.microsoft.com/office/drawing/2014/main" id="{E90FCF0F-F37E-4BC0-9B87-FB1216F4DAA0}"/>
              </a:ext>
            </a:extLst>
          </p:cNvPr>
          <p:cNvSpPr txBox="1"/>
          <p:nvPr/>
        </p:nvSpPr>
        <p:spPr>
          <a:xfrm>
            <a:off x="1272268" y="6687967"/>
            <a:ext cx="851515" cy="461665"/>
          </a:xfrm>
          <a:prstGeom prst="rect">
            <a:avLst/>
          </a:prstGeom>
          <a:noFill/>
        </p:spPr>
        <p:txBody>
          <a:bodyPr wrap="none" rtlCol="0">
            <a:spAutoFit/>
          </a:bodyPr>
          <a:lstStyle/>
          <a:p>
            <a:r>
              <a:rPr lang="es-PE" sz="2400" b="1">
                <a:solidFill>
                  <a:schemeClr val="accent6">
                    <a:lumMod val="75000"/>
                  </a:schemeClr>
                </a:solidFill>
                <a:latin typeface="Arial" panose="020B0604020202020204" pitchFamily="34" charset="0"/>
                <a:cs typeface="Arial" panose="020B0604020202020204" pitchFamily="34" charset="0"/>
              </a:rPr>
              <a:t>POC</a:t>
            </a:r>
          </a:p>
        </p:txBody>
      </p:sp>
      <p:sp>
        <p:nvSpPr>
          <p:cNvPr id="32" name="Rectángulo 31">
            <a:extLst>
              <a:ext uri="{FF2B5EF4-FFF2-40B4-BE49-F238E27FC236}">
                <a16:creationId xmlns:a16="http://schemas.microsoft.com/office/drawing/2014/main" id="{80391DEC-6A30-4C7A-B225-D8F68E1464DD}"/>
              </a:ext>
            </a:extLst>
          </p:cNvPr>
          <p:cNvSpPr/>
          <p:nvPr/>
        </p:nvSpPr>
        <p:spPr>
          <a:xfrm>
            <a:off x="7384660" y="3910118"/>
            <a:ext cx="2155946"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33" name="Rectángulo 32">
            <a:extLst>
              <a:ext uri="{FF2B5EF4-FFF2-40B4-BE49-F238E27FC236}">
                <a16:creationId xmlns:a16="http://schemas.microsoft.com/office/drawing/2014/main" id="{1952CD10-43C4-454D-B7A1-82A7A885CBCF}"/>
              </a:ext>
            </a:extLst>
          </p:cNvPr>
          <p:cNvSpPr/>
          <p:nvPr/>
        </p:nvSpPr>
        <p:spPr>
          <a:xfrm>
            <a:off x="5033145" y="3910118"/>
            <a:ext cx="2230490"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34" name="Rectángulo 33">
            <a:extLst>
              <a:ext uri="{FF2B5EF4-FFF2-40B4-BE49-F238E27FC236}">
                <a16:creationId xmlns:a16="http://schemas.microsoft.com/office/drawing/2014/main" id="{BF764F53-2942-416D-A27F-8E54A76240AF}"/>
              </a:ext>
            </a:extLst>
          </p:cNvPr>
          <p:cNvSpPr/>
          <p:nvPr/>
        </p:nvSpPr>
        <p:spPr>
          <a:xfrm>
            <a:off x="9533850" y="3916754"/>
            <a:ext cx="2155945"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35" name="Rectángulo 34">
            <a:extLst>
              <a:ext uri="{FF2B5EF4-FFF2-40B4-BE49-F238E27FC236}">
                <a16:creationId xmlns:a16="http://schemas.microsoft.com/office/drawing/2014/main" id="{076A4543-F4C1-498D-992B-CC4F127052C8}"/>
              </a:ext>
            </a:extLst>
          </p:cNvPr>
          <p:cNvSpPr/>
          <p:nvPr/>
        </p:nvSpPr>
        <p:spPr>
          <a:xfrm>
            <a:off x="13910535" y="3908740"/>
            <a:ext cx="2230490"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sp>
        <p:nvSpPr>
          <p:cNvPr id="36" name="Rectángulo 35">
            <a:extLst>
              <a:ext uri="{FF2B5EF4-FFF2-40B4-BE49-F238E27FC236}">
                <a16:creationId xmlns:a16="http://schemas.microsoft.com/office/drawing/2014/main" id="{3E033CD6-5220-46A0-91A6-5A881645780D}"/>
              </a:ext>
            </a:extLst>
          </p:cNvPr>
          <p:cNvSpPr/>
          <p:nvPr/>
        </p:nvSpPr>
        <p:spPr>
          <a:xfrm>
            <a:off x="16850489" y="3913832"/>
            <a:ext cx="2064980"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pic>
        <p:nvPicPr>
          <p:cNvPr id="37" name="Imagen 36">
            <a:extLst>
              <a:ext uri="{FF2B5EF4-FFF2-40B4-BE49-F238E27FC236}">
                <a16:creationId xmlns:a16="http://schemas.microsoft.com/office/drawing/2014/main" id="{59FB3896-6AF9-4C56-AEB5-5D215CCE1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0941" y="4240104"/>
            <a:ext cx="744404" cy="744404"/>
          </a:xfrm>
          <a:prstGeom prst="rect">
            <a:avLst/>
          </a:prstGeom>
        </p:spPr>
      </p:pic>
      <p:sp>
        <p:nvSpPr>
          <p:cNvPr id="38" name="CuadroTexto 37">
            <a:extLst>
              <a:ext uri="{FF2B5EF4-FFF2-40B4-BE49-F238E27FC236}">
                <a16:creationId xmlns:a16="http://schemas.microsoft.com/office/drawing/2014/main" id="{05B36E73-861D-4337-B19A-8E3E5ABD1F5A}"/>
              </a:ext>
            </a:extLst>
          </p:cNvPr>
          <p:cNvSpPr txBox="1"/>
          <p:nvPr/>
        </p:nvSpPr>
        <p:spPr>
          <a:xfrm>
            <a:off x="728824" y="908443"/>
            <a:ext cx="16394232" cy="1815882"/>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PLAZOS DE CONTRATO:</a:t>
            </a:r>
          </a:p>
          <a:p>
            <a:r>
              <a:rPr lang="es-PE" sz="4000" b="1" dirty="0">
                <a:solidFill>
                  <a:srgbClr val="EA8700"/>
                </a:solidFill>
                <a:latin typeface="Arial" panose="020B0604020202020204" pitchFamily="34" charset="0"/>
                <a:cs typeface="Arial" panose="020B0604020202020204" pitchFamily="34" charset="0"/>
              </a:rPr>
              <a:t>CRONOGRAMA DEL PROYECTO</a:t>
            </a:r>
          </a:p>
          <a:p>
            <a:r>
              <a:rPr lang="es-PE" sz="3200" b="1" dirty="0">
                <a:solidFill>
                  <a:srgbClr val="EA8700"/>
                </a:solidFill>
                <a:latin typeface="Arial" panose="020B0604020202020204" pitchFamily="34" charset="0"/>
                <a:cs typeface="Arial" panose="020B0604020202020204" pitchFamily="34" charset="0"/>
              </a:rPr>
              <a:t>“</a:t>
            </a:r>
            <a:r>
              <a:rPr lang="es-ES" sz="3200" b="1" dirty="0">
                <a:solidFill>
                  <a:srgbClr val="EA8700"/>
                </a:solidFill>
                <a:latin typeface="Arial" panose="020B0604020202020204" pitchFamily="34" charset="0"/>
                <a:cs typeface="Arial" panose="020B0604020202020204" pitchFamily="34" charset="0"/>
              </a:rPr>
              <a:t>ITC Enlace 200 kV Piura Nueva – Colán, ampliaciones y subestaciones asociadas</a:t>
            </a:r>
            <a:r>
              <a:rPr lang="es-PE" sz="3200" b="1" dirty="0">
                <a:solidFill>
                  <a:srgbClr val="EA8700"/>
                </a:solidFill>
                <a:latin typeface="Arial" panose="020B0604020202020204" pitchFamily="34" charset="0"/>
                <a:cs typeface="Arial" panose="020B0604020202020204" pitchFamily="34" charset="0"/>
              </a:rPr>
              <a:t>”</a:t>
            </a:r>
          </a:p>
        </p:txBody>
      </p:sp>
      <p:pic>
        <p:nvPicPr>
          <p:cNvPr id="39" name="Imagen 38">
            <a:extLst>
              <a:ext uri="{FF2B5EF4-FFF2-40B4-BE49-F238E27FC236}">
                <a16:creationId xmlns:a16="http://schemas.microsoft.com/office/drawing/2014/main" id="{17384CF1-3270-4608-AFD5-FF7E86DB4A44}"/>
              </a:ext>
            </a:extLst>
          </p:cNvPr>
          <p:cNvPicPr>
            <a:picLocks noChangeAspect="1"/>
          </p:cNvPicPr>
          <p:nvPr/>
        </p:nvPicPr>
        <p:blipFill>
          <a:blip r:embed="rId3"/>
          <a:stretch>
            <a:fillRect/>
          </a:stretch>
        </p:blipFill>
        <p:spPr>
          <a:xfrm>
            <a:off x="13799120" y="5627959"/>
            <a:ext cx="859365" cy="887294"/>
          </a:xfrm>
          <a:prstGeom prst="rect">
            <a:avLst/>
          </a:prstGeom>
        </p:spPr>
      </p:pic>
      <p:sp>
        <p:nvSpPr>
          <p:cNvPr id="40" name="Marcador de número de diapositiva 6">
            <a:extLst>
              <a:ext uri="{FF2B5EF4-FFF2-40B4-BE49-F238E27FC236}">
                <a16:creationId xmlns:a16="http://schemas.microsoft.com/office/drawing/2014/main" id="{2383DF54-89ED-4F8E-8B4C-1EF347D1BC5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28</a:t>
            </a:fld>
            <a:endParaRPr lang="en-US" b="1">
              <a:latin typeface="Arial" panose="020B0604020202020204" pitchFamily="34" charset="0"/>
              <a:cs typeface="Arial" panose="020B0604020202020204" pitchFamily="34" charset="0"/>
            </a:endParaRPr>
          </a:p>
        </p:txBody>
      </p:sp>
      <p:sp>
        <p:nvSpPr>
          <p:cNvPr id="41" name="Rectangle 57">
            <a:extLst>
              <a:ext uri="{FF2B5EF4-FFF2-40B4-BE49-F238E27FC236}">
                <a16:creationId xmlns:a16="http://schemas.microsoft.com/office/drawing/2014/main" id="{84EACBCA-7F97-40C9-B634-9D23E61908C7}"/>
              </a:ext>
            </a:extLst>
          </p:cNvPr>
          <p:cNvSpPr/>
          <p:nvPr/>
        </p:nvSpPr>
        <p:spPr>
          <a:xfrm>
            <a:off x="10475931" y="6009988"/>
            <a:ext cx="3273319" cy="540442"/>
          </a:xfrm>
          <a:prstGeom prst="rect">
            <a:avLst/>
          </a:prstGeom>
          <a:no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ángulo 41">
            <a:extLst>
              <a:ext uri="{FF2B5EF4-FFF2-40B4-BE49-F238E27FC236}">
                <a16:creationId xmlns:a16="http://schemas.microsoft.com/office/drawing/2014/main" id="{9E0DAF2A-60EB-4A1E-E550-065ADDAFFF46}"/>
              </a:ext>
            </a:extLst>
          </p:cNvPr>
          <p:cNvSpPr/>
          <p:nvPr/>
        </p:nvSpPr>
        <p:spPr>
          <a:xfrm>
            <a:off x="11767280" y="3139830"/>
            <a:ext cx="2105192"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027</a:t>
            </a:r>
          </a:p>
        </p:txBody>
      </p:sp>
      <p:sp>
        <p:nvSpPr>
          <p:cNvPr id="43" name="Rectángulo 42">
            <a:extLst>
              <a:ext uri="{FF2B5EF4-FFF2-40B4-BE49-F238E27FC236}">
                <a16:creationId xmlns:a16="http://schemas.microsoft.com/office/drawing/2014/main" id="{36A1050F-682D-4DB9-0133-7D860C9AD239}"/>
              </a:ext>
            </a:extLst>
          </p:cNvPr>
          <p:cNvSpPr/>
          <p:nvPr/>
        </p:nvSpPr>
        <p:spPr>
          <a:xfrm>
            <a:off x="11747521" y="3914172"/>
            <a:ext cx="2155945"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T1    T2    T3    T4</a:t>
            </a:r>
          </a:p>
        </p:txBody>
      </p:sp>
      <p:cxnSp>
        <p:nvCxnSpPr>
          <p:cNvPr id="44" name="Straight Arrow Connector 62">
            <a:extLst>
              <a:ext uri="{FF2B5EF4-FFF2-40B4-BE49-F238E27FC236}">
                <a16:creationId xmlns:a16="http://schemas.microsoft.com/office/drawing/2014/main" id="{5DB4CAB5-1825-F514-0971-D380A0ED8F80}"/>
              </a:ext>
            </a:extLst>
          </p:cNvPr>
          <p:cNvCxnSpPr>
            <a:cxnSpLocks/>
          </p:cNvCxnSpPr>
          <p:nvPr/>
        </p:nvCxnSpPr>
        <p:spPr>
          <a:xfrm>
            <a:off x="5033145" y="4428951"/>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62">
            <a:extLst>
              <a:ext uri="{FF2B5EF4-FFF2-40B4-BE49-F238E27FC236}">
                <a16:creationId xmlns:a16="http://schemas.microsoft.com/office/drawing/2014/main" id="{5C921B5D-BC6E-5B6B-7AC4-C34D5FE50A8A}"/>
              </a:ext>
            </a:extLst>
          </p:cNvPr>
          <p:cNvCxnSpPr>
            <a:cxnSpLocks/>
          </p:cNvCxnSpPr>
          <p:nvPr/>
        </p:nvCxnSpPr>
        <p:spPr>
          <a:xfrm>
            <a:off x="9540606" y="4338426"/>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62">
            <a:extLst>
              <a:ext uri="{FF2B5EF4-FFF2-40B4-BE49-F238E27FC236}">
                <a16:creationId xmlns:a16="http://schemas.microsoft.com/office/drawing/2014/main" id="{3DB95E56-B013-DD1B-BFC1-2DF5C677D344}"/>
              </a:ext>
            </a:extLst>
          </p:cNvPr>
          <p:cNvCxnSpPr>
            <a:cxnSpLocks/>
          </p:cNvCxnSpPr>
          <p:nvPr/>
        </p:nvCxnSpPr>
        <p:spPr>
          <a:xfrm>
            <a:off x="13932497" y="4324571"/>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577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3080FB-5F71-4F1C-9232-3C0A905D4F1F}"/>
              </a:ext>
            </a:extLst>
          </p:cNvPr>
          <p:cNvSpPr txBox="1"/>
          <p:nvPr/>
        </p:nvSpPr>
        <p:spPr>
          <a:xfrm>
            <a:off x="8778198" y="7857730"/>
            <a:ext cx="9683973" cy="2677656"/>
          </a:xfrm>
          <a:prstGeom prst="rect">
            <a:avLst/>
          </a:prstGeom>
          <a:noFill/>
        </p:spPr>
        <p:txBody>
          <a:bodyPr wrap="square" rtlCol="0">
            <a:spAutoFit/>
          </a:bodyPr>
          <a:lstStyle/>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FC: </a:t>
            </a:r>
            <a:r>
              <a:rPr lang="es-ES" sz="2400" dirty="0">
                <a:solidFill>
                  <a:srgbClr val="FF0000"/>
                </a:solidFill>
                <a:latin typeface="Arial" panose="020B0604020202020204" pitchFamily="34" charset="0"/>
                <a:cs typeface="Arial" panose="020B0604020202020204" pitchFamily="34" charset="0"/>
              </a:rPr>
              <a:t>Firma del Contrato de Concesión</a:t>
            </a:r>
          </a:p>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CF: </a:t>
            </a:r>
            <a:r>
              <a:rPr lang="es-ES" sz="2400" dirty="0">
                <a:solidFill>
                  <a:srgbClr val="FF0000"/>
                </a:solidFill>
                <a:latin typeface="Arial" panose="020B0604020202020204" pitchFamily="34" charset="0"/>
                <a:cs typeface="Arial" panose="020B0604020202020204" pitchFamily="34" charset="0"/>
              </a:rPr>
              <a:t>Cierre Financiero</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IGA: </a:t>
            </a:r>
            <a:r>
              <a:rPr lang="es-PE" sz="2400" dirty="0">
                <a:solidFill>
                  <a:srgbClr val="FFA325"/>
                </a:solidFill>
                <a:latin typeface="Arial" panose="020B0604020202020204" pitchFamily="34" charset="0"/>
                <a:cs typeface="Arial" panose="020B0604020202020204" pitchFamily="34" charset="0"/>
              </a:rPr>
              <a:t>Instrumento de Gestión Ambiental correspondiente, aprobado por la Autoridad Gubernamental Competente.</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E: </a:t>
            </a:r>
            <a:r>
              <a:rPr lang="es-ES" sz="2400" dirty="0">
                <a:solidFill>
                  <a:srgbClr val="FFA325"/>
                </a:solidFill>
                <a:latin typeface="Arial" panose="020B0604020202020204" pitchFamily="34" charset="0"/>
                <a:cs typeface="Arial" panose="020B0604020202020204" pitchFamily="34" charset="0"/>
              </a:rPr>
              <a:t>Llegada al correspondiente sitio de obra de los interruptores al que se refiere el Anexo 1 de Contrato</a:t>
            </a:r>
          </a:p>
          <a:p>
            <a:pPr marL="457200" indent="-457200">
              <a:spcBef>
                <a:spcPts val="20"/>
              </a:spcBef>
              <a:buFont typeface="Wingdings" panose="05000000000000000000" pitchFamily="2" charset="2"/>
              <a:buChar char="ü"/>
            </a:pPr>
            <a:r>
              <a:rPr lang="es-ES" sz="2400" b="1" dirty="0">
                <a:solidFill>
                  <a:schemeClr val="accent6">
                    <a:lumMod val="75000"/>
                  </a:schemeClr>
                </a:solidFill>
                <a:latin typeface="Arial" panose="020B0604020202020204" pitchFamily="34" charset="0"/>
                <a:cs typeface="Arial" panose="020B0604020202020204" pitchFamily="34" charset="0"/>
              </a:rPr>
              <a:t>POC: </a:t>
            </a:r>
            <a:r>
              <a:rPr lang="es-ES" sz="2400" dirty="0">
                <a:solidFill>
                  <a:schemeClr val="accent6">
                    <a:lumMod val="75000"/>
                  </a:schemeClr>
                </a:solidFill>
                <a:latin typeface="Arial" panose="020B0604020202020204" pitchFamily="34" charset="0"/>
                <a:cs typeface="Arial" panose="020B0604020202020204" pitchFamily="34" charset="0"/>
              </a:rPr>
              <a:t>Puesta en Operación Comercial</a:t>
            </a:r>
          </a:p>
        </p:txBody>
      </p:sp>
      <p:sp>
        <p:nvSpPr>
          <p:cNvPr id="3" name="TextBox 67">
            <a:extLst>
              <a:ext uri="{FF2B5EF4-FFF2-40B4-BE49-F238E27FC236}">
                <a16:creationId xmlns:a16="http://schemas.microsoft.com/office/drawing/2014/main" id="{069964AB-0AAF-4DF4-B0BB-6E306474532F}"/>
              </a:ext>
            </a:extLst>
          </p:cNvPr>
          <p:cNvSpPr txBox="1"/>
          <p:nvPr/>
        </p:nvSpPr>
        <p:spPr>
          <a:xfrm>
            <a:off x="17342506" y="8200608"/>
            <a:ext cx="1092583" cy="523220"/>
          </a:xfrm>
          <a:prstGeom prst="rect">
            <a:avLst/>
          </a:prstGeom>
          <a:noFill/>
        </p:spPr>
        <p:txBody>
          <a:bodyPr wrap="square" lIns="0" rtlCol="0">
            <a:spAutoFit/>
          </a:bodyPr>
          <a:lstStyle/>
          <a:p>
            <a:r>
              <a:rPr lang="en-US" sz="2800" b="1" dirty="0">
                <a:solidFill>
                  <a:schemeClr val="accent2"/>
                </a:solidFill>
                <a:latin typeface="Arial" panose="020B0604020202020204" pitchFamily="34" charset="0"/>
                <a:ea typeface="Open Sans" panose="020B0606030504020204" pitchFamily="34" charset="0"/>
                <a:cs typeface="Arial" panose="020B0604020202020204" pitchFamily="34" charset="0"/>
              </a:rPr>
              <a:t>Fin</a:t>
            </a:r>
          </a:p>
        </p:txBody>
      </p:sp>
      <p:grpSp>
        <p:nvGrpSpPr>
          <p:cNvPr id="4" name="Grupo 3">
            <a:extLst>
              <a:ext uri="{FF2B5EF4-FFF2-40B4-BE49-F238E27FC236}">
                <a16:creationId xmlns:a16="http://schemas.microsoft.com/office/drawing/2014/main" id="{54E9ACE8-6A69-4FA4-B9D0-AC9903E55231}"/>
              </a:ext>
            </a:extLst>
          </p:cNvPr>
          <p:cNvGrpSpPr/>
          <p:nvPr/>
        </p:nvGrpSpPr>
        <p:grpSpPr>
          <a:xfrm>
            <a:off x="781742" y="4337082"/>
            <a:ext cx="18110690" cy="2755890"/>
            <a:chOff x="766119" y="3711706"/>
            <a:chExt cx="18110690" cy="2755890"/>
          </a:xfrm>
        </p:grpSpPr>
        <p:sp>
          <p:nvSpPr>
            <p:cNvPr id="5" name="Rectángulo 4">
              <a:extLst>
                <a:ext uri="{FF2B5EF4-FFF2-40B4-BE49-F238E27FC236}">
                  <a16:creationId xmlns:a16="http://schemas.microsoft.com/office/drawing/2014/main" id="{A431A73C-4C77-480D-928E-7762C4C8ECFC}"/>
                </a:ext>
              </a:extLst>
            </p:cNvPr>
            <p:cNvSpPr/>
            <p:nvPr/>
          </p:nvSpPr>
          <p:spPr>
            <a:xfrm>
              <a:off x="766119" y="3711706"/>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id="{91F7A25B-D47C-41BC-B151-C761B5BCF19B}"/>
                </a:ext>
              </a:extLst>
            </p:cNvPr>
            <p:cNvSpPr/>
            <p:nvPr/>
          </p:nvSpPr>
          <p:spPr>
            <a:xfrm>
              <a:off x="766119" y="5380921"/>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Rectángulo 6">
              <a:extLst>
                <a:ext uri="{FF2B5EF4-FFF2-40B4-BE49-F238E27FC236}">
                  <a16:creationId xmlns:a16="http://schemas.microsoft.com/office/drawing/2014/main" id="{952577BB-677B-4CDC-B13C-6A79B3C90607}"/>
                </a:ext>
              </a:extLst>
            </p:cNvPr>
            <p:cNvSpPr/>
            <p:nvPr/>
          </p:nvSpPr>
          <p:spPr>
            <a:xfrm>
              <a:off x="766119" y="591010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6133219C-59B5-46BC-AE8A-2B3C9D275B40}"/>
                </a:ext>
              </a:extLst>
            </p:cNvPr>
            <p:cNvSpPr/>
            <p:nvPr/>
          </p:nvSpPr>
          <p:spPr>
            <a:xfrm>
              <a:off x="766119" y="4257387"/>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96570ABF-185B-4007-9B8D-586BDB1D0E5F}"/>
                </a:ext>
              </a:extLst>
            </p:cNvPr>
            <p:cNvSpPr/>
            <p:nvPr/>
          </p:nvSpPr>
          <p:spPr>
            <a:xfrm>
              <a:off x="766119" y="480523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10" name="Rectangle 56">
            <a:extLst>
              <a:ext uri="{FF2B5EF4-FFF2-40B4-BE49-F238E27FC236}">
                <a16:creationId xmlns:a16="http://schemas.microsoft.com/office/drawing/2014/main" id="{0BF3399D-7CE7-42BD-938A-F0F6F4F7525B}"/>
              </a:ext>
            </a:extLst>
          </p:cNvPr>
          <p:cNvSpPr/>
          <p:nvPr/>
        </p:nvSpPr>
        <p:spPr>
          <a:xfrm>
            <a:off x="4309689" y="4321350"/>
            <a:ext cx="280760" cy="549867"/>
          </a:xfrm>
          <a:prstGeom prst="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68">
            <a:extLst>
              <a:ext uri="{FF2B5EF4-FFF2-40B4-BE49-F238E27FC236}">
                <a16:creationId xmlns:a16="http://schemas.microsoft.com/office/drawing/2014/main" id="{955BD3BC-CC04-4B7F-809E-1DDB6634D1F2}"/>
              </a:ext>
            </a:extLst>
          </p:cNvPr>
          <p:cNvCxnSpPr/>
          <p:nvPr/>
        </p:nvCxnSpPr>
        <p:spPr>
          <a:xfrm>
            <a:off x="17495471" y="4413539"/>
            <a:ext cx="0" cy="3780000"/>
          </a:xfrm>
          <a:prstGeom prst="straightConnector1">
            <a:avLst/>
          </a:prstGeom>
          <a:ln w="4762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62">
            <a:extLst>
              <a:ext uri="{FF2B5EF4-FFF2-40B4-BE49-F238E27FC236}">
                <a16:creationId xmlns:a16="http://schemas.microsoft.com/office/drawing/2014/main" id="{F4FC2451-288D-413D-8527-433FED6F9781}"/>
              </a:ext>
            </a:extLst>
          </p:cNvPr>
          <p:cNvCxnSpPr/>
          <p:nvPr/>
        </p:nvCxnSpPr>
        <p:spPr>
          <a:xfrm>
            <a:off x="4309689" y="4302697"/>
            <a:ext cx="0" cy="3780000"/>
          </a:xfrm>
          <a:prstGeom prst="straightConnector1">
            <a:avLst/>
          </a:prstGeom>
          <a:ln w="476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A1D0C516-03EB-4C34-8404-0719A512DAF2}"/>
              </a:ext>
            </a:extLst>
          </p:cNvPr>
          <p:cNvSpPr/>
          <p:nvPr/>
        </p:nvSpPr>
        <p:spPr>
          <a:xfrm>
            <a:off x="785449" y="3142410"/>
            <a:ext cx="1828800" cy="11683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latin typeface="Arial" panose="020B0604020202020204" pitchFamily="34" charset="0"/>
                <a:cs typeface="Arial" panose="020B0604020202020204" pitchFamily="34" charset="0"/>
              </a:rPr>
              <a:t>Actividades</a:t>
            </a:r>
          </a:p>
        </p:txBody>
      </p:sp>
      <p:sp>
        <p:nvSpPr>
          <p:cNvPr id="14" name="Rectángulo 13">
            <a:extLst>
              <a:ext uri="{FF2B5EF4-FFF2-40B4-BE49-F238E27FC236}">
                <a16:creationId xmlns:a16="http://schemas.microsoft.com/office/drawing/2014/main" id="{C9689E54-4388-43C3-9EEA-87A3EC34F946}"/>
              </a:ext>
            </a:extLst>
          </p:cNvPr>
          <p:cNvSpPr/>
          <p:nvPr/>
        </p:nvSpPr>
        <p:spPr>
          <a:xfrm>
            <a:off x="2724714" y="3142410"/>
            <a:ext cx="2025963"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023</a:t>
            </a:r>
          </a:p>
        </p:txBody>
      </p:sp>
      <p:sp>
        <p:nvSpPr>
          <p:cNvPr id="15" name="Rectángulo 14">
            <a:extLst>
              <a:ext uri="{FF2B5EF4-FFF2-40B4-BE49-F238E27FC236}">
                <a16:creationId xmlns:a16="http://schemas.microsoft.com/office/drawing/2014/main" id="{0735B671-E271-4D93-9338-F1FA367DA65C}"/>
              </a:ext>
            </a:extLst>
          </p:cNvPr>
          <p:cNvSpPr/>
          <p:nvPr/>
        </p:nvSpPr>
        <p:spPr>
          <a:xfrm>
            <a:off x="4861144" y="3142410"/>
            <a:ext cx="1833380"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024</a:t>
            </a:r>
          </a:p>
        </p:txBody>
      </p:sp>
      <p:sp>
        <p:nvSpPr>
          <p:cNvPr id="16" name="Rectangle 57">
            <a:extLst>
              <a:ext uri="{FF2B5EF4-FFF2-40B4-BE49-F238E27FC236}">
                <a16:creationId xmlns:a16="http://schemas.microsoft.com/office/drawing/2014/main" id="{08CFC267-905E-4109-AE65-5FC41519D5A9}"/>
              </a:ext>
            </a:extLst>
          </p:cNvPr>
          <p:cNvSpPr/>
          <p:nvPr/>
        </p:nvSpPr>
        <p:spPr>
          <a:xfrm>
            <a:off x="4538749" y="5428880"/>
            <a:ext cx="4389118" cy="557052"/>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57">
            <a:extLst>
              <a:ext uri="{FF2B5EF4-FFF2-40B4-BE49-F238E27FC236}">
                <a16:creationId xmlns:a16="http://schemas.microsoft.com/office/drawing/2014/main" id="{8A011289-1973-42FC-853B-6B69196A1CB8}"/>
              </a:ext>
            </a:extLst>
          </p:cNvPr>
          <p:cNvSpPr/>
          <p:nvPr/>
        </p:nvSpPr>
        <p:spPr>
          <a:xfrm>
            <a:off x="8948162" y="4892920"/>
            <a:ext cx="292190" cy="533699"/>
          </a:xfrm>
          <a:prstGeom prst="rect">
            <a:avLst/>
          </a:prstGeom>
          <a:solidFill>
            <a:srgbClr val="E74C3C"/>
          </a:solidFill>
          <a:ln>
            <a:solidFill>
              <a:srgbClr val="E74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57">
            <a:extLst>
              <a:ext uri="{FF2B5EF4-FFF2-40B4-BE49-F238E27FC236}">
                <a16:creationId xmlns:a16="http://schemas.microsoft.com/office/drawing/2014/main" id="{9125C0E0-0D1D-4354-B9B1-FE10E49BB2E8}"/>
              </a:ext>
            </a:extLst>
          </p:cNvPr>
          <p:cNvSpPr/>
          <p:nvPr/>
        </p:nvSpPr>
        <p:spPr>
          <a:xfrm>
            <a:off x="10839796" y="6019593"/>
            <a:ext cx="332510" cy="549977"/>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53">
            <a:extLst>
              <a:ext uri="{FF2B5EF4-FFF2-40B4-BE49-F238E27FC236}">
                <a16:creationId xmlns:a16="http://schemas.microsoft.com/office/drawing/2014/main" id="{11C8B422-52D8-413E-86A8-08B2F34062A1}"/>
              </a:ext>
            </a:extLst>
          </p:cNvPr>
          <p:cNvSpPr/>
          <p:nvPr/>
        </p:nvSpPr>
        <p:spPr>
          <a:xfrm>
            <a:off x="12833913" y="6512176"/>
            <a:ext cx="4639440" cy="5807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highlight>
                <a:srgbClr val="3BAF6B"/>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66">
            <a:extLst>
              <a:ext uri="{FF2B5EF4-FFF2-40B4-BE49-F238E27FC236}">
                <a16:creationId xmlns:a16="http://schemas.microsoft.com/office/drawing/2014/main" id="{D53B459F-DD80-4C7D-9D6C-A8E5A99B36FE}"/>
              </a:ext>
            </a:extLst>
          </p:cNvPr>
          <p:cNvSpPr txBox="1"/>
          <p:nvPr/>
        </p:nvSpPr>
        <p:spPr>
          <a:xfrm>
            <a:off x="3951053" y="8190084"/>
            <a:ext cx="1278792" cy="523220"/>
          </a:xfrm>
          <a:prstGeom prst="rect">
            <a:avLst/>
          </a:prstGeom>
          <a:noFill/>
        </p:spPr>
        <p:txBody>
          <a:bodyPr wrap="square" lIns="0" rtlCol="0">
            <a:spAutoFit/>
          </a:bodyPr>
          <a:lstStyle/>
          <a:p>
            <a:r>
              <a:rPr lang="en-US" sz="2800" b="1" dirty="0" err="1">
                <a:solidFill>
                  <a:srgbClr val="FF0000"/>
                </a:solidFill>
                <a:latin typeface="Arial" panose="020B0604020202020204" pitchFamily="34" charset="0"/>
                <a:ea typeface="Open Sans" panose="020B0606030504020204" pitchFamily="34" charset="0"/>
                <a:cs typeface="Arial" panose="020B0604020202020204" pitchFamily="34" charset="0"/>
              </a:rPr>
              <a:t>Inicio</a:t>
            </a:r>
            <a:endParaRPr lang="en-US" sz="28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79BEC50E-6126-4D03-8EC4-865788A92FD0}"/>
              </a:ext>
            </a:extLst>
          </p:cNvPr>
          <p:cNvSpPr/>
          <p:nvPr/>
        </p:nvSpPr>
        <p:spPr>
          <a:xfrm>
            <a:off x="6780229" y="3142410"/>
            <a:ext cx="186156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025</a:t>
            </a:r>
          </a:p>
        </p:txBody>
      </p:sp>
      <p:sp>
        <p:nvSpPr>
          <p:cNvPr id="22" name="Rectángulo 21">
            <a:extLst>
              <a:ext uri="{FF2B5EF4-FFF2-40B4-BE49-F238E27FC236}">
                <a16:creationId xmlns:a16="http://schemas.microsoft.com/office/drawing/2014/main" id="{DC6C5A39-C6E6-4EB0-991D-3B9DC589F421}"/>
              </a:ext>
            </a:extLst>
          </p:cNvPr>
          <p:cNvSpPr/>
          <p:nvPr/>
        </p:nvSpPr>
        <p:spPr>
          <a:xfrm>
            <a:off x="8732198" y="3142410"/>
            <a:ext cx="1893651"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026</a:t>
            </a:r>
          </a:p>
        </p:txBody>
      </p:sp>
      <p:sp>
        <p:nvSpPr>
          <p:cNvPr id="23" name="Rectángulo 22">
            <a:extLst>
              <a:ext uri="{FF2B5EF4-FFF2-40B4-BE49-F238E27FC236}">
                <a16:creationId xmlns:a16="http://schemas.microsoft.com/office/drawing/2014/main" id="{39712479-D73F-40C6-8F4B-E0FADD724899}"/>
              </a:ext>
            </a:extLst>
          </p:cNvPr>
          <p:cNvSpPr/>
          <p:nvPr/>
        </p:nvSpPr>
        <p:spPr>
          <a:xfrm>
            <a:off x="14547961" y="3142410"/>
            <a:ext cx="1841032"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latin typeface="Arial" panose="020B0604020202020204" pitchFamily="34" charset="0"/>
                <a:cs typeface="Arial" panose="020B0604020202020204" pitchFamily="34" charset="0"/>
              </a:rPr>
              <a:t>Año 1</a:t>
            </a:r>
            <a:endParaRPr lang="es-PE" sz="2400" strike="sngStrike" dirty="0">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94AA2602-567B-489B-A603-311A0710168D}"/>
              </a:ext>
            </a:extLst>
          </p:cNvPr>
          <p:cNvSpPr/>
          <p:nvPr/>
        </p:nvSpPr>
        <p:spPr>
          <a:xfrm>
            <a:off x="17032637" y="3142410"/>
            <a:ext cx="1859795"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latin typeface="Arial" panose="020B0604020202020204" pitchFamily="34" charset="0"/>
                <a:cs typeface="Arial" panose="020B0604020202020204" pitchFamily="34" charset="0"/>
              </a:rPr>
              <a:t>Año 30</a:t>
            </a:r>
            <a:endParaRPr lang="es-PE" sz="2400" strike="sngStrike" dirty="0">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D8EE62FB-B128-4C2A-AEDC-9C3283862B46}"/>
              </a:ext>
            </a:extLst>
          </p:cNvPr>
          <p:cNvSpPr/>
          <p:nvPr/>
        </p:nvSpPr>
        <p:spPr>
          <a:xfrm>
            <a:off x="2728968" y="3910119"/>
            <a:ext cx="2025963"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sp>
        <p:nvSpPr>
          <p:cNvPr id="26" name="CuadroTexto 25">
            <a:extLst>
              <a:ext uri="{FF2B5EF4-FFF2-40B4-BE49-F238E27FC236}">
                <a16:creationId xmlns:a16="http://schemas.microsoft.com/office/drawing/2014/main" id="{7D132F96-1D58-41FE-86F1-49787927D627}"/>
              </a:ext>
            </a:extLst>
          </p:cNvPr>
          <p:cNvSpPr txBox="1"/>
          <p:nvPr/>
        </p:nvSpPr>
        <p:spPr>
          <a:xfrm>
            <a:off x="16375542" y="3292173"/>
            <a:ext cx="611065" cy="400110"/>
          </a:xfrm>
          <a:prstGeom prst="rect">
            <a:avLst/>
          </a:prstGeom>
          <a:noFill/>
        </p:spPr>
        <p:txBody>
          <a:bodyPr wrap="none" rtlCol="0">
            <a:spAutoFit/>
          </a:bodyPr>
          <a:lstStyle/>
          <a:p>
            <a:r>
              <a:rPr lang="es-PE" sz="2000" dirty="0">
                <a:latin typeface="Arial" panose="020B0604020202020204" pitchFamily="34" charset="0"/>
                <a:cs typeface="Arial" panose="020B0604020202020204" pitchFamily="34" charset="0"/>
              </a:rPr>
              <a:t>(…)</a:t>
            </a:r>
          </a:p>
        </p:txBody>
      </p:sp>
      <p:sp>
        <p:nvSpPr>
          <p:cNvPr id="27" name="CuadroTexto 26">
            <a:extLst>
              <a:ext uri="{FF2B5EF4-FFF2-40B4-BE49-F238E27FC236}">
                <a16:creationId xmlns:a16="http://schemas.microsoft.com/office/drawing/2014/main" id="{DA7F2DD1-B203-489C-A5AA-ED30652B1E94}"/>
              </a:ext>
            </a:extLst>
          </p:cNvPr>
          <p:cNvSpPr txBox="1"/>
          <p:nvPr/>
        </p:nvSpPr>
        <p:spPr>
          <a:xfrm>
            <a:off x="1400509" y="4409552"/>
            <a:ext cx="595035" cy="461665"/>
          </a:xfrm>
          <a:prstGeom prst="rect">
            <a:avLst/>
          </a:prstGeom>
          <a:noFill/>
        </p:spPr>
        <p:txBody>
          <a:bodyPr wrap="none" rtlCol="0">
            <a:spAutoFit/>
          </a:bodyPr>
          <a:lstStyle/>
          <a:p>
            <a:r>
              <a:rPr lang="es-PE" sz="2400" b="1">
                <a:solidFill>
                  <a:srgbClr val="FF0000"/>
                </a:solidFill>
                <a:latin typeface="Arial" panose="020B0604020202020204" pitchFamily="34" charset="0"/>
                <a:cs typeface="Arial" panose="020B0604020202020204" pitchFamily="34" charset="0"/>
              </a:rPr>
              <a:t>FC</a:t>
            </a:r>
          </a:p>
        </p:txBody>
      </p:sp>
      <p:sp>
        <p:nvSpPr>
          <p:cNvPr id="28" name="CuadroTexto 27">
            <a:extLst>
              <a:ext uri="{FF2B5EF4-FFF2-40B4-BE49-F238E27FC236}">
                <a16:creationId xmlns:a16="http://schemas.microsoft.com/office/drawing/2014/main" id="{804D7284-F1EB-4AD8-AB05-1F85E4F81A39}"/>
              </a:ext>
            </a:extLst>
          </p:cNvPr>
          <p:cNvSpPr txBox="1"/>
          <p:nvPr/>
        </p:nvSpPr>
        <p:spPr>
          <a:xfrm>
            <a:off x="1400509" y="4996946"/>
            <a:ext cx="595035" cy="461665"/>
          </a:xfrm>
          <a:prstGeom prst="rect">
            <a:avLst/>
          </a:prstGeom>
          <a:noFill/>
        </p:spPr>
        <p:txBody>
          <a:bodyPr wrap="none" rtlCol="0">
            <a:spAutoFit/>
          </a:bodyPr>
          <a:lstStyle/>
          <a:p>
            <a:r>
              <a:rPr lang="es-PE" sz="2400" b="1">
                <a:solidFill>
                  <a:srgbClr val="FF0000"/>
                </a:solidFill>
                <a:latin typeface="Arial" panose="020B0604020202020204" pitchFamily="34" charset="0"/>
                <a:cs typeface="Arial" panose="020B0604020202020204" pitchFamily="34" charset="0"/>
              </a:rPr>
              <a:t>CF</a:t>
            </a:r>
          </a:p>
        </p:txBody>
      </p:sp>
      <p:sp>
        <p:nvSpPr>
          <p:cNvPr id="29" name="CuadroTexto 28">
            <a:extLst>
              <a:ext uri="{FF2B5EF4-FFF2-40B4-BE49-F238E27FC236}">
                <a16:creationId xmlns:a16="http://schemas.microsoft.com/office/drawing/2014/main" id="{F4E0EA41-80F6-4039-A674-01A4F93FC4D5}"/>
              </a:ext>
            </a:extLst>
          </p:cNvPr>
          <p:cNvSpPr txBox="1"/>
          <p:nvPr/>
        </p:nvSpPr>
        <p:spPr>
          <a:xfrm>
            <a:off x="1340396" y="5538845"/>
            <a:ext cx="731290" cy="461665"/>
          </a:xfrm>
          <a:prstGeom prst="rect">
            <a:avLst/>
          </a:prstGeom>
          <a:noFill/>
        </p:spPr>
        <p:txBody>
          <a:bodyPr wrap="none" rtlCol="0">
            <a:spAutoFit/>
          </a:bodyPr>
          <a:lstStyle/>
          <a:p>
            <a:r>
              <a:rPr lang="es-PE" sz="2400" b="1">
                <a:solidFill>
                  <a:srgbClr val="FFA325"/>
                </a:solidFill>
                <a:latin typeface="Arial" panose="020B0604020202020204" pitchFamily="34" charset="0"/>
                <a:cs typeface="Arial" panose="020B0604020202020204" pitchFamily="34" charset="0"/>
              </a:rPr>
              <a:t>IGA</a:t>
            </a:r>
          </a:p>
        </p:txBody>
      </p:sp>
      <p:sp>
        <p:nvSpPr>
          <p:cNvPr id="30" name="CuadroTexto 29">
            <a:extLst>
              <a:ext uri="{FF2B5EF4-FFF2-40B4-BE49-F238E27FC236}">
                <a16:creationId xmlns:a16="http://schemas.microsoft.com/office/drawing/2014/main" id="{76D07D27-F692-4282-BFAF-1EB03B99AEF9}"/>
              </a:ext>
            </a:extLst>
          </p:cNvPr>
          <p:cNvSpPr txBox="1"/>
          <p:nvPr/>
        </p:nvSpPr>
        <p:spPr>
          <a:xfrm>
            <a:off x="1340396" y="6081045"/>
            <a:ext cx="474810" cy="461665"/>
          </a:xfrm>
          <a:prstGeom prst="rect">
            <a:avLst/>
          </a:prstGeom>
          <a:noFill/>
        </p:spPr>
        <p:txBody>
          <a:bodyPr wrap="none" rtlCol="0">
            <a:spAutoFit/>
          </a:bodyPr>
          <a:lstStyle/>
          <a:p>
            <a:r>
              <a:rPr lang="es-ES" sz="2400" b="1">
                <a:solidFill>
                  <a:srgbClr val="FFA325"/>
                </a:solidFill>
                <a:latin typeface="Arial" panose="020B0604020202020204" pitchFamily="34" charset="0"/>
                <a:cs typeface="Arial" panose="020B0604020202020204" pitchFamily="34" charset="0"/>
              </a:rPr>
              <a:t>E</a:t>
            </a:r>
            <a:r>
              <a:rPr lang="es-PE" sz="2400" b="1">
                <a:solidFill>
                  <a:srgbClr val="FFA325"/>
                </a:solidFill>
                <a:latin typeface="Arial" panose="020B0604020202020204" pitchFamily="34" charset="0"/>
                <a:cs typeface="Arial" panose="020B0604020202020204" pitchFamily="34" charset="0"/>
              </a:rPr>
              <a:t> </a:t>
            </a:r>
          </a:p>
        </p:txBody>
      </p:sp>
      <p:sp>
        <p:nvSpPr>
          <p:cNvPr id="31" name="CuadroTexto 30">
            <a:extLst>
              <a:ext uri="{FF2B5EF4-FFF2-40B4-BE49-F238E27FC236}">
                <a16:creationId xmlns:a16="http://schemas.microsoft.com/office/drawing/2014/main" id="{E90FCF0F-F37E-4BC0-9B87-FB1216F4DAA0}"/>
              </a:ext>
            </a:extLst>
          </p:cNvPr>
          <p:cNvSpPr txBox="1"/>
          <p:nvPr/>
        </p:nvSpPr>
        <p:spPr>
          <a:xfrm>
            <a:off x="1272268" y="6687967"/>
            <a:ext cx="851515" cy="461665"/>
          </a:xfrm>
          <a:prstGeom prst="rect">
            <a:avLst/>
          </a:prstGeom>
          <a:noFill/>
        </p:spPr>
        <p:txBody>
          <a:bodyPr wrap="none" rtlCol="0">
            <a:spAutoFit/>
          </a:bodyPr>
          <a:lstStyle/>
          <a:p>
            <a:r>
              <a:rPr lang="es-PE" sz="2400" b="1">
                <a:solidFill>
                  <a:schemeClr val="accent6">
                    <a:lumMod val="75000"/>
                  </a:schemeClr>
                </a:solidFill>
                <a:latin typeface="Arial" panose="020B0604020202020204" pitchFamily="34" charset="0"/>
                <a:cs typeface="Arial" panose="020B0604020202020204" pitchFamily="34" charset="0"/>
              </a:rPr>
              <a:t>POC</a:t>
            </a:r>
          </a:p>
        </p:txBody>
      </p:sp>
      <p:sp>
        <p:nvSpPr>
          <p:cNvPr id="32" name="Rectángulo 31">
            <a:extLst>
              <a:ext uri="{FF2B5EF4-FFF2-40B4-BE49-F238E27FC236}">
                <a16:creationId xmlns:a16="http://schemas.microsoft.com/office/drawing/2014/main" id="{80391DEC-6A30-4C7A-B225-D8F68E1464DD}"/>
              </a:ext>
            </a:extLst>
          </p:cNvPr>
          <p:cNvSpPr/>
          <p:nvPr/>
        </p:nvSpPr>
        <p:spPr>
          <a:xfrm>
            <a:off x="6744205" y="3910118"/>
            <a:ext cx="1897588"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sp>
        <p:nvSpPr>
          <p:cNvPr id="33" name="Rectángulo 32">
            <a:extLst>
              <a:ext uri="{FF2B5EF4-FFF2-40B4-BE49-F238E27FC236}">
                <a16:creationId xmlns:a16="http://schemas.microsoft.com/office/drawing/2014/main" id="{1952CD10-43C4-454D-B7A1-82A7A885CBCF}"/>
              </a:ext>
            </a:extLst>
          </p:cNvPr>
          <p:cNvSpPr/>
          <p:nvPr/>
        </p:nvSpPr>
        <p:spPr>
          <a:xfrm>
            <a:off x="4862668" y="3910118"/>
            <a:ext cx="1847936"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sp>
        <p:nvSpPr>
          <p:cNvPr id="34" name="Rectángulo 33">
            <a:extLst>
              <a:ext uri="{FF2B5EF4-FFF2-40B4-BE49-F238E27FC236}">
                <a16:creationId xmlns:a16="http://schemas.microsoft.com/office/drawing/2014/main" id="{BF764F53-2942-416D-A27F-8E54A76240AF}"/>
              </a:ext>
            </a:extLst>
          </p:cNvPr>
          <p:cNvSpPr/>
          <p:nvPr/>
        </p:nvSpPr>
        <p:spPr>
          <a:xfrm>
            <a:off x="8696942" y="3916754"/>
            <a:ext cx="1928908"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sp>
        <p:nvSpPr>
          <p:cNvPr id="35" name="Rectángulo 34">
            <a:extLst>
              <a:ext uri="{FF2B5EF4-FFF2-40B4-BE49-F238E27FC236}">
                <a16:creationId xmlns:a16="http://schemas.microsoft.com/office/drawing/2014/main" id="{076A4543-F4C1-498D-992B-CC4F127052C8}"/>
              </a:ext>
            </a:extLst>
          </p:cNvPr>
          <p:cNvSpPr/>
          <p:nvPr/>
        </p:nvSpPr>
        <p:spPr>
          <a:xfrm>
            <a:off x="14522406" y="3908740"/>
            <a:ext cx="1897588"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sp>
        <p:nvSpPr>
          <p:cNvPr id="36" name="Rectángulo 35">
            <a:extLst>
              <a:ext uri="{FF2B5EF4-FFF2-40B4-BE49-F238E27FC236}">
                <a16:creationId xmlns:a16="http://schemas.microsoft.com/office/drawing/2014/main" id="{3E033CD6-5220-46A0-91A6-5A881645780D}"/>
              </a:ext>
            </a:extLst>
          </p:cNvPr>
          <p:cNvSpPr/>
          <p:nvPr/>
        </p:nvSpPr>
        <p:spPr>
          <a:xfrm>
            <a:off x="17017881" y="3913832"/>
            <a:ext cx="1897588"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pic>
        <p:nvPicPr>
          <p:cNvPr id="37" name="Imagen 36">
            <a:extLst>
              <a:ext uri="{FF2B5EF4-FFF2-40B4-BE49-F238E27FC236}">
                <a16:creationId xmlns:a16="http://schemas.microsoft.com/office/drawing/2014/main" id="{59FB3896-6AF9-4C56-AEB5-5D215CCE1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8078" y="4223479"/>
            <a:ext cx="744404" cy="744404"/>
          </a:xfrm>
          <a:prstGeom prst="rect">
            <a:avLst/>
          </a:prstGeom>
        </p:spPr>
      </p:pic>
      <p:sp>
        <p:nvSpPr>
          <p:cNvPr id="38" name="CuadroTexto 37">
            <a:extLst>
              <a:ext uri="{FF2B5EF4-FFF2-40B4-BE49-F238E27FC236}">
                <a16:creationId xmlns:a16="http://schemas.microsoft.com/office/drawing/2014/main" id="{05B36E73-861D-4337-B19A-8E3E5ABD1F5A}"/>
              </a:ext>
            </a:extLst>
          </p:cNvPr>
          <p:cNvSpPr txBox="1"/>
          <p:nvPr/>
        </p:nvSpPr>
        <p:spPr>
          <a:xfrm>
            <a:off x="728824" y="706969"/>
            <a:ext cx="18110690" cy="2308324"/>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PLAZOS DE CONTRATO:</a:t>
            </a:r>
          </a:p>
          <a:p>
            <a:r>
              <a:rPr lang="es-PE" sz="4000" b="1" dirty="0">
                <a:solidFill>
                  <a:srgbClr val="EA8700"/>
                </a:solidFill>
                <a:latin typeface="Arial" panose="020B0604020202020204" pitchFamily="34" charset="0"/>
                <a:cs typeface="Arial" panose="020B0604020202020204" pitchFamily="34" charset="0"/>
              </a:rPr>
              <a:t>CRONOGRAMA DEL PROYECTO</a:t>
            </a:r>
          </a:p>
          <a:p>
            <a:r>
              <a:rPr lang="es-PE" sz="3200" b="1" dirty="0">
                <a:solidFill>
                  <a:srgbClr val="EA8700"/>
                </a:solidFill>
                <a:latin typeface="Arial" panose="020B0604020202020204" pitchFamily="34" charset="0"/>
                <a:cs typeface="Arial" panose="020B0604020202020204" pitchFamily="34" charset="0"/>
              </a:rPr>
              <a:t>“</a:t>
            </a:r>
            <a:r>
              <a:rPr lang="es-ES" sz="3200" b="1" dirty="0">
                <a:solidFill>
                  <a:srgbClr val="EA8700"/>
                </a:solidFill>
                <a:latin typeface="Arial" panose="020B0604020202020204" pitchFamily="34" charset="0"/>
                <a:cs typeface="Arial" panose="020B0604020202020204" pitchFamily="34" charset="0"/>
              </a:rPr>
              <a:t>ITC Enlace 220 kV Belaunde Terry – Tarapoto Norte (2 circuitos), ampliaciones y subestaciones asociadas</a:t>
            </a:r>
            <a:r>
              <a:rPr lang="es-PE" sz="3200" b="1" dirty="0">
                <a:solidFill>
                  <a:srgbClr val="EA8700"/>
                </a:solidFill>
                <a:latin typeface="Arial" panose="020B0604020202020204" pitchFamily="34" charset="0"/>
                <a:cs typeface="Arial" panose="020B0604020202020204" pitchFamily="34" charset="0"/>
              </a:rPr>
              <a:t>”</a:t>
            </a:r>
          </a:p>
        </p:txBody>
      </p:sp>
      <p:pic>
        <p:nvPicPr>
          <p:cNvPr id="39" name="Imagen 38">
            <a:extLst>
              <a:ext uri="{FF2B5EF4-FFF2-40B4-BE49-F238E27FC236}">
                <a16:creationId xmlns:a16="http://schemas.microsoft.com/office/drawing/2014/main" id="{17384CF1-3270-4608-AFD5-FF7E86DB4A44}"/>
              </a:ext>
            </a:extLst>
          </p:cNvPr>
          <p:cNvPicPr>
            <a:picLocks noChangeAspect="1"/>
          </p:cNvPicPr>
          <p:nvPr/>
        </p:nvPicPr>
        <p:blipFill>
          <a:blip r:embed="rId3"/>
          <a:stretch>
            <a:fillRect/>
          </a:stretch>
        </p:blipFill>
        <p:spPr>
          <a:xfrm>
            <a:off x="12949227" y="5628554"/>
            <a:ext cx="859365" cy="887294"/>
          </a:xfrm>
          <a:prstGeom prst="rect">
            <a:avLst/>
          </a:prstGeom>
        </p:spPr>
      </p:pic>
      <p:sp>
        <p:nvSpPr>
          <p:cNvPr id="40" name="Marcador de número de diapositiva 6">
            <a:extLst>
              <a:ext uri="{FF2B5EF4-FFF2-40B4-BE49-F238E27FC236}">
                <a16:creationId xmlns:a16="http://schemas.microsoft.com/office/drawing/2014/main" id="{2383DF54-89ED-4F8E-8B4C-1EF347D1BC5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29</a:t>
            </a:fld>
            <a:endParaRPr lang="en-US" b="1">
              <a:latin typeface="Arial" panose="020B0604020202020204" pitchFamily="34" charset="0"/>
              <a:cs typeface="Arial" panose="020B0604020202020204" pitchFamily="34" charset="0"/>
            </a:endParaRPr>
          </a:p>
        </p:txBody>
      </p:sp>
      <p:sp>
        <p:nvSpPr>
          <p:cNvPr id="41" name="Rectangle 57">
            <a:extLst>
              <a:ext uri="{FF2B5EF4-FFF2-40B4-BE49-F238E27FC236}">
                <a16:creationId xmlns:a16="http://schemas.microsoft.com/office/drawing/2014/main" id="{84EACBCA-7F97-40C9-B634-9D23E61908C7}"/>
              </a:ext>
            </a:extLst>
          </p:cNvPr>
          <p:cNvSpPr/>
          <p:nvPr/>
        </p:nvSpPr>
        <p:spPr>
          <a:xfrm>
            <a:off x="9257708" y="6011115"/>
            <a:ext cx="3576204" cy="531595"/>
          </a:xfrm>
          <a:prstGeom prst="rect">
            <a:avLst/>
          </a:prstGeom>
          <a:no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ángulo 41">
            <a:extLst>
              <a:ext uri="{FF2B5EF4-FFF2-40B4-BE49-F238E27FC236}">
                <a16:creationId xmlns:a16="http://schemas.microsoft.com/office/drawing/2014/main" id="{9E0DAF2A-60EB-4A1E-E550-065ADDAFFF46}"/>
              </a:ext>
            </a:extLst>
          </p:cNvPr>
          <p:cNvSpPr/>
          <p:nvPr/>
        </p:nvSpPr>
        <p:spPr>
          <a:xfrm>
            <a:off x="12663601" y="3139830"/>
            <a:ext cx="1828800"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028</a:t>
            </a:r>
          </a:p>
        </p:txBody>
      </p:sp>
      <p:sp>
        <p:nvSpPr>
          <p:cNvPr id="43" name="Rectángulo 42">
            <a:extLst>
              <a:ext uri="{FF2B5EF4-FFF2-40B4-BE49-F238E27FC236}">
                <a16:creationId xmlns:a16="http://schemas.microsoft.com/office/drawing/2014/main" id="{36A1050F-682D-4DB9-0133-7D860C9AD239}"/>
              </a:ext>
            </a:extLst>
          </p:cNvPr>
          <p:cNvSpPr/>
          <p:nvPr/>
        </p:nvSpPr>
        <p:spPr>
          <a:xfrm>
            <a:off x="12632603" y="3914172"/>
            <a:ext cx="1828800"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sp>
        <p:nvSpPr>
          <p:cNvPr id="44" name="Rectángulo 43">
            <a:extLst>
              <a:ext uri="{FF2B5EF4-FFF2-40B4-BE49-F238E27FC236}">
                <a16:creationId xmlns:a16="http://schemas.microsoft.com/office/drawing/2014/main" id="{9CE8D10E-F239-52F4-8314-02320214E379}"/>
              </a:ext>
            </a:extLst>
          </p:cNvPr>
          <p:cNvSpPr/>
          <p:nvPr/>
        </p:nvSpPr>
        <p:spPr>
          <a:xfrm>
            <a:off x="10692757" y="3151094"/>
            <a:ext cx="1905332"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027</a:t>
            </a:r>
          </a:p>
        </p:txBody>
      </p:sp>
      <p:sp>
        <p:nvSpPr>
          <p:cNvPr id="45" name="Rectángulo 44">
            <a:extLst>
              <a:ext uri="{FF2B5EF4-FFF2-40B4-BE49-F238E27FC236}">
                <a16:creationId xmlns:a16="http://schemas.microsoft.com/office/drawing/2014/main" id="{D34444E2-9F22-4021-3CEE-C1C19C4637D3}"/>
              </a:ext>
            </a:extLst>
          </p:cNvPr>
          <p:cNvSpPr/>
          <p:nvPr/>
        </p:nvSpPr>
        <p:spPr>
          <a:xfrm>
            <a:off x="10723259" y="3909764"/>
            <a:ext cx="1828800"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latin typeface="Arial" panose="020B0604020202020204" pitchFamily="34" charset="0"/>
                <a:cs typeface="Arial" panose="020B0604020202020204" pitchFamily="34" charset="0"/>
              </a:rPr>
              <a:t>T1    T2    T3    T4</a:t>
            </a:r>
          </a:p>
        </p:txBody>
      </p:sp>
      <p:cxnSp>
        <p:nvCxnSpPr>
          <p:cNvPr id="46" name="Straight Arrow Connector 62">
            <a:extLst>
              <a:ext uri="{FF2B5EF4-FFF2-40B4-BE49-F238E27FC236}">
                <a16:creationId xmlns:a16="http://schemas.microsoft.com/office/drawing/2014/main" id="{A6D99868-A30B-0941-305D-A811FB3131C7}"/>
              </a:ext>
            </a:extLst>
          </p:cNvPr>
          <p:cNvCxnSpPr>
            <a:cxnSpLocks/>
          </p:cNvCxnSpPr>
          <p:nvPr/>
        </p:nvCxnSpPr>
        <p:spPr>
          <a:xfrm>
            <a:off x="8700612" y="4329197"/>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62">
            <a:extLst>
              <a:ext uri="{FF2B5EF4-FFF2-40B4-BE49-F238E27FC236}">
                <a16:creationId xmlns:a16="http://schemas.microsoft.com/office/drawing/2014/main" id="{21773276-5573-5780-2A43-B9EC9054901E}"/>
              </a:ext>
            </a:extLst>
          </p:cNvPr>
          <p:cNvCxnSpPr>
            <a:cxnSpLocks/>
          </p:cNvCxnSpPr>
          <p:nvPr/>
        </p:nvCxnSpPr>
        <p:spPr>
          <a:xfrm>
            <a:off x="12640873" y="4376302"/>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62">
            <a:extLst>
              <a:ext uri="{FF2B5EF4-FFF2-40B4-BE49-F238E27FC236}">
                <a16:creationId xmlns:a16="http://schemas.microsoft.com/office/drawing/2014/main" id="{179E301C-EB8C-7881-7C41-54B2D52C2E29}"/>
              </a:ext>
            </a:extLst>
          </p:cNvPr>
          <p:cNvCxnSpPr>
            <a:cxnSpLocks/>
          </p:cNvCxnSpPr>
          <p:nvPr/>
        </p:nvCxnSpPr>
        <p:spPr>
          <a:xfrm>
            <a:off x="4842073" y="4304854"/>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5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63">
            <a:extLst>
              <a:ext uri="{FF2B5EF4-FFF2-40B4-BE49-F238E27FC236}">
                <a16:creationId xmlns:a16="http://schemas.microsoft.com/office/drawing/2014/main" id="{ABC1FDEB-037F-48A1-AED1-B1D12149F23D}"/>
              </a:ext>
            </a:extLst>
          </p:cNvPr>
          <p:cNvSpPr txBox="1"/>
          <p:nvPr/>
        </p:nvSpPr>
        <p:spPr>
          <a:xfrm>
            <a:off x="1412635" y="7823426"/>
            <a:ext cx="15525393" cy="1236813"/>
          </a:xfrm>
          <a:prstGeom prst="rect">
            <a:avLst/>
          </a:prstGeom>
        </p:spPr>
        <p:txBody>
          <a:bodyPr vert="horz" wrap="square" lIns="0" tIns="0" rIns="0" bIns="0" rtlCol="0">
            <a:spAutoFit/>
          </a:bodyPr>
          <a:lstStyle/>
          <a:p>
            <a:pPr marL="12700">
              <a:lnSpc>
                <a:spcPts val="7700"/>
              </a:lnSpc>
            </a:pPr>
            <a:r>
              <a:rPr lang="es-ES" sz="7200" b="1" spc="70">
                <a:solidFill>
                  <a:srgbClr val="FFFFFF"/>
                </a:solidFill>
                <a:latin typeface="Arial" panose="020B0604020202020204" pitchFamily="34" charset="0"/>
                <a:ea typeface="Calibri" charset="0"/>
                <a:cs typeface="Arial" panose="020B0604020202020204" pitchFamily="34" charset="0"/>
              </a:rPr>
              <a:t>I.</a:t>
            </a:r>
            <a:r>
              <a:rPr lang="es-ES" sz="17000" b="1" spc="70">
                <a:solidFill>
                  <a:srgbClr val="FFFFFF"/>
                </a:solidFill>
                <a:latin typeface="Arial" panose="020B0604020202020204" pitchFamily="34" charset="0"/>
                <a:ea typeface="Calibri" charset="0"/>
                <a:cs typeface="Arial" panose="020B0604020202020204" pitchFamily="34" charset="0"/>
              </a:rPr>
              <a:t> </a:t>
            </a:r>
            <a:r>
              <a:rPr lang="es-PE" sz="6600" b="1">
                <a:solidFill>
                  <a:prstClr val="white"/>
                </a:solidFill>
                <a:latin typeface="Arial" panose="020B0604020202020204" pitchFamily="34" charset="0"/>
                <a:ea typeface="Calibri" charset="0"/>
                <a:cs typeface="Arial" panose="020B0604020202020204" pitchFamily="34" charset="0"/>
              </a:rPr>
              <a:t>Alcance de los proyectos</a:t>
            </a:r>
          </a:p>
        </p:txBody>
      </p:sp>
    </p:spTree>
    <p:extLst>
      <p:ext uri="{BB962C8B-B14F-4D97-AF65-F5344CB8AC3E}">
        <p14:creationId xmlns:p14="http://schemas.microsoft.com/office/powerpoint/2010/main" val="1740234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3080FB-5F71-4F1C-9232-3C0A905D4F1F}"/>
              </a:ext>
            </a:extLst>
          </p:cNvPr>
          <p:cNvSpPr txBox="1"/>
          <p:nvPr/>
        </p:nvSpPr>
        <p:spPr>
          <a:xfrm>
            <a:off x="8778198" y="7857730"/>
            <a:ext cx="9683973" cy="2677656"/>
          </a:xfrm>
          <a:prstGeom prst="rect">
            <a:avLst/>
          </a:prstGeom>
          <a:noFill/>
        </p:spPr>
        <p:txBody>
          <a:bodyPr wrap="square" rtlCol="0">
            <a:spAutoFit/>
          </a:bodyPr>
          <a:lstStyle/>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FC: </a:t>
            </a:r>
            <a:r>
              <a:rPr lang="es-ES" sz="2400" dirty="0">
                <a:solidFill>
                  <a:srgbClr val="FF0000"/>
                </a:solidFill>
                <a:latin typeface="Arial" panose="020B0604020202020204" pitchFamily="34" charset="0"/>
                <a:cs typeface="Arial" panose="020B0604020202020204" pitchFamily="34" charset="0"/>
              </a:rPr>
              <a:t>Firma del Contrato de Concesión</a:t>
            </a:r>
          </a:p>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CF: </a:t>
            </a:r>
            <a:r>
              <a:rPr lang="es-ES" sz="2400" dirty="0">
                <a:solidFill>
                  <a:srgbClr val="FF0000"/>
                </a:solidFill>
                <a:latin typeface="Arial" panose="020B0604020202020204" pitchFamily="34" charset="0"/>
                <a:cs typeface="Arial" panose="020B0604020202020204" pitchFamily="34" charset="0"/>
              </a:rPr>
              <a:t>Cierre Financiero</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IGA: </a:t>
            </a:r>
            <a:r>
              <a:rPr lang="es-PE" sz="2400" dirty="0">
                <a:solidFill>
                  <a:srgbClr val="FFA325"/>
                </a:solidFill>
                <a:latin typeface="Arial" panose="020B0604020202020204" pitchFamily="34" charset="0"/>
                <a:cs typeface="Arial" panose="020B0604020202020204" pitchFamily="34" charset="0"/>
              </a:rPr>
              <a:t>Instrumento de Gestión Ambiental correspondiente, aprobado por la Autoridad Gubernamental Competente.</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E: </a:t>
            </a:r>
            <a:r>
              <a:rPr lang="es-ES" sz="2400" dirty="0">
                <a:solidFill>
                  <a:srgbClr val="FFA325"/>
                </a:solidFill>
                <a:latin typeface="Arial" panose="020B0604020202020204" pitchFamily="34" charset="0"/>
                <a:cs typeface="Arial" panose="020B0604020202020204" pitchFamily="34" charset="0"/>
              </a:rPr>
              <a:t>Llegada al correspondiente sitio de obra de los interruptores al que se refiere el Anexo 1 de Contrato</a:t>
            </a:r>
          </a:p>
          <a:p>
            <a:pPr marL="457200" indent="-457200">
              <a:spcBef>
                <a:spcPts val="20"/>
              </a:spcBef>
              <a:buFont typeface="Wingdings" panose="05000000000000000000" pitchFamily="2" charset="2"/>
              <a:buChar char="ü"/>
            </a:pPr>
            <a:r>
              <a:rPr lang="es-ES" sz="2400" b="1" dirty="0">
                <a:solidFill>
                  <a:schemeClr val="accent6">
                    <a:lumMod val="75000"/>
                  </a:schemeClr>
                </a:solidFill>
                <a:latin typeface="Arial" panose="020B0604020202020204" pitchFamily="34" charset="0"/>
                <a:cs typeface="Arial" panose="020B0604020202020204" pitchFamily="34" charset="0"/>
              </a:rPr>
              <a:t>POC: </a:t>
            </a:r>
            <a:r>
              <a:rPr lang="es-ES" sz="2400" dirty="0">
                <a:solidFill>
                  <a:schemeClr val="accent6">
                    <a:lumMod val="75000"/>
                  </a:schemeClr>
                </a:solidFill>
                <a:latin typeface="Arial" panose="020B0604020202020204" pitchFamily="34" charset="0"/>
                <a:cs typeface="Arial" panose="020B0604020202020204" pitchFamily="34" charset="0"/>
              </a:rPr>
              <a:t>Puesta en Operación Comercial</a:t>
            </a:r>
          </a:p>
        </p:txBody>
      </p:sp>
      <p:sp>
        <p:nvSpPr>
          <p:cNvPr id="3" name="TextBox 67">
            <a:extLst>
              <a:ext uri="{FF2B5EF4-FFF2-40B4-BE49-F238E27FC236}">
                <a16:creationId xmlns:a16="http://schemas.microsoft.com/office/drawing/2014/main" id="{069964AB-0AAF-4DF4-B0BB-6E306474532F}"/>
              </a:ext>
            </a:extLst>
          </p:cNvPr>
          <p:cNvSpPr txBox="1"/>
          <p:nvPr/>
        </p:nvSpPr>
        <p:spPr>
          <a:xfrm>
            <a:off x="17481988" y="8205610"/>
            <a:ext cx="1092583" cy="523220"/>
          </a:xfrm>
          <a:prstGeom prst="rect">
            <a:avLst/>
          </a:prstGeom>
          <a:noFill/>
        </p:spPr>
        <p:txBody>
          <a:bodyPr wrap="square" lIns="0" rtlCol="0">
            <a:spAutoFit/>
          </a:bodyPr>
          <a:lstStyle/>
          <a:p>
            <a:r>
              <a:rPr lang="en-US" sz="2800" b="1" dirty="0">
                <a:solidFill>
                  <a:schemeClr val="accent2"/>
                </a:solidFill>
                <a:latin typeface="Arial" panose="020B0604020202020204" pitchFamily="34" charset="0"/>
                <a:ea typeface="Open Sans" panose="020B0606030504020204" pitchFamily="34" charset="0"/>
                <a:cs typeface="Arial" panose="020B0604020202020204" pitchFamily="34" charset="0"/>
              </a:rPr>
              <a:t>Fin</a:t>
            </a:r>
          </a:p>
        </p:txBody>
      </p:sp>
      <p:grpSp>
        <p:nvGrpSpPr>
          <p:cNvPr id="4" name="Grupo 3">
            <a:extLst>
              <a:ext uri="{FF2B5EF4-FFF2-40B4-BE49-F238E27FC236}">
                <a16:creationId xmlns:a16="http://schemas.microsoft.com/office/drawing/2014/main" id="{54E9ACE8-6A69-4FA4-B9D0-AC9903E55231}"/>
              </a:ext>
            </a:extLst>
          </p:cNvPr>
          <p:cNvGrpSpPr/>
          <p:nvPr/>
        </p:nvGrpSpPr>
        <p:grpSpPr>
          <a:xfrm>
            <a:off x="785449" y="4354822"/>
            <a:ext cx="18149268" cy="2755890"/>
            <a:chOff x="727541" y="3711706"/>
            <a:chExt cx="18149268" cy="2755890"/>
          </a:xfrm>
        </p:grpSpPr>
        <p:sp>
          <p:nvSpPr>
            <p:cNvPr id="5" name="Rectángulo 4">
              <a:extLst>
                <a:ext uri="{FF2B5EF4-FFF2-40B4-BE49-F238E27FC236}">
                  <a16:creationId xmlns:a16="http://schemas.microsoft.com/office/drawing/2014/main" id="{A431A73C-4C77-480D-928E-7762C4C8ECFC}"/>
                </a:ext>
              </a:extLst>
            </p:cNvPr>
            <p:cNvSpPr/>
            <p:nvPr/>
          </p:nvSpPr>
          <p:spPr>
            <a:xfrm>
              <a:off x="766119" y="3711706"/>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id="{91F7A25B-D47C-41BC-B151-C761B5BCF19B}"/>
                </a:ext>
              </a:extLst>
            </p:cNvPr>
            <p:cNvSpPr/>
            <p:nvPr/>
          </p:nvSpPr>
          <p:spPr>
            <a:xfrm>
              <a:off x="727541" y="5380921"/>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Rectángulo 6">
              <a:extLst>
                <a:ext uri="{FF2B5EF4-FFF2-40B4-BE49-F238E27FC236}">
                  <a16:creationId xmlns:a16="http://schemas.microsoft.com/office/drawing/2014/main" id="{952577BB-677B-4CDC-B13C-6A79B3C90607}"/>
                </a:ext>
              </a:extLst>
            </p:cNvPr>
            <p:cNvSpPr/>
            <p:nvPr/>
          </p:nvSpPr>
          <p:spPr>
            <a:xfrm>
              <a:off x="766119" y="591010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6133219C-59B5-46BC-AE8A-2B3C9D275B40}"/>
                </a:ext>
              </a:extLst>
            </p:cNvPr>
            <p:cNvSpPr/>
            <p:nvPr/>
          </p:nvSpPr>
          <p:spPr>
            <a:xfrm>
              <a:off x="766119" y="4257387"/>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96570ABF-185B-4007-9B8D-586BDB1D0E5F}"/>
                </a:ext>
              </a:extLst>
            </p:cNvPr>
            <p:cNvSpPr/>
            <p:nvPr/>
          </p:nvSpPr>
          <p:spPr>
            <a:xfrm>
              <a:off x="766119" y="480523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10" name="Rectangle 56">
            <a:extLst>
              <a:ext uri="{FF2B5EF4-FFF2-40B4-BE49-F238E27FC236}">
                <a16:creationId xmlns:a16="http://schemas.microsoft.com/office/drawing/2014/main" id="{0BF3399D-7CE7-42BD-938A-F0F6F4F7525B}"/>
              </a:ext>
            </a:extLst>
          </p:cNvPr>
          <p:cNvSpPr/>
          <p:nvPr/>
        </p:nvSpPr>
        <p:spPr>
          <a:xfrm>
            <a:off x="4659659" y="4337976"/>
            <a:ext cx="278098" cy="549908"/>
          </a:xfrm>
          <a:prstGeom prst="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68">
            <a:extLst>
              <a:ext uri="{FF2B5EF4-FFF2-40B4-BE49-F238E27FC236}">
                <a16:creationId xmlns:a16="http://schemas.microsoft.com/office/drawing/2014/main" id="{955BD3BC-CC04-4B7F-809E-1DDB6634D1F2}"/>
              </a:ext>
            </a:extLst>
          </p:cNvPr>
          <p:cNvCxnSpPr/>
          <p:nvPr/>
        </p:nvCxnSpPr>
        <p:spPr>
          <a:xfrm>
            <a:off x="17807450" y="4390216"/>
            <a:ext cx="0" cy="3780000"/>
          </a:xfrm>
          <a:prstGeom prst="straightConnector1">
            <a:avLst/>
          </a:prstGeom>
          <a:ln w="4762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62">
            <a:extLst>
              <a:ext uri="{FF2B5EF4-FFF2-40B4-BE49-F238E27FC236}">
                <a16:creationId xmlns:a16="http://schemas.microsoft.com/office/drawing/2014/main" id="{F4FC2451-288D-413D-8527-433FED6F9781}"/>
              </a:ext>
            </a:extLst>
          </p:cNvPr>
          <p:cNvCxnSpPr/>
          <p:nvPr/>
        </p:nvCxnSpPr>
        <p:spPr>
          <a:xfrm>
            <a:off x="4629797" y="4302697"/>
            <a:ext cx="0" cy="3780000"/>
          </a:xfrm>
          <a:prstGeom prst="straightConnector1">
            <a:avLst/>
          </a:prstGeom>
          <a:ln w="476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A1D0C516-03EB-4C34-8404-0719A512DAF2}"/>
              </a:ext>
            </a:extLst>
          </p:cNvPr>
          <p:cNvSpPr/>
          <p:nvPr/>
        </p:nvSpPr>
        <p:spPr>
          <a:xfrm>
            <a:off x="785449" y="3142410"/>
            <a:ext cx="1828800" cy="11683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latin typeface="Arial" panose="020B0604020202020204" pitchFamily="34" charset="0"/>
                <a:cs typeface="Arial" panose="020B0604020202020204" pitchFamily="34" charset="0"/>
              </a:rPr>
              <a:t>Actividades</a:t>
            </a:r>
          </a:p>
        </p:txBody>
      </p:sp>
      <p:sp>
        <p:nvSpPr>
          <p:cNvPr id="14" name="Rectángulo 13">
            <a:extLst>
              <a:ext uri="{FF2B5EF4-FFF2-40B4-BE49-F238E27FC236}">
                <a16:creationId xmlns:a16="http://schemas.microsoft.com/office/drawing/2014/main" id="{C9689E54-4388-43C3-9EEA-87A3EC34F946}"/>
              </a:ext>
            </a:extLst>
          </p:cNvPr>
          <p:cNvSpPr/>
          <p:nvPr/>
        </p:nvSpPr>
        <p:spPr>
          <a:xfrm>
            <a:off x="2724713" y="3142410"/>
            <a:ext cx="249243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023</a:t>
            </a:r>
          </a:p>
        </p:txBody>
      </p:sp>
      <p:sp>
        <p:nvSpPr>
          <p:cNvPr id="15" name="Rectángulo 14">
            <a:extLst>
              <a:ext uri="{FF2B5EF4-FFF2-40B4-BE49-F238E27FC236}">
                <a16:creationId xmlns:a16="http://schemas.microsoft.com/office/drawing/2014/main" id="{0735B671-E271-4D93-9338-F1FA367DA65C}"/>
              </a:ext>
            </a:extLst>
          </p:cNvPr>
          <p:cNvSpPr/>
          <p:nvPr/>
        </p:nvSpPr>
        <p:spPr>
          <a:xfrm>
            <a:off x="5327611" y="3142410"/>
            <a:ext cx="245377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024</a:t>
            </a:r>
          </a:p>
        </p:txBody>
      </p:sp>
      <p:sp>
        <p:nvSpPr>
          <p:cNvPr id="16" name="Rectangle 57">
            <a:extLst>
              <a:ext uri="{FF2B5EF4-FFF2-40B4-BE49-F238E27FC236}">
                <a16:creationId xmlns:a16="http://schemas.microsoft.com/office/drawing/2014/main" id="{08CFC267-905E-4109-AE65-5FC41519D5A9}"/>
              </a:ext>
            </a:extLst>
          </p:cNvPr>
          <p:cNvSpPr/>
          <p:nvPr/>
        </p:nvSpPr>
        <p:spPr>
          <a:xfrm>
            <a:off x="4887883" y="5445504"/>
            <a:ext cx="2556499" cy="543122"/>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57">
            <a:extLst>
              <a:ext uri="{FF2B5EF4-FFF2-40B4-BE49-F238E27FC236}">
                <a16:creationId xmlns:a16="http://schemas.microsoft.com/office/drawing/2014/main" id="{8A011289-1973-42FC-853B-6B69196A1CB8}"/>
              </a:ext>
            </a:extLst>
          </p:cNvPr>
          <p:cNvSpPr/>
          <p:nvPr/>
        </p:nvSpPr>
        <p:spPr>
          <a:xfrm>
            <a:off x="7444389" y="4892920"/>
            <a:ext cx="393705" cy="533699"/>
          </a:xfrm>
          <a:prstGeom prst="rect">
            <a:avLst/>
          </a:prstGeom>
          <a:solidFill>
            <a:srgbClr val="E74C3C"/>
          </a:solidFill>
          <a:ln>
            <a:solidFill>
              <a:srgbClr val="E74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57">
            <a:extLst>
              <a:ext uri="{FF2B5EF4-FFF2-40B4-BE49-F238E27FC236}">
                <a16:creationId xmlns:a16="http://schemas.microsoft.com/office/drawing/2014/main" id="{9125C0E0-0D1D-4354-B9B1-FE10E49BB2E8}"/>
              </a:ext>
            </a:extLst>
          </p:cNvPr>
          <p:cNvSpPr/>
          <p:nvPr/>
        </p:nvSpPr>
        <p:spPr>
          <a:xfrm>
            <a:off x="9820627" y="6019593"/>
            <a:ext cx="570281" cy="514211"/>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53">
            <a:extLst>
              <a:ext uri="{FF2B5EF4-FFF2-40B4-BE49-F238E27FC236}">
                <a16:creationId xmlns:a16="http://schemas.microsoft.com/office/drawing/2014/main" id="{11C8B422-52D8-413E-86A8-08B2F34062A1}"/>
              </a:ext>
            </a:extLst>
          </p:cNvPr>
          <p:cNvSpPr/>
          <p:nvPr/>
        </p:nvSpPr>
        <p:spPr>
          <a:xfrm>
            <a:off x="11809707" y="6512176"/>
            <a:ext cx="5997743" cy="5807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highlight>
                <a:srgbClr val="3BAF6B"/>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66">
            <a:extLst>
              <a:ext uri="{FF2B5EF4-FFF2-40B4-BE49-F238E27FC236}">
                <a16:creationId xmlns:a16="http://schemas.microsoft.com/office/drawing/2014/main" id="{D53B459F-DD80-4C7D-9D6C-A8E5A99B36FE}"/>
              </a:ext>
            </a:extLst>
          </p:cNvPr>
          <p:cNvSpPr txBox="1"/>
          <p:nvPr/>
        </p:nvSpPr>
        <p:spPr>
          <a:xfrm>
            <a:off x="3582351" y="8170216"/>
            <a:ext cx="2107741" cy="523220"/>
          </a:xfrm>
          <a:prstGeom prst="rect">
            <a:avLst/>
          </a:prstGeom>
          <a:noFill/>
        </p:spPr>
        <p:txBody>
          <a:bodyPr wrap="square" lIns="0" rtlCol="0">
            <a:spAutoFit/>
          </a:bodyPr>
          <a:lstStyle/>
          <a:p>
            <a:r>
              <a:rPr lang="en-US" sz="2800" b="1" dirty="0" err="1">
                <a:solidFill>
                  <a:srgbClr val="FF0000"/>
                </a:solidFill>
                <a:latin typeface="Arial" panose="020B0604020202020204" pitchFamily="34" charset="0"/>
                <a:ea typeface="Open Sans" panose="020B0606030504020204" pitchFamily="34" charset="0"/>
                <a:cs typeface="Arial" panose="020B0604020202020204" pitchFamily="34" charset="0"/>
              </a:rPr>
              <a:t>Inicio</a:t>
            </a:r>
            <a:endParaRPr lang="en-US" sz="28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79BEC50E-6126-4D03-8EC4-865788A92FD0}"/>
              </a:ext>
            </a:extLst>
          </p:cNvPr>
          <p:cNvSpPr/>
          <p:nvPr/>
        </p:nvSpPr>
        <p:spPr>
          <a:xfrm>
            <a:off x="7896104" y="3142410"/>
            <a:ext cx="249243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025</a:t>
            </a:r>
          </a:p>
        </p:txBody>
      </p:sp>
      <p:sp>
        <p:nvSpPr>
          <p:cNvPr id="22" name="Rectángulo 21">
            <a:extLst>
              <a:ext uri="{FF2B5EF4-FFF2-40B4-BE49-F238E27FC236}">
                <a16:creationId xmlns:a16="http://schemas.microsoft.com/office/drawing/2014/main" id="{DC6C5A39-C6E6-4EB0-991D-3B9DC589F421}"/>
              </a:ext>
            </a:extLst>
          </p:cNvPr>
          <p:cNvSpPr/>
          <p:nvPr/>
        </p:nvSpPr>
        <p:spPr>
          <a:xfrm>
            <a:off x="10499002" y="3142410"/>
            <a:ext cx="245377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026</a:t>
            </a:r>
          </a:p>
        </p:txBody>
      </p:sp>
      <p:sp>
        <p:nvSpPr>
          <p:cNvPr id="23" name="Rectángulo 22">
            <a:extLst>
              <a:ext uri="{FF2B5EF4-FFF2-40B4-BE49-F238E27FC236}">
                <a16:creationId xmlns:a16="http://schemas.microsoft.com/office/drawing/2014/main" id="{39712479-D73F-40C6-8F4B-E0FADD724899}"/>
              </a:ext>
            </a:extLst>
          </p:cNvPr>
          <p:cNvSpPr/>
          <p:nvPr/>
        </p:nvSpPr>
        <p:spPr>
          <a:xfrm>
            <a:off x="13106155" y="3142410"/>
            <a:ext cx="249243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a:solidFill>
                  <a:schemeClr val="bg1"/>
                </a:solidFill>
                <a:latin typeface="Arial" panose="020B0604020202020204" pitchFamily="34" charset="0"/>
                <a:cs typeface="Arial" panose="020B0604020202020204" pitchFamily="34" charset="0"/>
              </a:rPr>
              <a:t>Año 1</a:t>
            </a:r>
            <a:endParaRPr lang="es-PE" sz="2400" strike="sngStrike">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94AA2602-567B-489B-A603-311A0710168D}"/>
              </a:ext>
            </a:extLst>
          </p:cNvPr>
          <p:cNvSpPr/>
          <p:nvPr/>
        </p:nvSpPr>
        <p:spPr>
          <a:xfrm>
            <a:off x="16442365" y="3142410"/>
            <a:ext cx="245377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a:solidFill>
                  <a:schemeClr val="bg1"/>
                </a:solidFill>
                <a:latin typeface="Arial" panose="020B0604020202020204" pitchFamily="34" charset="0"/>
                <a:cs typeface="Arial" panose="020B0604020202020204" pitchFamily="34" charset="0"/>
              </a:rPr>
              <a:t>Año 30</a:t>
            </a:r>
            <a:endParaRPr lang="es-PE" sz="2400" strike="sngStrike">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D8EE62FB-B128-4C2A-AEDC-9C3283862B46}"/>
              </a:ext>
            </a:extLst>
          </p:cNvPr>
          <p:cNvSpPr/>
          <p:nvPr/>
        </p:nvSpPr>
        <p:spPr>
          <a:xfrm>
            <a:off x="2728968" y="3910119"/>
            <a:ext cx="248392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26" name="CuadroTexto 25">
            <a:extLst>
              <a:ext uri="{FF2B5EF4-FFF2-40B4-BE49-F238E27FC236}">
                <a16:creationId xmlns:a16="http://schemas.microsoft.com/office/drawing/2014/main" id="{7D132F96-1D58-41FE-86F1-49787927D627}"/>
              </a:ext>
            </a:extLst>
          </p:cNvPr>
          <p:cNvSpPr txBox="1"/>
          <p:nvPr/>
        </p:nvSpPr>
        <p:spPr>
          <a:xfrm>
            <a:off x="15662632" y="3292173"/>
            <a:ext cx="611065" cy="400110"/>
          </a:xfrm>
          <a:prstGeom prst="rect">
            <a:avLst/>
          </a:prstGeom>
          <a:noFill/>
        </p:spPr>
        <p:txBody>
          <a:bodyPr wrap="none" rtlCol="0">
            <a:spAutoFit/>
          </a:bodyPr>
          <a:lstStyle/>
          <a:p>
            <a:r>
              <a:rPr lang="es-PE" sz="2000">
                <a:latin typeface="Arial" panose="020B0604020202020204" pitchFamily="34" charset="0"/>
                <a:cs typeface="Arial" panose="020B0604020202020204" pitchFamily="34" charset="0"/>
              </a:rPr>
              <a:t>(…)</a:t>
            </a:r>
          </a:p>
        </p:txBody>
      </p:sp>
      <p:sp>
        <p:nvSpPr>
          <p:cNvPr id="27" name="CuadroTexto 26">
            <a:extLst>
              <a:ext uri="{FF2B5EF4-FFF2-40B4-BE49-F238E27FC236}">
                <a16:creationId xmlns:a16="http://schemas.microsoft.com/office/drawing/2014/main" id="{DA7F2DD1-B203-489C-A5AA-ED30652B1E94}"/>
              </a:ext>
            </a:extLst>
          </p:cNvPr>
          <p:cNvSpPr txBox="1"/>
          <p:nvPr/>
        </p:nvSpPr>
        <p:spPr>
          <a:xfrm>
            <a:off x="1400509" y="4409552"/>
            <a:ext cx="595035" cy="461665"/>
          </a:xfrm>
          <a:prstGeom prst="rect">
            <a:avLst/>
          </a:prstGeom>
          <a:noFill/>
        </p:spPr>
        <p:txBody>
          <a:bodyPr wrap="none" rtlCol="0">
            <a:spAutoFit/>
          </a:bodyPr>
          <a:lstStyle/>
          <a:p>
            <a:r>
              <a:rPr lang="es-PE" sz="2400" b="1">
                <a:solidFill>
                  <a:srgbClr val="FF0000"/>
                </a:solidFill>
                <a:latin typeface="Arial" panose="020B0604020202020204" pitchFamily="34" charset="0"/>
                <a:cs typeface="Arial" panose="020B0604020202020204" pitchFamily="34" charset="0"/>
              </a:rPr>
              <a:t>FC</a:t>
            </a:r>
          </a:p>
        </p:txBody>
      </p:sp>
      <p:sp>
        <p:nvSpPr>
          <p:cNvPr id="28" name="CuadroTexto 27">
            <a:extLst>
              <a:ext uri="{FF2B5EF4-FFF2-40B4-BE49-F238E27FC236}">
                <a16:creationId xmlns:a16="http://schemas.microsoft.com/office/drawing/2014/main" id="{804D7284-F1EB-4AD8-AB05-1F85E4F81A39}"/>
              </a:ext>
            </a:extLst>
          </p:cNvPr>
          <p:cNvSpPr txBox="1"/>
          <p:nvPr/>
        </p:nvSpPr>
        <p:spPr>
          <a:xfrm>
            <a:off x="1400509" y="4996946"/>
            <a:ext cx="595035" cy="461665"/>
          </a:xfrm>
          <a:prstGeom prst="rect">
            <a:avLst/>
          </a:prstGeom>
          <a:noFill/>
        </p:spPr>
        <p:txBody>
          <a:bodyPr wrap="none" rtlCol="0">
            <a:spAutoFit/>
          </a:bodyPr>
          <a:lstStyle/>
          <a:p>
            <a:r>
              <a:rPr lang="es-PE" sz="2400" b="1">
                <a:solidFill>
                  <a:srgbClr val="FF0000"/>
                </a:solidFill>
                <a:latin typeface="Arial" panose="020B0604020202020204" pitchFamily="34" charset="0"/>
                <a:cs typeface="Arial" panose="020B0604020202020204" pitchFamily="34" charset="0"/>
              </a:rPr>
              <a:t>CF</a:t>
            </a:r>
          </a:p>
        </p:txBody>
      </p:sp>
      <p:sp>
        <p:nvSpPr>
          <p:cNvPr id="29" name="CuadroTexto 28">
            <a:extLst>
              <a:ext uri="{FF2B5EF4-FFF2-40B4-BE49-F238E27FC236}">
                <a16:creationId xmlns:a16="http://schemas.microsoft.com/office/drawing/2014/main" id="{F4E0EA41-80F6-4039-A674-01A4F93FC4D5}"/>
              </a:ext>
            </a:extLst>
          </p:cNvPr>
          <p:cNvSpPr txBox="1"/>
          <p:nvPr/>
        </p:nvSpPr>
        <p:spPr>
          <a:xfrm>
            <a:off x="1340396" y="5538845"/>
            <a:ext cx="731290" cy="461665"/>
          </a:xfrm>
          <a:prstGeom prst="rect">
            <a:avLst/>
          </a:prstGeom>
          <a:noFill/>
        </p:spPr>
        <p:txBody>
          <a:bodyPr wrap="none" rtlCol="0">
            <a:spAutoFit/>
          </a:bodyPr>
          <a:lstStyle/>
          <a:p>
            <a:r>
              <a:rPr lang="es-PE" sz="2400" b="1">
                <a:solidFill>
                  <a:srgbClr val="FFA325"/>
                </a:solidFill>
                <a:latin typeface="Arial" panose="020B0604020202020204" pitchFamily="34" charset="0"/>
                <a:cs typeface="Arial" panose="020B0604020202020204" pitchFamily="34" charset="0"/>
              </a:rPr>
              <a:t>IGA</a:t>
            </a:r>
          </a:p>
        </p:txBody>
      </p:sp>
      <p:sp>
        <p:nvSpPr>
          <p:cNvPr id="30" name="CuadroTexto 29">
            <a:extLst>
              <a:ext uri="{FF2B5EF4-FFF2-40B4-BE49-F238E27FC236}">
                <a16:creationId xmlns:a16="http://schemas.microsoft.com/office/drawing/2014/main" id="{76D07D27-F692-4282-BFAF-1EB03B99AEF9}"/>
              </a:ext>
            </a:extLst>
          </p:cNvPr>
          <p:cNvSpPr txBox="1"/>
          <p:nvPr/>
        </p:nvSpPr>
        <p:spPr>
          <a:xfrm>
            <a:off x="1340396" y="6081045"/>
            <a:ext cx="474810" cy="461665"/>
          </a:xfrm>
          <a:prstGeom prst="rect">
            <a:avLst/>
          </a:prstGeom>
          <a:noFill/>
        </p:spPr>
        <p:txBody>
          <a:bodyPr wrap="none" rtlCol="0">
            <a:spAutoFit/>
          </a:bodyPr>
          <a:lstStyle/>
          <a:p>
            <a:r>
              <a:rPr lang="es-ES" sz="2400" b="1">
                <a:solidFill>
                  <a:srgbClr val="FFA325"/>
                </a:solidFill>
                <a:latin typeface="Arial" panose="020B0604020202020204" pitchFamily="34" charset="0"/>
                <a:cs typeface="Arial" panose="020B0604020202020204" pitchFamily="34" charset="0"/>
              </a:rPr>
              <a:t>E</a:t>
            </a:r>
            <a:r>
              <a:rPr lang="es-PE" sz="2400" b="1">
                <a:solidFill>
                  <a:srgbClr val="FFA325"/>
                </a:solidFill>
                <a:latin typeface="Arial" panose="020B0604020202020204" pitchFamily="34" charset="0"/>
                <a:cs typeface="Arial" panose="020B0604020202020204" pitchFamily="34" charset="0"/>
              </a:rPr>
              <a:t> </a:t>
            </a:r>
          </a:p>
        </p:txBody>
      </p:sp>
      <p:sp>
        <p:nvSpPr>
          <p:cNvPr id="31" name="CuadroTexto 30">
            <a:extLst>
              <a:ext uri="{FF2B5EF4-FFF2-40B4-BE49-F238E27FC236}">
                <a16:creationId xmlns:a16="http://schemas.microsoft.com/office/drawing/2014/main" id="{E90FCF0F-F37E-4BC0-9B87-FB1216F4DAA0}"/>
              </a:ext>
            </a:extLst>
          </p:cNvPr>
          <p:cNvSpPr txBox="1"/>
          <p:nvPr/>
        </p:nvSpPr>
        <p:spPr>
          <a:xfrm>
            <a:off x="1272268" y="6687967"/>
            <a:ext cx="851515" cy="461665"/>
          </a:xfrm>
          <a:prstGeom prst="rect">
            <a:avLst/>
          </a:prstGeom>
          <a:noFill/>
        </p:spPr>
        <p:txBody>
          <a:bodyPr wrap="none" rtlCol="0">
            <a:spAutoFit/>
          </a:bodyPr>
          <a:lstStyle/>
          <a:p>
            <a:r>
              <a:rPr lang="es-PE" sz="2400" b="1">
                <a:solidFill>
                  <a:schemeClr val="accent6">
                    <a:lumMod val="75000"/>
                  </a:schemeClr>
                </a:solidFill>
                <a:latin typeface="Arial" panose="020B0604020202020204" pitchFamily="34" charset="0"/>
                <a:cs typeface="Arial" panose="020B0604020202020204" pitchFamily="34" charset="0"/>
              </a:rPr>
              <a:t>POC</a:t>
            </a:r>
          </a:p>
        </p:txBody>
      </p:sp>
      <p:sp>
        <p:nvSpPr>
          <p:cNvPr id="32" name="Rectángulo 31">
            <a:extLst>
              <a:ext uri="{FF2B5EF4-FFF2-40B4-BE49-F238E27FC236}">
                <a16:creationId xmlns:a16="http://schemas.microsoft.com/office/drawing/2014/main" id="{80391DEC-6A30-4C7A-B225-D8F68E1464DD}"/>
              </a:ext>
            </a:extLst>
          </p:cNvPr>
          <p:cNvSpPr/>
          <p:nvPr/>
        </p:nvSpPr>
        <p:spPr>
          <a:xfrm>
            <a:off x="7896104" y="3910118"/>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33" name="Rectángulo 32">
            <a:extLst>
              <a:ext uri="{FF2B5EF4-FFF2-40B4-BE49-F238E27FC236}">
                <a16:creationId xmlns:a16="http://schemas.microsoft.com/office/drawing/2014/main" id="{1952CD10-43C4-454D-B7A1-82A7A885CBCF}"/>
              </a:ext>
            </a:extLst>
          </p:cNvPr>
          <p:cNvSpPr/>
          <p:nvPr/>
        </p:nvSpPr>
        <p:spPr>
          <a:xfrm>
            <a:off x="5327611" y="3910118"/>
            <a:ext cx="245377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34" name="Rectángulo 33">
            <a:extLst>
              <a:ext uri="{FF2B5EF4-FFF2-40B4-BE49-F238E27FC236}">
                <a16:creationId xmlns:a16="http://schemas.microsoft.com/office/drawing/2014/main" id="{BF764F53-2942-416D-A27F-8E54A76240AF}"/>
              </a:ext>
            </a:extLst>
          </p:cNvPr>
          <p:cNvSpPr/>
          <p:nvPr/>
        </p:nvSpPr>
        <p:spPr>
          <a:xfrm>
            <a:off x="10494747" y="3916754"/>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35" name="Rectángulo 34">
            <a:extLst>
              <a:ext uri="{FF2B5EF4-FFF2-40B4-BE49-F238E27FC236}">
                <a16:creationId xmlns:a16="http://schemas.microsoft.com/office/drawing/2014/main" id="{076A4543-F4C1-498D-992B-CC4F127052C8}"/>
              </a:ext>
            </a:extLst>
          </p:cNvPr>
          <p:cNvSpPr/>
          <p:nvPr/>
        </p:nvSpPr>
        <p:spPr>
          <a:xfrm>
            <a:off x="13106155" y="3908740"/>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36" name="Rectángulo 35">
            <a:extLst>
              <a:ext uri="{FF2B5EF4-FFF2-40B4-BE49-F238E27FC236}">
                <a16:creationId xmlns:a16="http://schemas.microsoft.com/office/drawing/2014/main" id="{3E033CD6-5220-46A0-91A6-5A881645780D}"/>
              </a:ext>
            </a:extLst>
          </p:cNvPr>
          <p:cNvSpPr/>
          <p:nvPr/>
        </p:nvSpPr>
        <p:spPr>
          <a:xfrm>
            <a:off x="16423035" y="3913832"/>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pic>
        <p:nvPicPr>
          <p:cNvPr id="37" name="Imagen 36">
            <a:extLst>
              <a:ext uri="{FF2B5EF4-FFF2-40B4-BE49-F238E27FC236}">
                <a16:creationId xmlns:a16="http://schemas.microsoft.com/office/drawing/2014/main" id="{59FB3896-6AF9-4C56-AEB5-5D215CCE1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159" y="4288852"/>
            <a:ext cx="744404" cy="744404"/>
          </a:xfrm>
          <a:prstGeom prst="rect">
            <a:avLst/>
          </a:prstGeom>
        </p:spPr>
      </p:pic>
      <p:sp>
        <p:nvSpPr>
          <p:cNvPr id="38" name="CuadroTexto 37">
            <a:extLst>
              <a:ext uri="{FF2B5EF4-FFF2-40B4-BE49-F238E27FC236}">
                <a16:creationId xmlns:a16="http://schemas.microsoft.com/office/drawing/2014/main" id="{05B36E73-861D-4337-B19A-8E3E5ABD1F5A}"/>
              </a:ext>
            </a:extLst>
          </p:cNvPr>
          <p:cNvSpPr txBox="1"/>
          <p:nvPr/>
        </p:nvSpPr>
        <p:spPr>
          <a:xfrm>
            <a:off x="728825" y="567486"/>
            <a:ext cx="18110690" cy="2308324"/>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PLAZOS DE CONTRATO:</a:t>
            </a:r>
          </a:p>
          <a:p>
            <a:r>
              <a:rPr lang="es-PE" sz="4000" b="1" dirty="0">
                <a:solidFill>
                  <a:srgbClr val="EA8700"/>
                </a:solidFill>
                <a:latin typeface="Arial" panose="020B0604020202020204" pitchFamily="34" charset="0"/>
                <a:cs typeface="Arial" panose="020B0604020202020204" pitchFamily="34" charset="0"/>
              </a:rPr>
              <a:t>CRONOGRAMA DEL PROYECTO</a:t>
            </a:r>
          </a:p>
          <a:p>
            <a:r>
              <a:rPr lang="es-PE" sz="3200" b="1" dirty="0">
                <a:solidFill>
                  <a:srgbClr val="EA8700"/>
                </a:solidFill>
                <a:latin typeface="Arial" panose="020B0604020202020204" pitchFamily="34" charset="0"/>
                <a:cs typeface="Arial" panose="020B0604020202020204" pitchFamily="34" charset="0"/>
              </a:rPr>
              <a:t>“</a:t>
            </a:r>
            <a:r>
              <a:rPr lang="es-ES" sz="3200" b="1" dirty="0">
                <a:solidFill>
                  <a:srgbClr val="EA8700"/>
                </a:solidFill>
                <a:latin typeface="Arial" panose="020B0604020202020204" pitchFamily="34" charset="0"/>
                <a:cs typeface="Arial" panose="020B0604020202020204" pitchFamily="34" charset="0"/>
              </a:rPr>
              <a:t>ITC SE Lambayeque Norte 220 kV con seccionamiento de la LT 220 kV Chiclayo Oeste – La niña/</a:t>
            </a:r>
            <a:r>
              <a:rPr lang="es-ES" sz="3200" b="1" dirty="0" err="1">
                <a:solidFill>
                  <a:srgbClr val="EA8700"/>
                </a:solidFill>
                <a:latin typeface="Arial" panose="020B0604020202020204" pitchFamily="34" charset="0"/>
                <a:cs typeface="Arial" panose="020B0604020202020204" pitchFamily="34" charset="0"/>
              </a:rPr>
              <a:t>Felam</a:t>
            </a:r>
            <a:r>
              <a:rPr lang="es-ES" sz="3200" b="1" dirty="0">
                <a:solidFill>
                  <a:srgbClr val="EA8700"/>
                </a:solidFill>
                <a:latin typeface="Arial" panose="020B0604020202020204" pitchFamily="34" charset="0"/>
                <a:cs typeface="Arial" panose="020B0604020202020204" pitchFamily="34" charset="0"/>
              </a:rPr>
              <a:t>, ampliaciones y subestaciones asociadas</a:t>
            </a:r>
            <a:r>
              <a:rPr lang="es-PE" sz="3200" b="1" dirty="0">
                <a:solidFill>
                  <a:srgbClr val="EA8700"/>
                </a:solidFill>
                <a:latin typeface="Arial" panose="020B0604020202020204" pitchFamily="34" charset="0"/>
                <a:cs typeface="Arial" panose="020B0604020202020204" pitchFamily="34" charset="0"/>
              </a:rPr>
              <a:t>”</a:t>
            </a:r>
          </a:p>
        </p:txBody>
      </p:sp>
      <p:pic>
        <p:nvPicPr>
          <p:cNvPr id="39" name="Imagen 38">
            <a:extLst>
              <a:ext uri="{FF2B5EF4-FFF2-40B4-BE49-F238E27FC236}">
                <a16:creationId xmlns:a16="http://schemas.microsoft.com/office/drawing/2014/main" id="{17384CF1-3270-4608-AFD5-FF7E86DB4A44}"/>
              </a:ext>
            </a:extLst>
          </p:cNvPr>
          <p:cNvPicPr>
            <a:picLocks noChangeAspect="1"/>
          </p:cNvPicPr>
          <p:nvPr/>
        </p:nvPicPr>
        <p:blipFill>
          <a:blip r:embed="rId3"/>
          <a:stretch>
            <a:fillRect/>
          </a:stretch>
        </p:blipFill>
        <p:spPr>
          <a:xfrm>
            <a:off x="11956211" y="5628554"/>
            <a:ext cx="859365" cy="887294"/>
          </a:xfrm>
          <a:prstGeom prst="rect">
            <a:avLst/>
          </a:prstGeom>
        </p:spPr>
      </p:pic>
      <p:sp>
        <p:nvSpPr>
          <p:cNvPr id="40" name="Marcador de número de diapositiva 6">
            <a:extLst>
              <a:ext uri="{FF2B5EF4-FFF2-40B4-BE49-F238E27FC236}">
                <a16:creationId xmlns:a16="http://schemas.microsoft.com/office/drawing/2014/main" id="{2383DF54-89ED-4F8E-8B4C-1EF347D1BC5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30</a:t>
            </a:fld>
            <a:endParaRPr lang="en-US" b="1">
              <a:latin typeface="Arial" panose="020B0604020202020204" pitchFamily="34" charset="0"/>
              <a:cs typeface="Arial" panose="020B0604020202020204" pitchFamily="34" charset="0"/>
            </a:endParaRPr>
          </a:p>
        </p:txBody>
      </p:sp>
      <p:sp>
        <p:nvSpPr>
          <p:cNvPr id="41" name="Rectangle 57">
            <a:extLst>
              <a:ext uri="{FF2B5EF4-FFF2-40B4-BE49-F238E27FC236}">
                <a16:creationId xmlns:a16="http://schemas.microsoft.com/office/drawing/2014/main" id="{84EACBCA-7F97-40C9-B634-9D23E61908C7}"/>
              </a:ext>
            </a:extLst>
          </p:cNvPr>
          <p:cNvSpPr/>
          <p:nvPr/>
        </p:nvSpPr>
        <p:spPr>
          <a:xfrm>
            <a:off x="7863840" y="6011116"/>
            <a:ext cx="3945868" cy="538822"/>
          </a:xfrm>
          <a:prstGeom prst="rect">
            <a:avLst/>
          </a:prstGeom>
          <a:no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2" name="Straight Arrow Connector 62">
            <a:extLst>
              <a:ext uri="{FF2B5EF4-FFF2-40B4-BE49-F238E27FC236}">
                <a16:creationId xmlns:a16="http://schemas.microsoft.com/office/drawing/2014/main" id="{E3FF3FF5-7DCB-B025-8029-E16E9D82A804}"/>
              </a:ext>
            </a:extLst>
          </p:cNvPr>
          <p:cNvCxnSpPr>
            <a:cxnSpLocks/>
          </p:cNvCxnSpPr>
          <p:nvPr/>
        </p:nvCxnSpPr>
        <p:spPr>
          <a:xfrm>
            <a:off x="5207829" y="4304854"/>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2">
            <a:extLst>
              <a:ext uri="{FF2B5EF4-FFF2-40B4-BE49-F238E27FC236}">
                <a16:creationId xmlns:a16="http://schemas.microsoft.com/office/drawing/2014/main" id="{DCC78C99-B359-D5F8-7306-9648F42E96C2}"/>
              </a:ext>
            </a:extLst>
          </p:cNvPr>
          <p:cNvCxnSpPr>
            <a:cxnSpLocks/>
          </p:cNvCxnSpPr>
          <p:nvPr/>
        </p:nvCxnSpPr>
        <p:spPr>
          <a:xfrm>
            <a:off x="7838094" y="4335346"/>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62">
            <a:extLst>
              <a:ext uri="{FF2B5EF4-FFF2-40B4-BE49-F238E27FC236}">
                <a16:creationId xmlns:a16="http://schemas.microsoft.com/office/drawing/2014/main" id="{1488BEB1-3D11-47D9-A528-DB6A2C683503}"/>
              </a:ext>
            </a:extLst>
          </p:cNvPr>
          <p:cNvCxnSpPr>
            <a:cxnSpLocks/>
          </p:cNvCxnSpPr>
          <p:nvPr/>
        </p:nvCxnSpPr>
        <p:spPr>
          <a:xfrm>
            <a:off x="10415439" y="4354822"/>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9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3080FB-5F71-4F1C-9232-3C0A905D4F1F}"/>
              </a:ext>
            </a:extLst>
          </p:cNvPr>
          <p:cNvSpPr txBox="1"/>
          <p:nvPr/>
        </p:nvSpPr>
        <p:spPr>
          <a:xfrm>
            <a:off x="8778198" y="7857730"/>
            <a:ext cx="9683973" cy="2677656"/>
          </a:xfrm>
          <a:prstGeom prst="rect">
            <a:avLst/>
          </a:prstGeom>
          <a:noFill/>
        </p:spPr>
        <p:txBody>
          <a:bodyPr wrap="square" rtlCol="0">
            <a:spAutoFit/>
          </a:bodyPr>
          <a:lstStyle/>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FC: </a:t>
            </a:r>
            <a:r>
              <a:rPr lang="es-ES" sz="2400" dirty="0">
                <a:solidFill>
                  <a:srgbClr val="FF0000"/>
                </a:solidFill>
                <a:latin typeface="Arial" panose="020B0604020202020204" pitchFamily="34" charset="0"/>
                <a:cs typeface="Arial" panose="020B0604020202020204" pitchFamily="34" charset="0"/>
              </a:rPr>
              <a:t>Firma del Contrato de Concesión</a:t>
            </a:r>
          </a:p>
          <a:p>
            <a:pPr marL="457200" indent="-457200">
              <a:spcBef>
                <a:spcPts val="20"/>
              </a:spcBef>
              <a:buFont typeface="Wingdings" panose="05000000000000000000" pitchFamily="2" charset="2"/>
              <a:buChar char="ü"/>
            </a:pPr>
            <a:r>
              <a:rPr lang="es-ES" sz="2400" b="1" dirty="0">
                <a:solidFill>
                  <a:srgbClr val="FF0000"/>
                </a:solidFill>
                <a:latin typeface="Arial" panose="020B0604020202020204" pitchFamily="34" charset="0"/>
                <a:cs typeface="Arial" panose="020B0604020202020204" pitchFamily="34" charset="0"/>
              </a:rPr>
              <a:t>CF: </a:t>
            </a:r>
            <a:r>
              <a:rPr lang="es-ES" sz="2400" dirty="0">
                <a:solidFill>
                  <a:srgbClr val="FF0000"/>
                </a:solidFill>
                <a:latin typeface="Arial" panose="020B0604020202020204" pitchFamily="34" charset="0"/>
                <a:cs typeface="Arial" panose="020B0604020202020204" pitchFamily="34" charset="0"/>
              </a:rPr>
              <a:t>Cierre Financiero</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IGA: </a:t>
            </a:r>
            <a:r>
              <a:rPr lang="es-PE" sz="2400" dirty="0">
                <a:solidFill>
                  <a:srgbClr val="FFA325"/>
                </a:solidFill>
                <a:latin typeface="Arial" panose="020B0604020202020204" pitchFamily="34" charset="0"/>
                <a:cs typeface="Arial" panose="020B0604020202020204" pitchFamily="34" charset="0"/>
              </a:rPr>
              <a:t>Instrumento de Gestión Ambiental correspondiente, aprobado por la Autoridad Gubernamental Competente.</a:t>
            </a:r>
          </a:p>
          <a:p>
            <a:pPr marL="457200" indent="-457200">
              <a:spcBef>
                <a:spcPts val="20"/>
              </a:spcBef>
              <a:buFont typeface="Wingdings" panose="05000000000000000000" pitchFamily="2" charset="2"/>
              <a:buChar char="ü"/>
            </a:pPr>
            <a:r>
              <a:rPr lang="es-ES" sz="2400" b="1" dirty="0">
                <a:solidFill>
                  <a:srgbClr val="FFA325"/>
                </a:solidFill>
                <a:latin typeface="Arial" panose="020B0604020202020204" pitchFamily="34" charset="0"/>
                <a:cs typeface="Arial" panose="020B0604020202020204" pitchFamily="34" charset="0"/>
              </a:rPr>
              <a:t>E: </a:t>
            </a:r>
            <a:r>
              <a:rPr lang="es-ES" sz="2400" dirty="0">
                <a:solidFill>
                  <a:srgbClr val="FFA325"/>
                </a:solidFill>
                <a:latin typeface="Arial" panose="020B0604020202020204" pitchFamily="34" charset="0"/>
                <a:cs typeface="Arial" panose="020B0604020202020204" pitchFamily="34" charset="0"/>
              </a:rPr>
              <a:t>Llegada al correspondiente sitio de obra de los interruptores al que se refiere el Anexo 1 de Contrato</a:t>
            </a:r>
          </a:p>
          <a:p>
            <a:pPr marL="457200" indent="-457200">
              <a:spcBef>
                <a:spcPts val="20"/>
              </a:spcBef>
              <a:buFont typeface="Wingdings" panose="05000000000000000000" pitchFamily="2" charset="2"/>
              <a:buChar char="ü"/>
            </a:pPr>
            <a:r>
              <a:rPr lang="es-ES" sz="2400" b="1" dirty="0">
                <a:solidFill>
                  <a:schemeClr val="accent6">
                    <a:lumMod val="75000"/>
                  </a:schemeClr>
                </a:solidFill>
                <a:latin typeface="Arial" panose="020B0604020202020204" pitchFamily="34" charset="0"/>
                <a:cs typeface="Arial" panose="020B0604020202020204" pitchFamily="34" charset="0"/>
              </a:rPr>
              <a:t>POC: </a:t>
            </a:r>
            <a:r>
              <a:rPr lang="es-ES" sz="2400" dirty="0">
                <a:solidFill>
                  <a:schemeClr val="accent6">
                    <a:lumMod val="75000"/>
                  </a:schemeClr>
                </a:solidFill>
                <a:latin typeface="Arial" panose="020B0604020202020204" pitchFamily="34" charset="0"/>
                <a:cs typeface="Arial" panose="020B0604020202020204" pitchFamily="34" charset="0"/>
              </a:rPr>
              <a:t>Puesta en Operación Comercial</a:t>
            </a:r>
          </a:p>
        </p:txBody>
      </p:sp>
      <p:sp>
        <p:nvSpPr>
          <p:cNvPr id="3" name="TextBox 67">
            <a:extLst>
              <a:ext uri="{FF2B5EF4-FFF2-40B4-BE49-F238E27FC236}">
                <a16:creationId xmlns:a16="http://schemas.microsoft.com/office/drawing/2014/main" id="{069964AB-0AAF-4DF4-B0BB-6E306474532F}"/>
              </a:ext>
            </a:extLst>
          </p:cNvPr>
          <p:cNvSpPr txBox="1"/>
          <p:nvPr/>
        </p:nvSpPr>
        <p:spPr>
          <a:xfrm>
            <a:off x="17481988" y="8092122"/>
            <a:ext cx="1092583" cy="523220"/>
          </a:xfrm>
          <a:prstGeom prst="rect">
            <a:avLst/>
          </a:prstGeom>
          <a:noFill/>
        </p:spPr>
        <p:txBody>
          <a:bodyPr wrap="square" lIns="0" rtlCol="0">
            <a:spAutoFit/>
          </a:bodyPr>
          <a:lstStyle/>
          <a:p>
            <a:r>
              <a:rPr lang="en-US" sz="2800" b="1" dirty="0">
                <a:solidFill>
                  <a:schemeClr val="accent2"/>
                </a:solidFill>
                <a:latin typeface="Arial" panose="020B0604020202020204" pitchFamily="34" charset="0"/>
                <a:ea typeface="Open Sans" panose="020B0606030504020204" pitchFamily="34" charset="0"/>
                <a:cs typeface="Arial" panose="020B0604020202020204" pitchFamily="34" charset="0"/>
              </a:rPr>
              <a:t>Fin</a:t>
            </a:r>
          </a:p>
        </p:txBody>
      </p:sp>
      <p:grpSp>
        <p:nvGrpSpPr>
          <p:cNvPr id="4" name="Grupo 3">
            <a:extLst>
              <a:ext uri="{FF2B5EF4-FFF2-40B4-BE49-F238E27FC236}">
                <a16:creationId xmlns:a16="http://schemas.microsoft.com/office/drawing/2014/main" id="{54E9ACE8-6A69-4FA4-B9D0-AC9903E55231}"/>
              </a:ext>
            </a:extLst>
          </p:cNvPr>
          <p:cNvGrpSpPr/>
          <p:nvPr/>
        </p:nvGrpSpPr>
        <p:grpSpPr>
          <a:xfrm>
            <a:off x="803860" y="4335346"/>
            <a:ext cx="18110690" cy="2755890"/>
            <a:chOff x="766119" y="3711706"/>
            <a:chExt cx="18110690" cy="2755890"/>
          </a:xfrm>
        </p:grpSpPr>
        <p:sp>
          <p:nvSpPr>
            <p:cNvPr id="5" name="Rectángulo 4">
              <a:extLst>
                <a:ext uri="{FF2B5EF4-FFF2-40B4-BE49-F238E27FC236}">
                  <a16:creationId xmlns:a16="http://schemas.microsoft.com/office/drawing/2014/main" id="{A431A73C-4C77-480D-928E-7762C4C8ECFC}"/>
                </a:ext>
              </a:extLst>
            </p:cNvPr>
            <p:cNvSpPr/>
            <p:nvPr/>
          </p:nvSpPr>
          <p:spPr>
            <a:xfrm>
              <a:off x="766119" y="3711706"/>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id="{91F7A25B-D47C-41BC-B151-C761B5BCF19B}"/>
                </a:ext>
              </a:extLst>
            </p:cNvPr>
            <p:cNvSpPr/>
            <p:nvPr/>
          </p:nvSpPr>
          <p:spPr>
            <a:xfrm>
              <a:off x="766119" y="5380921"/>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Rectángulo 6">
              <a:extLst>
                <a:ext uri="{FF2B5EF4-FFF2-40B4-BE49-F238E27FC236}">
                  <a16:creationId xmlns:a16="http://schemas.microsoft.com/office/drawing/2014/main" id="{952577BB-677B-4CDC-B13C-6A79B3C90607}"/>
                </a:ext>
              </a:extLst>
            </p:cNvPr>
            <p:cNvSpPr/>
            <p:nvPr/>
          </p:nvSpPr>
          <p:spPr>
            <a:xfrm>
              <a:off x="766119" y="591010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6133219C-59B5-46BC-AE8A-2B3C9D275B40}"/>
                </a:ext>
              </a:extLst>
            </p:cNvPr>
            <p:cNvSpPr/>
            <p:nvPr/>
          </p:nvSpPr>
          <p:spPr>
            <a:xfrm>
              <a:off x="766119" y="4257387"/>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96570ABF-185B-4007-9B8D-586BDB1D0E5F}"/>
                </a:ext>
              </a:extLst>
            </p:cNvPr>
            <p:cNvSpPr/>
            <p:nvPr/>
          </p:nvSpPr>
          <p:spPr>
            <a:xfrm>
              <a:off x="766119" y="4805239"/>
              <a:ext cx="18110690" cy="5574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10" name="Rectangle 56">
            <a:extLst>
              <a:ext uri="{FF2B5EF4-FFF2-40B4-BE49-F238E27FC236}">
                <a16:creationId xmlns:a16="http://schemas.microsoft.com/office/drawing/2014/main" id="{0BF3399D-7CE7-42BD-938A-F0F6F4F7525B}"/>
              </a:ext>
            </a:extLst>
          </p:cNvPr>
          <p:cNvSpPr/>
          <p:nvPr/>
        </p:nvSpPr>
        <p:spPr>
          <a:xfrm>
            <a:off x="4559909" y="4321350"/>
            <a:ext cx="377849" cy="571483"/>
          </a:xfrm>
          <a:prstGeom prst="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68">
            <a:extLst>
              <a:ext uri="{FF2B5EF4-FFF2-40B4-BE49-F238E27FC236}">
                <a16:creationId xmlns:a16="http://schemas.microsoft.com/office/drawing/2014/main" id="{955BD3BC-CC04-4B7F-809E-1DDB6634D1F2}"/>
              </a:ext>
            </a:extLst>
          </p:cNvPr>
          <p:cNvCxnSpPr/>
          <p:nvPr/>
        </p:nvCxnSpPr>
        <p:spPr>
          <a:xfrm>
            <a:off x="17746823" y="4413539"/>
            <a:ext cx="0" cy="3780000"/>
          </a:xfrm>
          <a:prstGeom prst="straightConnector1">
            <a:avLst/>
          </a:prstGeom>
          <a:ln w="4762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62">
            <a:extLst>
              <a:ext uri="{FF2B5EF4-FFF2-40B4-BE49-F238E27FC236}">
                <a16:creationId xmlns:a16="http://schemas.microsoft.com/office/drawing/2014/main" id="{F4FC2451-288D-413D-8527-433FED6F9781}"/>
              </a:ext>
            </a:extLst>
          </p:cNvPr>
          <p:cNvCxnSpPr/>
          <p:nvPr/>
        </p:nvCxnSpPr>
        <p:spPr>
          <a:xfrm>
            <a:off x="4546672" y="4302697"/>
            <a:ext cx="0" cy="3780000"/>
          </a:xfrm>
          <a:prstGeom prst="straightConnector1">
            <a:avLst/>
          </a:prstGeom>
          <a:ln w="476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A1D0C516-03EB-4C34-8404-0719A512DAF2}"/>
              </a:ext>
            </a:extLst>
          </p:cNvPr>
          <p:cNvSpPr/>
          <p:nvPr/>
        </p:nvSpPr>
        <p:spPr>
          <a:xfrm>
            <a:off x="785449" y="3142410"/>
            <a:ext cx="1828800" cy="11683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latin typeface="Arial" panose="020B0604020202020204" pitchFamily="34" charset="0"/>
                <a:cs typeface="Arial" panose="020B0604020202020204" pitchFamily="34" charset="0"/>
              </a:rPr>
              <a:t>Actividades</a:t>
            </a:r>
          </a:p>
        </p:txBody>
      </p:sp>
      <p:sp>
        <p:nvSpPr>
          <p:cNvPr id="14" name="Rectángulo 13">
            <a:extLst>
              <a:ext uri="{FF2B5EF4-FFF2-40B4-BE49-F238E27FC236}">
                <a16:creationId xmlns:a16="http://schemas.microsoft.com/office/drawing/2014/main" id="{C9689E54-4388-43C3-9EEA-87A3EC34F946}"/>
              </a:ext>
            </a:extLst>
          </p:cNvPr>
          <p:cNvSpPr/>
          <p:nvPr/>
        </p:nvSpPr>
        <p:spPr>
          <a:xfrm>
            <a:off x="2724713" y="3142410"/>
            <a:ext cx="249243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023</a:t>
            </a:r>
          </a:p>
        </p:txBody>
      </p:sp>
      <p:sp>
        <p:nvSpPr>
          <p:cNvPr id="15" name="Rectángulo 14">
            <a:extLst>
              <a:ext uri="{FF2B5EF4-FFF2-40B4-BE49-F238E27FC236}">
                <a16:creationId xmlns:a16="http://schemas.microsoft.com/office/drawing/2014/main" id="{0735B671-E271-4D93-9338-F1FA367DA65C}"/>
              </a:ext>
            </a:extLst>
          </p:cNvPr>
          <p:cNvSpPr/>
          <p:nvPr/>
        </p:nvSpPr>
        <p:spPr>
          <a:xfrm>
            <a:off x="5327611" y="3142410"/>
            <a:ext cx="245377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024</a:t>
            </a:r>
          </a:p>
        </p:txBody>
      </p:sp>
      <p:sp>
        <p:nvSpPr>
          <p:cNvPr id="16" name="Rectangle 57">
            <a:extLst>
              <a:ext uri="{FF2B5EF4-FFF2-40B4-BE49-F238E27FC236}">
                <a16:creationId xmlns:a16="http://schemas.microsoft.com/office/drawing/2014/main" id="{08CFC267-905E-4109-AE65-5FC41519D5A9}"/>
              </a:ext>
            </a:extLst>
          </p:cNvPr>
          <p:cNvSpPr/>
          <p:nvPr/>
        </p:nvSpPr>
        <p:spPr>
          <a:xfrm>
            <a:off x="4937757" y="5428879"/>
            <a:ext cx="2491391" cy="571631"/>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57">
            <a:extLst>
              <a:ext uri="{FF2B5EF4-FFF2-40B4-BE49-F238E27FC236}">
                <a16:creationId xmlns:a16="http://schemas.microsoft.com/office/drawing/2014/main" id="{8A011289-1973-42FC-853B-6B69196A1CB8}"/>
              </a:ext>
            </a:extLst>
          </p:cNvPr>
          <p:cNvSpPr/>
          <p:nvPr/>
        </p:nvSpPr>
        <p:spPr>
          <a:xfrm>
            <a:off x="7429149" y="4892920"/>
            <a:ext cx="352236" cy="533699"/>
          </a:xfrm>
          <a:prstGeom prst="rect">
            <a:avLst/>
          </a:prstGeom>
          <a:solidFill>
            <a:srgbClr val="E74C3C"/>
          </a:solidFill>
          <a:ln>
            <a:solidFill>
              <a:srgbClr val="E74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57">
            <a:extLst>
              <a:ext uri="{FF2B5EF4-FFF2-40B4-BE49-F238E27FC236}">
                <a16:creationId xmlns:a16="http://schemas.microsoft.com/office/drawing/2014/main" id="{9125C0E0-0D1D-4354-B9B1-FE10E49BB2E8}"/>
              </a:ext>
            </a:extLst>
          </p:cNvPr>
          <p:cNvSpPr/>
          <p:nvPr/>
        </p:nvSpPr>
        <p:spPr>
          <a:xfrm>
            <a:off x="10052049" y="5986343"/>
            <a:ext cx="370223" cy="525833"/>
          </a:xfrm>
          <a:prstGeom prst="rect">
            <a:avLst/>
          </a:prstGeom>
          <a:solidFill>
            <a:srgbClr val="FFA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53">
            <a:extLst>
              <a:ext uri="{FF2B5EF4-FFF2-40B4-BE49-F238E27FC236}">
                <a16:creationId xmlns:a16="http://schemas.microsoft.com/office/drawing/2014/main" id="{11C8B422-52D8-413E-86A8-08B2F34062A1}"/>
              </a:ext>
            </a:extLst>
          </p:cNvPr>
          <p:cNvSpPr/>
          <p:nvPr/>
        </p:nvSpPr>
        <p:spPr>
          <a:xfrm>
            <a:off x="11578147" y="6512176"/>
            <a:ext cx="6168672" cy="5807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dirty="0">
              <a:highlight>
                <a:srgbClr val="3BAF6B"/>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66">
            <a:extLst>
              <a:ext uri="{FF2B5EF4-FFF2-40B4-BE49-F238E27FC236}">
                <a16:creationId xmlns:a16="http://schemas.microsoft.com/office/drawing/2014/main" id="{D53B459F-DD80-4C7D-9D6C-A8E5A99B36FE}"/>
              </a:ext>
            </a:extLst>
          </p:cNvPr>
          <p:cNvSpPr txBox="1"/>
          <p:nvPr/>
        </p:nvSpPr>
        <p:spPr>
          <a:xfrm>
            <a:off x="4031233" y="8170216"/>
            <a:ext cx="1056154" cy="523220"/>
          </a:xfrm>
          <a:prstGeom prst="rect">
            <a:avLst/>
          </a:prstGeom>
          <a:noFill/>
        </p:spPr>
        <p:txBody>
          <a:bodyPr wrap="square" lIns="0" rtlCol="0">
            <a:spAutoFit/>
          </a:bodyPr>
          <a:lstStyle/>
          <a:p>
            <a:r>
              <a:rPr lang="en-US" sz="2800" b="1" dirty="0" err="1">
                <a:solidFill>
                  <a:srgbClr val="FF0000"/>
                </a:solidFill>
                <a:latin typeface="Arial" panose="020B0604020202020204" pitchFamily="34" charset="0"/>
                <a:ea typeface="Open Sans" panose="020B0606030504020204" pitchFamily="34" charset="0"/>
                <a:cs typeface="Arial" panose="020B0604020202020204" pitchFamily="34" charset="0"/>
              </a:rPr>
              <a:t>Inicio</a:t>
            </a:r>
            <a:endParaRPr lang="en-US" sz="28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79BEC50E-6126-4D03-8EC4-865788A92FD0}"/>
              </a:ext>
            </a:extLst>
          </p:cNvPr>
          <p:cNvSpPr/>
          <p:nvPr/>
        </p:nvSpPr>
        <p:spPr>
          <a:xfrm>
            <a:off x="7896104" y="3142410"/>
            <a:ext cx="249243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025</a:t>
            </a:r>
          </a:p>
        </p:txBody>
      </p:sp>
      <p:sp>
        <p:nvSpPr>
          <p:cNvPr id="22" name="Rectángulo 21">
            <a:extLst>
              <a:ext uri="{FF2B5EF4-FFF2-40B4-BE49-F238E27FC236}">
                <a16:creationId xmlns:a16="http://schemas.microsoft.com/office/drawing/2014/main" id="{DC6C5A39-C6E6-4EB0-991D-3B9DC589F421}"/>
              </a:ext>
            </a:extLst>
          </p:cNvPr>
          <p:cNvSpPr/>
          <p:nvPr/>
        </p:nvSpPr>
        <p:spPr>
          <a:xfrm>
            <a:off x="10499002" y="3142410"/>
            <a:ext cx="245377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anose="020B0604020202020204" pitchFamily="34" charset="0"/>
                <a:cs typeface="Arial" panose="020B0604020202020204" pitchFamily="34" charset="0"/>
              </a:rPr>
              <a:t>2</a:t>
            </a:r>
            <a:r>
              <a:rPr lang="es-PE" sz="2400" b="1" dirty="0">
                <a:solidFill>
                  <a:schemeClr val="bg1"/>
                </a:solidFill>
                <a:latin typeface="Arial" panose="020B0604020202020204" pitchFamily="34" charset="0"/>
                <a:cs typeface="Arial" panose="020B0604020202020204" pitchFamily="34" charset="0"/>
              </a:rPr>
              <a:t>026</a:t>
            </a:r>
          </a:p>
        </p:txBody>
      </p:sp>
      <p:sp>
        <p:nvSpPr>
          <p:cNvPr id="23" name="Rectángulo 22">
            <a:extLst>
              <a:ext uri="{FF2B5EF4-FFF2-40B4-BE49-F238E27FC236}">
                <a16:creationId xmlns:a16="http://schemas.microsoft.com/office/drawing/2014/main" id="{39712479-D73F-40C6-8F4B-E0FADD724899}"/>
              </a:ext>
            </a:extLst>
          </p:cNvPr>
          <p:cNvSpPr/>
          <p:nvPr/>
        </p:nvSpPr>
        <p:spPr>
          <a:xfrm>
            <a:off x="13106155" y="3142410"/>
            <a:ext cx="249243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a:solidFill>
                  <a:schemeClr val="bg1"/>
                </a:solidFill>
                <a:latin typeface="Arial" panose="020B0604020202020204" pitchFamily="34" charset="0"/>
                <a:cs typeface="Arial" panose="020B0604020202020204" pitchFamily="34" charset="0"/>
              </a:rPr>
              <a:t>Año 1</a:t>
            </a:r>
            <a:endParaRPr lang="es-PE" sz="2400" strike="sngStrike">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94AA2602-567B-489B-A603-311A0710168D}"/>
              </a:ext>
            </a:extLst>
          </p:cNvPr>
          <p:cNvSpPr/>
          <p:nvPr/>
        </p:nvSpPr>
        <p:spPr>
          <a:xfrm>
            <a:off x="16442365" y="3142410"/>
            <a:ext cx="2453774" cy="7113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a:solidFill>
                  <a:schemeClr val="bg1"/>
                </a:solidFill>
                <a:latin typeface="Arial" panose="020B0604020202020204" pitchFamily="34" charset="0"/>
                <a:cs typeface="Arial" panose="020B0604020202020204" pitchFamily="34" charset="0"/>
              </a:rPr>
              <a:t>Año 30</a:t>
            </a:r>
            <a:endParaRPr lang="es-PE" sz="2400" strike="sngStrike">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D8EE62FB-B128-4C2A-AEDC-9C3283862B46}"/>
              </a:ext>
            </a:extLst>
          </p:cNvPr>
          <p:cNvSpPr/>
          <p:nvPr/>
        </p:nvSpPr>
        <p:spPr>
          <a:xfrm>
            <a:off x="2728968" y="3910119"/>
            <a:ext cx="248392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26" name="CuadroTexto 25">
            <a:extLst>
              <a:ext uri="{FF2B5EF4-FFF2-40B4-BE49-F238E27FC236}">
                <a16:creationId xmlns:a16="http://schemas.microsoft.com/office/drawing/2014/main" id="{7D132F96-1D58-41FE-86F1-49787927D627}"/>
              </a:ext>
            </a:extLst>
          </p:cNvPr>
          <p:cNvSpPr txBox="1"/>
          <p:nvPr/>
        </p:nvSpPr>
        <p:spPr>
          <a:xfrm>
            <a:off x="15662632" y="3292173"/>
            <a:ext cx="611065" cy="400110"/>
          </a:xfrm>
          <a:prstGeom prst="rect">
            <a:avLst/>
          </a:prstGeom>
          <a:noFill/>
        </p:spPr>
        <p:txBody>
          <a:bodyPr wrap="none" rtlCol="0">
            <a:spAutoFit/>
          </a:bodyPr>
          <a:lstStyle/>
          <a:p>
            <a:r>
              <a:rPr lang="es-PE" sz="2000">
                <a:latin typeface="Arial" panose="020B0604020202020204" pitchFamily="34" charset="0"/>
                <a:cs typeface="Arial" panose="020B0604020202020204" pitchFamily="34" charset="0"/>
              </a:rPr>
              <a:t>(…)</a:t>
            </a:r>
          </a:p>
        </p:txBody>
      </p:sp>
      <p:sp>
        <p:nvSpPr>
          <p:cNvPr id="27" name="CuadroTexto 26">
            <a:extLst>
              <a:ext uri="{FF2B5EF4-FFF2-40B4-BE49-F238E27FC236}">
                <a16:creationId xmlns:a16="http://schemas.microsoft.com/office/drawing/2014/main" id="{DA7F2DD1-B203-489C-A5AA-ED30652B1E94}"/>
              </a:ext>
            </a:extLst>
          </p:cNvPr>
          <p:cNvSpPr txBox="1"/>
          <p:nvPr/>
        </p:nvSpPr>
        <p:spPr>
          <a:xfrm>
            <a:off x="1400509" y="4409552"/>
            <a:ext cx="595035" cy="461665"/>
          </a:xfrm>
          <a:prstGeom prst="rect">
            <a:avLst/>
          </a:prstGeom>
          <a:noFill/>
        </p:spPr>
        <p:txBody>
          <a:bodyPr wrap="none" rtlCol="0">
            <a:spAutoFit/>
          </a:bodyPr>
          <a:lstStyle/>
          <a:p>
            <a:r>
              <a:rPr lang="es-PE" sz="2400" b="1">
                <a:solidFill>
                  <a:srgbClr val="FF0000"/>
                </a:solidFill>
                <a:latin typeface="Arial" panose="020B0604020202020204" pitchFamily="34" charset="0"/>
                <a:cs typeface="Arial" panose="020B0604020202020204" pitchFamily="34" charset="0"/>
              </a:rPr>
              <a:t>FC</a:t>
            </a:r>
          </a:p>
        </p:txBody>
      </p:sp>
      <p:sp>
        <p:nvSpPr>
          <p:cNvPr id="28" name="CuadroTexto 27">
            <a:extLst>
              <a:ext uri="{FF2B5EF4-FFF2-40B4-BE49-F238E27FC236}">
                <a16:creationId xmlns:a16="http://schemas.microsoft.com/office/drawing/2014/main" id="{804D7284-F1EB-4AD8-AB05-1F85E4F81A39}"/>
              </a:ext>
            </a:extLst>
          </p:cNvPr>
          <p:cNvSpPr txBox="1"/>
          <p:nvPr/>
        </p:nvSpPr>
        <p:spPr>
          <a:xfrm>
            <a:off x="1400509" y="4996946"/>
            <a:ext cx="595035" cy="461665"/>
          </a:xfrm>
          <a:prstGeom prst="rect">
            <a:avLst/>
          </a:prstGeom>
          <a:noFill/>
        </p:spPr>
        <p:txBody>
          <a:bodyPr wrap="none" rtlCol="0">
            <a:spAutoFit/>
          </a:bodyPr>
          <a:lstStyle/>
          <a:p>
            <a:r>
              <a:rPr lang="es-PE" sz="2400" b="1">
                <a:solidFill>
                  <a:srgbClr val="FF0000"/>
                </a:solidFill>
                <a:latin typeface="Arial" panose="020B0604020202020204" pitchFamily="34" charset="0"/>
                <a:cs typeface="Arial" panose="020B0604020202020204" pitchFamily="34" charset="0"/>
              </a:rPr>
              <a:t>CF</a:t>
            </a:r>
          </a:p>
        </p:txBody>
      </p:sp>
      <p:sp>
        <p:nvSpPr>
          <p:cNvPr id="29" name="CuadroTexto 28">
            <a:extLst>
              <a:ext uri="{FF2B5EF4-FFF2-40B4-BE49-F238E27FC236}">
                <a16:creationId xmlns:a16="http://schemas.microsoft.com/office/drawing/2014/main" id="{F4E0EA41-80F6-4039-A674-01A4F93FC4D5}"/>
              </a:ext>
            </a:extLst>
          </p:cNvPr>
          <p:cNvSpPr txBox="1"/>
          <p:nvPr/>
        </p:nvSpPr>
        <p:spPr>
          <a:xfrm>
            <a:off x="1340396" y="5538845"/>
            <a:ext cx="731290" cy="461665"/>
          </a:xfrm>
          <a:prstGeom prst="rect">
            <a:avLst/>
          </a:prstGeom>
          <a:noFill/>
        </p:spPr>
        <p:txBody>
          <a:bodyPr wrap="none" rtlCol="0">
            <a:spAutoFit/>
          </a:bodyPr>
          <a:lstStyle/>
          <a:p>
            <a:r>
              <a:rPr lang="es-PE" sz="2400" b="1">
                <a:solidFill>
                  <a:srgbClr val="FFA325"/>
                </a:solidFill>
                <a:latin typeface="Arial" panose="020B0604020202020204" pitchFamily="34" charset="0"/>
                <a:cs typeface="Arial" panose="020B0604020202020204" pitchFamily="34" charset="0"/>
              </a:rPr>
              <a:t>IGA</a:t>
            </a:r>
          </a:p>
        </p:txBody>
      </p:sp>
      <p:sp>
        <p:nvSpPr>
          <p:cNvPr id="30" name="CuadroTexto 29">
            <a:extLst>
              <a:ext uri="{FF2B5EF4-FFF2-40B4-BE49-F238E27FC236}">
                <a16:creationId xmlns:a16="http://schemas.microsoft.com/office/drawing/2014/main" id="{76D07D27-F692-4282-BFAF-1EB03B99AEF9}"/>
              </a:ext>
            </a:extLst>
          </p:cNvPr>
          <p:cNvSpPr txBox="1"/>
          <p:nvPr/>
        </p:nvSpPr>
        <p:spPr>
          <a:xfrm>
            <a:off x="1340396" y="6081045"/>
            <a:ext cx="474810" cy="461665"/>
          </a:xfrm>
          <a:prstGeom prst="rect">
            <a:avLst/>
          </a:prstGeom>
          <a:noFill/>
        </p:spPr>
        <p:txBody>
          <a:bodyPr wrap="none" rtlCol="0">
            <a:spAutoFit/>
          </a:bodyPr>
          <a:lstStyle/>
          <a:p>
            <a:r>
              <a:rPr lang="es-ES" sz="2400" b="1">
                <a:solidFill>
                  <a:srgbClr val="FFA325"/>
                </a:solidFill>
                <a:latin typeface="Arial" panose="020B0604020202020204" pitchFamily="34" charset="0"/>
                <a:cs typeface="Arial" panose="020B0604020202020204" pitchFamily="34" charset="0"/>
              </a:rPr>
              <a:t>E</a:t>
            </a:r>
            <a:r>
              <a:rPr lang="es-PE" sz="2400" b="1">
                <a:solidFill>
                  <a:srgbClr val="FFA325"/>
                </a:solidFill>
                <a:latin typeface="Arial" panose="020B0604020202020204" pitchFamily="34" charset="0"/>
                <a:cs typeface="Arial" panose="020B0604020202020204" pitchFamily="34" charset="0"/>
              </a:rPr>
              <a:t> </a:t>
            </a:r>
          </a:p>
        </p:txBody>
      </p:sp>
      <p:sp>
        <p:nvSpPr>
          <p:cNvPr id="31" name="CuadroTexto 30">
            <a:extLst>
              <a:ext uri="{FF2B5EF4-FFF2-40B4-BE49-F238E27FC236}">
                <a16:creationId xmlns:a16="http://schemas.microsoft.com/office/drawing/2014/main" id="{E90FCF0F-F37E-4BC0-9B87-FB1216F4DAA0}"/>
              </a:ext>
            </a:extLst>
          </p:cNvPr>
          <p:cNvSpPr txBox="1"/>
          <p:nvPr/>
        </p:nvSpPr>
        <p:spPr>
          <a:xfrm>
            <a:off x="1272268" y="6687967"/>
            <a:ext cx="851515" cy="461665"/>
          </a:xfrm>
          <a:prstGeom prst="rect">
            <a:avLst/>
          </a:prstGeom>
          <a:noFill/>
        </p:spPr>
        <p:txBody>
          <a:bodyPr wrap="none" rtlCol="0">
            <a:spAutoFit/>
          </a:bodyPr>
          <a:lstStyle/>
          <a:p>
            <a:r>
              <a:rPr lang="es-PE" sz="2400" b="1">
                <a:solidFill>
                  <a:schemeClr val="accent6">
                    <a:lumMod val="75000"/>
                  </a:schemeClr>
                </a:solidFill>
                <a:latin typeface="Arial" panose="020B0604020202020204" pitchFamily="34" charset="0"/>
                <a:cs typeface="Arial" panose="020B0604020202020204" pitchFamily="34" charset="0"/>
              </a:rPr>
              <a:t>POC</a:t>
            </a:r>
          </a:p>
        </p:txBody>
      </p:sp>
      <p:sp>
        <p:nvSpPr>
          <p:cNvPr id="32" name="Rectángulo 31">
            <a:extLst>
              <a:ext uri="{FF2B5EF4-FFF2-40B4-BE49-F238E27FC236}">
                <a16:creationId xmlns:a16="http://schemas.microsoft.com/office/drawing/2014/main" id="{80391DEC-6A30-4C7A-B225-D8F68E1464DD}"/>
              </a:ext>
            </a:extLst>
          </p:cNvPr>
          <p:cNvSpPr/>
          <p:nvPr/>
        </p:nvSpPr>
        <p:spPr>
          <a:xfrm>
            <a:off x="7896104" y="3910118"/>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33" name="Rectángulo 32">
            <a:extLst>
              <a:ext uri="{FF2B5EF4-FFF2-40B4-BE49-F238E27FC236}">
                <a16:creationId xmlns:a16="http://schemas.microsoft.com/office/drawing/2014/main" id="{1952CD10-43C4-454D-B7A1-82A7A885CBCF}"/>
              </a:ext>
            </a:extLst>
          </p:cNvPr>
          <p:cNvSpPr/>
          <p:nvPr/>
        </p:nvSpPr>
        <p:spPr>
          <a:xfrm>
            <a:off x="5327611" y="3910118"/>
            <a:ext cx="245377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34" name="Rectángulo 33">
            <a:extLst>
              <a:ext uri="{FF2B5EF4-FFF2-40B4-BE49-F238E27FC236}">
                <a16:creationId xmlns:a16="http://schemas.microsoft.com/office/drawing/2014/main" id="{BF764F53-2942-416D-A27F-8E54A76240AF}"/>
              </a:ext>
            </a:extLst>
          </p:cNvPr>
          <p:cNvSpPr/>
          <p:nvPr/>
        </p:nvSpPr>
        <p:spPr>
          <a:xfrm>
            <a:off x="10494747" y="3916754"/>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35" name="Rectángulo 34">
            <a:extLst>
              <a:ext uri="{FF2B5EF4-FFF2-40B4-BE49-F238E27FC236}">
                <a16:creationId xmlns:a16="http://schemas.microsoft.com/office/drawing/2014/main" id="{076A4543-F4C1-498D-992B-CC4F127052C8}"/>
              </a:ext>
            </a:extLst>
          </p:cNvPr>
          <p:cNvSpPr/>
          <p:nvPr/>
        </p:nvSpPr>
        <p:spPr>
          <a:xfrm>
            <a:off x="13106155" y="3908740"/>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sp>
        <p:nvSpPr>
          <p:cNvPr id="36" name="Rectángulo 35">
            <a:extLst>
              <a:ext uri="{FF2B5EF4-FFF2-40B4-BE49-F238E27FC236}">
                <a16:creationId xmlns:a16="http://schemas.microsoft.com/office/drawing/2014/main" id="{3E033CD6-5220-46A0-91A6-5A881645780D}"/>
              </a:ext>
            </a:extLst>
          </p:cNvPr>
          <p:cNvSpPr/>
          <p:nvPr/>
        </p:nvSpPr>
        <p:spPr>
          <a:xfrm>
            <a:off x="16423035" y="3913832"/>
            <a:ext cx="2492434" cy="39395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solidFill>
                  <a:schemeClr val="tx1"/>
                </a:solidFill>
                <a:latin typeface="Arial" panose="020B0604020202020204" pitchFamily="34" charset="0"/>
                <a:cs typeface="Arial" panose="020B0604020202020204" pitchFamily="34" charset="0"/>
              </a:rPr>
              <a:t>T1    T2    T3    T4</a:t>
            </a:r>
          </a:p>
        </p:txBody>
      </p:sp>
      <p:pic>
        <p:nvPicPr>
          <p:cNvPr id="37" name="Imagen 36">
            <a:extLst>
              <a:ext uri="{FF2B5EF4-FFF2-40B4-BE49-F238E27FC236}">
                <a16:creationId xmlns:a16="http://schemas.microsoft.com/office/drawing/2014/main" id="{59FB3896-6AF9-4C56-AEB5-5D215CCE1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159" y="4205727"/>
            <a:ext cx="744404" cy="744404"/>
          </a:xfrm>
          <a:prstGeom prst="rect">
            <a:avLst/>
          </a:prstGeom>
        </p:spPr>
      </p:pic>
      <p:sp>
        <p:nvSpPr>
          <p:cNvPr id="38" name="CuadroTexto 37">
            <a:extLst>
              <a:ext uri="{FF2B5EF4-FFF2-40B4-BE49-F238E27FC236}">
                <a16:creationId xmlns:a16="http://schemas.microsoft.com/office/drawing/2014/main" id="{05B36E73-861D-4337-B19A-8E3E5ABD1F5A}"/>
              </a:ext>
            </a:extLst>
          </p:cNvPr>
          <p:cNvSpPr txBox="1"/>
          <p:nvPr/>
        </p:nvSpPr>
        <p:spPr>
          <a:xfrm>
            <a:off x="728825" y="567486"/>
            <a:ext cx="18110690" cy="1815882"/>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PLAZOS DE CONTRATO:</a:t>
            </a:r>
          </a:p>
          <a:p>
            <a:r>
              <a:rPr lang="es-PE" sz="4000" b="1" dirty="0">
                <a:solidFill>
                  <a:srgbClr val="EA8700"/>
                </a:solidFill>
                <a:latin typeface="Arial" panose="020B0604020202020204" pitchFamily="34" charset="0"/>
                <a:cs typeface="Arial" panose="020B0604020202020204" pitchFamily="34" charset="0"/>
              </a:rPr>
              <a:t>CRONOGRAMA DEL PROYECTO</a:t>
            </a:r>
          </a:p>
          <a:p>
            <a:r>
              <a:rPr lang="es-PE" sz="3200" b="1" dirty="0">
                <a:solidFill>
                  <a:srgbClr val="EA8700"/>
                </a:solidFill>
                <a:latin typeface="Arial" panose="020B0604020202020204" pitchFamily="34" charset="0"/>
                <a:cs typeface="Arial" panose="020B0604020202020204" pitchFamily="34" charset="0"/>
              </a:rPr>
              <a:t>“</a:t>
            </a:r>
            <a:r>
              <a:rPr lang="es-ES" sz="3200" b="1" dirty="0">
                <a:solidFill>
                  <a:srgbClr val="EA8700"/>
                </a:solidFill>
                <a:latin typeface="Arial" panose="020B0604020202020204" pitchFamily="34" charset="0"/>
                <a:cs typeface="Arial" panose="020B0604020202020204" pitchFamily="34" charset="0"/>
              </a:rPr>
              <a:t>Subestación Piura Este de 220/60/22.9 kV</a:t>
            </a:r>
            <a:r>
              <a:rPr lang="es-PE" sz="3200" b="1" dirty="0">
                <a:solidFill>
                  <a:srgbClr val="EA8700"/>
                </a:solidFill>
                <a:latin typeface="Arial" panose="020B0604020202020204" pitchFamily="34" charset="0"/>
                <a:cs typeface="Arial" panose="020B0604020202020204" pitchFamily="34" charset="0"/>
              </a:rPr>
              <a:t>”</a:t>
            </a:r>
          </a:p>
        </p:txBody>
      </p:sp>
      <p:pic>
        <p:nvPicPr>
          <p:cNvPr id="39" name="Imagen 38">
            <a:extLst>
              <a:ext uri="{FF2B5EF4-FFF2-40B4-BE49-F238E27FC236}">
                <a16:creationId xmlns:a16="http://schemas.microsoft.com/office/drawing/2014/main" id="{17384CF1-3270-4608-AFD5-FF7E86DB4A44}"/>
              </a:ext>
            </a:extLst>
          </p:cNvPr>
          <p:cNvPicPr>
            <a:picLocks noChangeAspect="1"/>
          </p:cNvPicPr>
          <p:nvPr/>
        </p:nvPicPr>
        <p:blipFill>
          <a:blip r:embed="rId3"/>
          <a:stretch>
            <a:fillRect/>
          </a:stretch>
        </p:blipFill>
        <p:spPr>
          <a:xfrm>
            <a:off x="11706264" y="5628554"/>
            <a:ext cx="859365" cy="887294"/>
          </a:xfrm>
          <a:prstGeom prst="rect">
            <a:avLst/>
          </a:prstGeom>
        </p:spPr>
      </p:pic>
      <p:sp>
        <p:nvSpPr>
          <p:cNvPr id="40" name="Marcador de número de diapositiva 6">
            <a:extLst>
              <a:ext uri="{FF2B5EF4-FFF2-40B4-BE49-F238E27FC236}">
                <a16:creationId xmlns:a16="http://schemas.microsoft.com/office/drawing/2014/main" id="{2383DF54-89ED-4F8E-8B4C-1EF347D1BC5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31</a:t>
            </a:fld>
            <a:endParaRPr lang="en-US" b="1">
              <a:latin typeface="Arial" panose="020B0604020202020204" pitchFamily="34" charset="0"/>
              <a:cs typeface="Arial" panose="020B0604020202020204" pitchFamily="34" charset="0"/>
            </a:endParaRPr>
          </a:p>
        </p:txBody>
      </p:sp>
      <p:sp>
        <p:nvSpPr>
          <p:cNvPr id="41" name="Rectangle 57">
            <a:extLst>
              <a:ext uri="{FF2B5EF4-FFF2-40B4-BE49-F238E27FC236}">
                <a16:creationId xmlns:a16="http://schemas.microsoft.com/office/drawing/2014/main" id="{84EACBCA-7F97-40C9-B634-9D23E61908C7}"/>
              </a:ext>
            </a:extLst>
          </p:cNvPr>
          <p:cNvSpPr/>
          <p:nvPr/>
        </p:nvSpPr>
        <p:spPr>
          <a:xfrm>
            <a:off x="7795052" y="5994491"/>
            <a:ext cx="3776262" cy="538822"/>
          </a:xfrm>
          <a:prstGeom prst="rect">
            <a:avLst/>
          </a:prstGeom>
          <a:no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2" name="Straight Arrow Connector 62">
            <a:extLst>
              <a:ext uri="{FF2B5EF4-FFF2-40B4-BE49-F238E27FC236}">
                <a16:creationId xmlns:a16="http://schemas.microsoft.com/office/drawing/2014/main" id="{5858C5A7-115B-5848-E036-36AE35C9ABE0}"/>
              </a:ext>
            </a:extLst>
          </p:cNvPr>
          <p:cNvCxnSpPr>
            <a:cxnSpLocks/>
          </p:cNvCxnSpPr>
          <p:nvPr/>
        </p:nvCxnSpPr>
        <p:spPr>
          <a:xfrm>
            <a:off x="5207829" y="4304854"/>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2">
            <a:extLst>
              <a:ext uri="{FF2B5EF4-FFF2-40B4-BE49-F238E27FC236}">
                <a16:creationId xmlns:a16="http://schemas.microsoft.com/office/drawing/2014/main" id="{F375D5D6-6775-F070-6908-E05FD23F630F}"/>
              </a:ext>
            </a:extLst>
          </p:cNvPr>
          <p:cNvCxnSpPr>
            <a:cxnSpLocks/>
          </p:cNvCxnSpPr>
          <p:nvPr/>
        </p:nvCxnSpPr>
        <p:spPr>
          <a:xfrm>
            <a:off x="7788218" y="4369232"/>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62">
            <a:extLst>
              <a:ext uri="{FF2B5EF4-FFF2-40B4-BE49-F238E27FC236}">
                <a16:creationId xmlns:a16="http://schemas.microsoft.com/office/drawing/2014/main" id="{D2DC9B75-3518-AEAC-D100-2775A0C7C128}"/>
              </a:ext>
            </a:extLst>
          </p:cNvPr>
          <p:cNvCxnSpPr>
            <a:cxnSpLocks/>
          </p:cNvCxnSpPr>
          <p:nvPr/>
        </p:nvCxnSpPr>
        <p:spPr>
          <a:xfrm>
            <a:off x="10415440" y="4369232"/>
            <a:ext cx="0" cy="27804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98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esquinas redondeadas 30">
            <a:extLst>
              <a:ext uri="{FF2B5EF4-FFF2-40B4-BE49-F238E27FC236}">
                <a16:creationId xmlns:a16="http://schemas.microsoft.com/office/drawing/2014/main" id="{28ACCB55-E596-4C4E-A689-D25426851D52}"/>
              </a:ext>
            </a:extLst>
          </p:cNvPr>
          <p:cNvSpPr/>
          <p:nvPr/>
        </p:nvSpPr>
        <p:spPr>
          <a:xfrm>
            <a:off x="12240203" y="4904046"/>
            <a:ext cx="5952526" cy="1050180"/>
          </a:xfrm>
          <a:prstGeom prst="roundRect">
            <a:avLst/>
          </a:prstGeom>
          <a:solidFill>
            <a:srgbClr val="EA8700"/>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esquinas redondeadas 19">
            <a:extLst>
              <a:ext uri="{FF2B5EF4-FFF2-40B4-BE49-F238E27FC236}">
                <a16:creationId xmlns:a16="http://schemas.microsoft.com/office/drawing/2014/main" id="{B94224E7-D8C1-46DF-91BD-0C498D9F0767}"/>
              </a:ext>
            </a:extLst>
          </p:cNvPr>
          <p:cNvSpPr/>
          <p:nvPr/>
        </p:nvSpPr>
        <p:spPr>
          <a:xfrm>
            <a:off x="635431" y="2138152"/>
            <a:ext cx="9082006" cy="1455058"/>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Rectángulo: esquinas redondeadas 21">
            <a:extLst>
              <a:ext uri="{FF2B5EF4-FFF2-40B4-BE49-F238E27FC236}">
                <a16:creationId xmlns:a16="http://schemas.microsoft.com/office/drawing/2014/main" id="{AB7D51CA-A22E-470F-BD5E-44F0AD4DE703}"/>
              </a:ext>
            </a:extLst>
          </p:cNvPr>
          <p:cNvSpPr/>
          <p:nvPr/>
        </p:nvSpPr>
        <p:spPr>
          <a:xfrm>
            <a:off x="577088" y="3796307"/>
            <a:ext cx="9140349" cy="1373814"/>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esquinas redondeadas 22">
            <a:extLst>
              <a:ext uri="{FF2B5EF4-FFF2-40B4-BE49-F238E27FC236}">
                <a16:creationId xmlns:a16="http://schemas.microsoft.com/office/drawing/2014/main" id="{2F945138-4057-427C-86A1-D55A4E1B2CAF}"/>
              </a:ext>
            </a:extLst>
          </p:cNvPr>
          <p:cNvSpPr/>
          <p:nvPr/>
        </p:nvSpPr>
        <p:spPr>
          <a:xfrm>
            <a:off x="592221" y="5370842"/>
            <a:ext cx="9091220" cy="1450388"/>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Rectángulo: esquinas redondeadas 23">
            <a:extLst>
              <a:ext uri="{FF2B5EF4-FFF2-40B4-BE49-F238E27FC236}">
                <a16:creationId xmlns:a16="http://schemas.microsoft.com/office/drawing/2014/main" id="{230E6A7C-FA4D-4A7E-A37F-A75687DB627C}"/>
              </a:ext>
            </a:extLst>
          </p:cNvPr>
          <p:cNvSpPr/>
          <p:nvPr/>
        </p:nvSpPr>
        <p:spPr>
          <a:xfrm>
            <a:off x="626217" y="6991710"/>
            <a:ext cx="9091220" cy="1098406"/>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esquinas redondeadas 24">
            <a:extLst>
              <a:ext uri="{FF2B5EF4-FFF2-40B4-BE49-F238E27FC236}">
                <a16:creationId xmlns:a16="http://schemas.microsoft.com/office/drawing/2014/main" id="{1550D42A-075D-4465-9C02-05DD9604FE02}"/>
              </a:ext>
            </a:extLst>
          </p:cNvPr>
          <p:cNvSpPr/>
          <p:nvPr/>
        </p:nvSpPr>
        <p:spPr>
          <a:xfrm>
            <a:off x="626216" y="8400083"/>
            <a:ext cx="9091221" cy="1798991"/>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4975557C-7677-4383-881B-44A9F7C99E2C}"/>
              </a:ext>
            </a:extLst>
          </p:cNvPr>
          <p:cNvSpPr txBox="1"/>
          <p:nvPr/>
        </p:nvSpPr>
        <p:spPr>
          <a:xfrm>
            <a:off x="10654908" y="2020773"/>
            <a:ext cx="8434169" cy="2308324"/>
          </a:xfrm>
          <a:prstGeom prst="rect">
            <a:avLst/>
          </a:prstGeom>
          <a:noFill/>
        </p:spPr>
        <p:txBody>
          <a:bodyPr wrap="square" rtlCol="0">
            <a:spAutoFit/>
          </a:bodyPr>
          <a:lstStyle/>
          <a:p>
            <a:pPr algn="just"/>
            <a:r>
              <a:rPr lang="x-none" sz="2400" b="1">
                <a:latin typeface="Arial" panose="020B0604020202020204" pitchFamily="34" charset="0"/>
                <a:cs typeface="Arial" panose="020B0604020202020204" pitchFamily="34" charset="0"/>
              </a:rPr>
              <a:t>El Costo de Inversión y el Costo de OyM están expresados a la fecha de presentación de Ofertas. </a:t>
            </a:r>
            <a:endParaRPr lang="es-PE" sz="2400" b="1">
              <a:latin typeface="Arial" panose="020B0604020202020204" pitchFamily="34" charset="0"/>
              <a:cs typeface="Arial" panose="020B0604020202020204" pitchFamily="34" charset="0"/>
            </a:endParaRPr>
          </a:p>
          <a:p>
            <a:pPr algn="just"/>
            <a:endParaRPr lang="es-PE" sz="2400" b="1">
              <a:latin typeface="Arial" panose="020B0604020202020204" pitchFamily="34" charset="0"/>
              <a:cs typeface="Arial" panose="020B0604020202020204" pitchFamily="34" charset="0"/>
            </a:endParaRPr>
          </a:p>
          <a:p>
            <a:pPr algn="just"/>
            <a:r>
              <a:rPr lang="es-PE" sz="2400" b="1">
                <a:latin typeface="Arial" panose="020B0604020202020204" pitchFamily="34" charset="0"/>
                <a:cs typeface="Arial" panose="020B0604020202020204" pitchFamily="34" charset="0"/>
              </a:rPr>
              <a:t>La actualización del Costo de Inversión y Costos de </a:t>
            </a:r>
            <a:r>
              <a:rPr lang="es-PE" sz="2400" b="1" err="1">
                <a:latin typeface="Arial" panose="020B0604020202020204" pitchFamily="34" charset="0"/>
                <a:cs typeface="Arial" panose="020B0604020202020204" pitchFamily="34" charset="0"/>
              </a:rPr>
              <a:t>OyM</a:t>
            </a:r>
            <a:r>
              <a:rPr lang="es-PE" sz="2400" b="1">
                <a:latin typeface="Arial" panose="020B0604020202020204" pitchFamily="34" charset="0"/>
                <a:cs typeface="Arial" panose="020B0604020202020204" pitchFamily="34" charset="0"/>
              </a:rPr>
              <a:t> se realizará anualmente multiplicando el valor que resulte del proceso de licitación por el siguiente factor:</a:t>
            </a:r>
          </a:p>
        </p:txBody>
      </p:sp>
      <p:sp>
        <p:nvSpPr>
          <p:cNvPr id="11" name="CuadroTexto 10">
            <a:extLst>
              <a:ext uri="{FF2B5EF4-FFF2-40B4-BE49-F238E27FC236}">
                <a16:creationId xmlns:a16="http://schemas.microsoft.com/office/drawing/2014/main" id="{069E3096-1C49-4A46-90C1-F584B0A78750}"/>
              </a:ext>
            </a:extLst>
          </p:cNvPr>
          <p:cNvSpPr txBox="1"/>
          <p:nvPr/>
        </p:nvSpPr>
        <p:spPr>
          <a:xfrm>
            <a:off x="660213" y="627106"/>
            <a:ext cx="5616602" cy="707886"/>
          </a:xfrm>
          <a:prstGeom prst="rect">
            <a:avLst/>
          </a:prstGeom>
          <a:noFill/>
        </p:spPr>
        <p:txBody>
          <a:bodyPr wrap="none" rtlCol="0">
            <a:spAutoFit/>
          </a:bodyPr>
          <a:lstStyle/>
          <a:p>
            <a:r>
              <a:rPr lang="es-PE" sz="4000" b="1">
                <a:solidFill>
                  <a:srgbClr val="EA8700"/>
                </a:solidFill>
                <a:latin typeface="Arial" panose="020B0604020202020204" pitchFamily="34" charset="0"/>
                <a:cs typeface="Arial" panose="020B0604020202020204" pitchFamily="34" charset="0"/>
              </a:rPr>
              <a:t>RÉGIMEN TARIFARIO</a:t>
            </a:r>
          </a:p>
        </p:txBody>
      </p:sp>
      <p:sp>
        <p:nvSpPr>
          <p:cNvPr id="12" name="Rectángulo 11">
            <a:extLst>
              <a:ext uri="{FF2B5EF4-FFF2-40B4-BE49-F238E27FC236}">
                <a16:creationId xmlns:a16="http://schemas.microsoft.com/office/drawing/2014/main" id="{DB299043-038A-4BF4-B346-51FBA890EDC8}"/>
              </a:ext>
            </a:extLst>
          </p:cNvPr>
          <p:cNvSpPr/>
          <p:nvPr/>
        </p:nvSpPr>
        <p:spPr>
          <a:xfrm>
            <a:off x="790414" y="2166762"/>
            <a:ext cx="8787540" cy="8125301"/>
          </a:xfrm>
          <a:prstGeom prst="rect">
            <a:avLst/>
          </a:prstGeom>
        </p:spPr>
        <p:txBody>
          <a:bodyPr wrap="square" lIns="91440" tIns="45720" rIns="91440" bIns="45720" anchor="t">
            <a:spAutoFit/>
          </a:bodyPr>
          <a:lstStyle/>
          <a:p>
            <a:pPr marL="536575" lvl="1" indent="-457200" algn="just">
              <a:spcBef>
                <a:spcPts val="1200"/>
              </a:spcBef>
              <a:buClr>
                <a:srgbClr val="1F3B3C"/>
              </a:buClr>
              <a:buSzPct val="100000"/>
              <a:buFont typeface="Wingdings" panose="05000000000000000000" pitchFamily="2" charset="2"/>
              <a:buChar char="ü"/>
            </a:pPr>
            <a:r>
              <a:rPr lang="es-PE" sz="2300" b="1" dirty="0">
                <a:latin typeface="Arial"/>
                <a:cs typeface="Arial"/>
              </a:rPr>
              <a:t>Base Tarifaria:</a:t>
            </a:r>
            <a:r>
              <a:rPr lang="es-PE" sz="2300" dirty="0">
                <a:latin typeface="Arial"/>
                <a:cs typeface="Arial"/>
              </a:rPr>
              <a:t> Monto Anual definido en el artículo 1 de la Ley</a:t>
            </a:r>
            <a:r>
              <a:rPr lang="es-PE" sz="2300" dirty="0">
                <a:latin typeface="Arial" panose="020B0604020202020204" pitchFamily="34" charset="0"/>
                <a:cs typeface="Arial" panose="020B0604020202020204" pitchFamily="34" charset="0"/>
              </a:rPr>
              <a:t> Nro. 28832, a reconocer por la prestación del servicio y determinado conforme a la Cláusula 8 del Contrato de Concesión.</a:t>
            </a:r>
          </a:p>
          <a:p>
            <a:pPr marL="536575" lvl="1" indent="-457200">
              <a:spcBef>
                <a:spcPts val="1200"/>
              </a:spcBef>
              <a:buClr>
                <a:srgbClr val="1F3B3C"/>
              </a:buClr>
              <a:buSzPct val="100000"/>
              <a:buFont typeface="Wingdings" panose="05000000000000000000" pitchFamily="2" charset="2"/>
              <a:buChar char="ü"/>
            </a:pPr>
            <a:endParaRPr lang="es-PE" sz="500" b="1" dirty="0">
              <a:latin typeface="Arial" panose="020B0604020202020204" pitchFamily="34" charset="0"/>
              <a:cs typeface="Arial" panose="020B0604020202020204" pitchFamily="34" charset="0"/>
            </a:endParaRPr>
          </a:p>
          <a:p>
            <a:pPr marL="536575" lvl="1" indent="-457200">
              <a:spcBef>
                <a:spcPts val="1200"/>
              </a:spcBef>
              <a:buClr>
                <a:srgbClr val="1F3B3C"/>
              </a:buClr>
              <a:buSzPct val="100000"/>
              <a:buFont typeface="Wingdings" panose="05000000000000000000" pitchFamily="2" charset="2"/>
              <a:buChar char="ü"/>
            </a:pPr>
            <a:r>
              <a:rPr lang="es-PE" sz="2300" b="1" dirty="0">
                <a:latin typeface="Arial" panose="020B0604020202020204" pitchFamily="34" charset="0"/>
                <a:cs typeface="Arial" panose="020B0604020202020204" pitchFamily="34" charset="0"/>
              </a:rPr>
              <a:t>Costo de Inversión: </a:t>
            </a:r>
            <a:r>
              <a:rPr lang="es-PE" sz="2300" dirty="0">
                <a:latin typeface="Arial" panose="020B0604020202020204" pitchFamily="34" charset="0"/>
                <a:cs typeface="Arial" panose="020B0604020202020204" pitchFamily="34" charset="0"/>
              </a:rPr>
              <a:t>Constituye la inversión o componente de inversión a que se refieren los artículos 24 y 25 de la Ley Nro. 28832 (Formularios 4, 4-A y 4-AA  de las bases).</a:t>
            </a:r>
          </a:p>
          <a:p>
            <a:pPr marL="536575" lvl="1" indent="-457200">
              <a:spcBef>
                <a:spcPts val="1200"/>
              </a:spcBef>
              <a:buClr>
                <a:srgbClr val="1F3B3C"/>
              </a:buClr>
              <a:buSzPct val="100000"/>
              <a:buFont typeface="Wingdings" panose="05000000000000000000" pitchFamily="2" charset="2"/>
              <a:buChar char="ü"/>
            </a:pPr>
            <a:endParaRPr lang="es-PE" sz="500" b="1" dirty="0">
              <a:latin typeface="Arial" panose="020B0604020202020204" pitchFamily="34" charset="0"/>
              <a:cs typeface="Arial" panose="020B0604020202020204" pitchFamily="34" charset="0"/>
            </a:endParaRPr>
          </a:p>
          <a:p>
            <a:pPr marL="536575" lvl="1" indent="-457200">
              <a:spcBef>
                <a:spcPts val="1200"/>
              </a:spcBef>
              <a:buClr>
                <a:srgbClr val="1F3B3C"/>
              </a:buClr>
              <a:buSzPct val="100000"/>
              <a:buFont typeface="Wingdings" panose="05000000000000000000" pitchFamily="2" charset="2"/>
              <a:buChar char="ü"/>
            </a:pPr>
            <a:r>
              <a:rPr lang="es-PE" sz="2300" b="1" dirty="0">
                <a:latin typeface="Arial" panose="020B0604020202020204" pitchFamily="34" charset="0"/>
                <a:cs typeface="Arial" panose="020B0604020202020204" pitchFamily="34" charset="0"/>
              </a:rPr>
              <a:t>Costos de </a:t>
            </a:r>
            <a:r>
              <a:rPr lang="es-PE" sz="2300" b="1" dirty="0" err="1">
                <a:latin typeface="Arial" panose="020B0604020202020204" pitchFamily="34" charset="0"/>
                <a:cs typeface="Arial" panose="020B0604020202020204" pitchFamily="34" charset="0"/>
              </a:rPr>
              <a:t>OyM</a:t>
            </a:r>
            <a:r>
              <a:rPr lang="es-PE" sz="2300" b="1" dirty="0">
                <a:latin typeface="Arial" panose="020B0604020202020204" pitchFamily="34" charset="0"/>
                <a:cs typeface="Arial" panose="020B0604020202020204" pitchFamily="34" charset="0"/>
              </a:rPr>
              <a:t> anual: </a:t>
            </a:r>
            <a:r>
              <a:rPr lang="es-PE" sz="2300" dirty="0">
                <a:latin typeface="Arial" panose="020B0604020202020204" pitchFamily="34" charset="0"/>
                <a:cs typeface="Arial" panose="020B0604020202020204" pitchFamily="34" charset="0"/>
              </a:rPr>
              <a:t>Constituyen los costos eficientes de operación y mantenimiento a que se refieren los artículos 24 y 25 de la Ley Nro. 28832 (Formularios 4, 4-A y 4-AA de las bases).</a:t>
            </a:r>
            <a:endParaRPr lang="es-PE" sz="500" b="1" dirty="0">
              <a:latin typeface="Arial" panose="020B0604020202020204" pitchFamily="34" charset="0"/>
              <a:cs typeface="Arial" panose="020B0604020202020204" pitchFamily="34" charset="0"/>
            </a:endParaRPr>
          </a:p>
          <a:p>
            <a:pPr marL="536575" lvl="1" indent="-457200">
              <a:spcBef>
                <a:spcPts val="1200"/>
              </a:spcBef>
              <a:buClr>
                <a:srgbClr val="1F3B3C"/>
              </a:buClr>
              <a:buSzPct val="100000"/>
              <a:buFont typeface="Wingdings" panose="05000000000000000000" pitchFamily="2" charset="2"/>
              <a:buChar char="ü"/>
            </a:pPr>
            <a:r>
              <a:rPr lang="es-PE" sz="2300" b="1" dirty="0">
                <a:latin typeface="Arial" panose="020B0604020202020204" pitchFamily="34" charset="0"/>
                <a:cs typeface="Arial" panose="020B0604020202020204" pitchFamily="34" charset="0"/>
              </a:rPr>
              <a:t>Periodo de Recuperación: </a:t>
            </a:r>
            <a:r>
              <a:rPr lang="es-PE" sz="2300" dirty="0">
                <a:latin typeface="Arial" panose="020B0604020202020204" pitchFamily="34" charset="0"/>
                <a:cs typeface="Arial" panose="020B0604020202020204" pitchFamily="34" charset="0"/>
              </a:rPr>
              <a:t>Corresponde al plazo de treinta (30) años, contado a partir de la Puesta en Operación Comercial.</a:t>
            </a:r>
          </a:p>
          <a:p>
            <a:pPr marL="536575" lvl="1" indent="-457200">
              <a:spcBef>
                <a:spcPts val="1200"/>
              </a:spcBef>
              <a:buClr>
                <a:srgbClr val="1F3B3C"/>
              </a:buClr>
              <a:buSzPct val="100000"/>
              <a:buFont typeface="Wingdings" panose="05000000000000000000" pitchFamily="2" charset="2"/>
              <a:buChar char="ü"/>
            </a:pPr>
            <a:endParaRPr lang="es-PE" sz="500" dirty="0">
              <a:latin typeface="Arial" panose="020B0604020202020204" pitchFamily="34" charset="0"/>
              <a:cs typeface="Arial" panose="020B0604020202020204" pitchFamily="34" charset="0"/>
            </a:endParaRPr>
          </a:p>
          <a:p>
            <a:pPr marL="536575" lvl="1" indent="-457200" algn="just">
              <a:spcBef>
                <a:spcPts val="1200"/>
              </a:spcBef>
              <a:buClr>
                <a:srgbClr val="1F3B3C"/>
              </a:buClr>
              <a:buSzPct val="100000"/>
              <a:buFont typeface="Wingdings" panose="05000000000000000000" pitchFamily="2" charset="2"/>
              <a:buChar char="ü"/>
            </a:pPr>
            <a:r>
              <a:rPr lang="es-PE" sz="2300" b="1" dirty="0">
                <a:latin typeface="Arial" panose="020B0604020202020204" pitchFamily="34" charset="0"/>
                <a:cs typeface="Arial" panose="020B0604020202020204" pitchFamily="34" charset="0"/>
              </a:rPr>
              <a:t>Costo Total del Servicio: </a:t>
            </a:r>
            <a:r>
              <a:rPr lang="es-PE" sz="2300" dirty="0">
                <a:effectLst/>
                <a:latin typeface="Arial" panose="020B0604020202020204" pitchFamily="34" charset="0"/>
                <a:ea typeface="Calibri" panose="020F0502020204030204" pitchFamily="34" charset="0"/>
              </a:rPr>
              <a:t>Es la suma del costo anual de operación y mantenimiento más la anualidad del costo de inversión del Proyecto calculado con el Periodo de Recuperación y la Tasa de Actualización establecida en el LCE (12%).</a:t>
            </a:r>
            <a:endParaRPr lang="es-ES" sz="23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81549E13-56B2-4AC8-9A16-6B21C5B45235}"/>
                  </a:ext>
                </a:extLst>
              </p:cNvPr>
              <p:cNvSpPr/>
              <p:nvPr/>
            </p:nvSpPr>
            <p:spPr>
              <a:xfrm>
                <a:off x="12230589" y="5170459"/>
                <a:ext cx="569613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PE" sz="3200" b="1" i="1">
                          <a:solidFill>
                            <a:schemeClr val="bg1"/>
                          </a:solidFill>
                          <a:latin typeface="Cambria Math" panose="02040503050406030204" pitchFamily="18" charset="0"/>
                        </a:rPr>
                        <m:t>𝑭𝒂</m:t>
                      </m:r>
                      <m:r>
                        <a:rPr lang="es-PE" sz="3200" b="1" i="1">
                          <a:solidFill>
                            <a:schemeClr val="bg1"/>
                          </a:solidFill>
                          <a:latin typeface="Cambria Math" panose="02040503050406030204" pitchFamily="18" charset="0"/>
                        </a:rPr>
                        <m:t>= </m:t>
                      </m:r>
                      <m:r>
                        <a:rPr lang="es-PE" sz="3200" b="1" i="1">
                          <a:solidFill>
                            <a:schemeClr val="bg1"/>
                          </a:solidFill>
                          <a:latin typeface="Cambria Math" panose="02040503050406030204" pitchFamily="18" charset="0"/>
                        </a:rPr>
                        <m:t>𝑰𝑷𝑷𝒏</m:t>
                      </m:r>
                      <m:r>
                        <a:rPr lang="es-PE" sz="3200" b="1" i="1">
                          <a:solidFill>
                            <a:schemeClr val="bg1"/>
                          </a:solidFill>
                          <a:latin typeface="Cambria Math" panose="02040503050406030204" pitchFamily="18" charset="0"/>
                        </a:rPr>
                        <m:t>/</m:t>
                      </m:r>
                      <m:r>
                        <a:rPr lang="es-PE" sz="3200" b="1" i="1">
                          <a:solidFill>
                            <a:schemeClr val="bg1"/>
                          </a:solidFill>
                          <a:latin typeface="Cambria Math" panose="02040503050406030204" pitchFamily="18" charset="0"/>
                        </a:rPr>
                        <m:t>𝑰𝑷𝑷</m:t>
                      </m:r>
                      <m:r>
                        <a:rPr lang="es-PE" sz="3200" b="1" i="1">
                          <a:solidFill>
                            <a:schemeClr val="bg1"/>
                          </a:solidFill>
                          <a:latin typeface="Cambria Math" panose="02040503050406030204" pitchFamily="18" charset="0"/>
                        </a:rPr>
                        <m:t>𝟎</m:t>
                      </m:r>
                    </m:oMath>
                  </m:oMathPara>
                </a14:m>
                <a:endParaRPr lang="es-PE" sz="3200" b="1">
                  <a:solidFill>
                    <a:schemeClr val="bg1"/>
                  </a:solidFill>
                  <a:latin typeface="Arial" panose="020B0604020202020204" pitchFamily="34" charset="0"/>
                  <a:cs typeface="Arial" panose="020B0604020202020204" pitchFamily="34" charset="0"/>
                </a:endParaRPr>
              </a:p>
            </p:txBody>
          </p:sp>
        </mc:Choice>
        <mc:Fallback xmlns="">
          <p:sp>
            <p:nvSpPr>
              <p:cNvPr id="13" name="Rectángulo 12">
                <a:extLst>
                  <a:ext uri="{FF2B5EF4-FFF2-40B4-BE49-F238E27FC236}">
                    <a16:creationId xmlns:a16="http://schemas.microsoft.com/office/drawing/2014/main" id="{81549E13-56B2-4AC8-9A16-6B21C5B45235}"/>
                  </a:ext>
                </a:extLst>
              </p:cNvPr>
              <p:cNvSpPr>
                <a:spLocks noRot="1" noChangeAspect="1" noMove="1" noResize="1" noEditPoints="1" noAdjustHandles="1" noChangeArrowheads="1" noChangeShapeType="1" noTextEdit="1"/>
              </p:cNvSpPr>
              <p:nvPr/>
            </p:nvSpPr>
            <p:spPr>
              <a:xfrm>
                <a:off x="12230589" y="5170459"/>
                <a:ext cx="5696134" cy="584775"/>
              </a:xfrm>
              <a:prstGeom prst="rect">
                <a:avLst/>
              </a:prstGeom>
              <a:blipFill>
                <a:blip r:embed="rId2"/>
                <a:stretch>
                  <a:fillRect/>
                </a:stretch>
              </a:blipFill>
            </p:spPr>
            <p:txBody>
              <a:bodyPr/>
              <a:lstStyle/>
              <a:p>
                <a:r>
                  <a:rPr lang="es-PE">
                    <a:noFill/>
                  </a:rPr>
                  <a:t> </a:t>
                </a:r>
              </a:p>
            </p:txBody>
          </p:sp>
        </mc:Fallback>
      </mc:AlternateContent>
      <p:sp>
        <p:nvSpPr>
          <p:cNvPr id="15" name="CuadroTexto 14">
            <a:extLst>
              <a:ext uri="{FF2B5EF4-FFF2-40B4-BE49-F238E27FC236}">
                <a16:creationId xmlns:a16="http://schemas.microsoft.com/office/drawing/2014/main" id="{87EED127-D55B-4F49-9D32-B9798A3C1FAC}"/>
              </a:ext>
            </a:extLst>
          </p:cNvPr>
          <p:cNvSpPr txBox="1"/>
          <p:nvPr/>
        </p:nvSpPr>
        <p:spPr>
          <a:xfrm>
            <a:off x="10960899" y="6354150"/>
            <a:ext cx="8673763" cy="3408497"/>
          </a:xfrm>
          <a:prstGeom prst="rect">
            <a:avLst/>
          </a:prstGeom>
          <a:noFill/>
        </p:spPr>
        <p:txBody>
          <a:bodyPr wrap="square" rtlCol="0">
            <a:spAutoFit/>
          </a:bodyPr>
          <a:lstStyle/>
          <a:p>
            <a:pPr marL="613410" indent="-342900">
              <a:lnSpc>
                <a:spcPct val="115000"/>
              </a:lnSpc>
              <a:buFont typeface="Arial" panose="020B0604020202020204" pitchFamily="34" charset="0"/>
              <a:buChar char="•"/>
            </a:pPr>
            <a:r>
              <a:rPr lang="es-PE" sz="1900" b="1" i="1">
                <a:solidFill>
                  <a:srgbClr val="FFA325"/>
                </a:solidFill>
                <a:latin typeface="Cambria Math" panose="02040503050406030204" pitchFamily="18" charset="0"/>
              </a:rPr>
              <a:t>Fa	:</a:t>
            </a:r>
            <a:r>
              <a:rPr lang="es-PE" sz="1900">
                <a:solidFill>
                  <a:srgbClr val="FFA325"/>
                </a:solidFill>
                <a:latin typeface="Arial" panose="020B0604020202020204" pitchFamily="34" charset="0"/>
                <a:cs typeface="Arial" panose="020B0604020202020204" pitchFamily="34" charset="0"/>
              </a:rPr>
              <a:t>	</a:t>
            </a:r>
            <a:r>
              <a:rPr lang="es-PE" sz="1900">
                <a:latin typeface="Arial" panose="020B0604020202020204" pitchFamily="34" charset="0"/>
                <a:cs typeface="Arial" panose="020B0604020202020204" pitchFamily="34" charset="0"/>
              </a:rPr>
              <a:t>Factor de actualización</a:t>
            </a:r>
          </a:p>
          <a:p>
            <a:pPr marL="613410" indent="-342900">
              <a:lnSpc>
                <a:spcPct val="115000"/>
              </a:lnSpc>
              <a:buFont typeface="Arial" panose="020B0604020202020204" pitchFamily="34" charset="0"/>
              <a:buChar char="•"/>
            </a:pPr>
            <a:endParaRPr lang="es-PE" sz="1900">
              <a:solidFill>
                <a:srgbClr val="FFA325"/>
              </a:solidFill>
              <a:latin typeface="Arial" panose="020B0604020202020204" pitchFamily="34" charset="0"/>
              <a:cs typeface="Arial" panose="020B0604020202020204" pitchFamily="34" charset="0"/>
            </a:endParaRPr>
          </a:p>
          <a:p>
            <a:pPr marL="613410" indent="-342900">
              <a:lnSpc>
                <a:spcPct val="115000"/>
              </a:lnSpc>
              <a:buFont typeface="Arial" panose="020B0604020202020204" pitchFamily="34" charset="0"/>
              <a:buChar char="•"/>
            </a:pPr>
            <a:r>
              <a:rPr lang="es-PE" sz="1900" b="1" i="1" err="1">
                <a:solidFill>
                  <a:srgbClr val="FFA325"/>
                </a:solidFill>
                <a:latin typeface="Cambria Math" panose="02040503050406030204" pitchFamily="18" charset="0"/>
              </a:rPr>
              <a:t>IPPn</a:t>
            </a:r>
            <a:r>
              <a:rPr lang="es-PE" sz="1900" b="1" i="1">
                <a:solidFill>
                  <a:srgbClr val="FFA325"/>
                </a:solidFill>
                <a:latin typeface="Cambria Math" panose="02040503050406030204" pitchFamily="18" charset="0"/>
              </a:rPr>
              <a:t> :</a:t>
            </a:r>
            <a:r>
              <a:rPr lang="es-PE" sz="1900">
                <a:solidFill>
                  <a:schemeClr val="tx1"/>
                </a:solidFill>
                <a:latin typeface="Arial" panose="020B0604020202020204" pitchFamily="34" charset="0"/>
                <a:cs typeface="Arial" panose="020B0604020202020204" pitchFamily="34" charset="0"/>
              </a:rPr>
              <a:t>	Índice de Actualización, se utilizará el último dato definitivo de 		</a:t>
            </a:r>
            <a:r>
              <a:rPr lang="es-PE">
                <a:effectLst/>
                <a:latin typeface="Arial" panose="020B0604020202020204" pitchFamily="34" charset="0"/>
                <a:ea typeface="Calibri" panose="020F0502020204030204" pitchFamily="34" charset="0"/>
              </a:rPr>
              <a:t>índice WPSFD4131 (</a:t>
            </a:r>
            <a:r>
              <a:rPr lang="es-PE" i="1" err="1">
                <a:effectLst/>
                <a:latin typeface="Arial" panose="020B0604020202020204" pitchFamily="34" charset="0"/>
                <a:ea typeface="Calibri" panose="020F0502020204030204" pitchFamily="34" charset="0"/>
              </a:rPr>
              <a:t>Finished</a:t>
            </a:r>
            <a:r>
              <a:rPr lang="es-PE" i="1">
                <a:effectLst/>
                <a:latin typeface="Arial" panose="020B0604020202020204" pitchFamily="34" charset="0"/>
                <a:ea typeface="Calibri" panose="020F0502020204030204" pitchFamily="34" charset="0"/>
              </a:rPr>
              <a:t> </a:t>
            </a:r>
            <a:r>
              <a:rPr lang="es-PE" i="1" err="1">
                <a:effectLst/>
                <a:latin typeface="Arial" panose="020B0604020202020204" pitchFamily="34" charset="0"/>
                <a:ea typeface="Calibri" panose="020F0502020204030204" pitchFamily="34" charset="0"/>
              </a:rPr>
              <a:t>Goods</a:t>
            </a:r>
            <a:r>
              <a:rPr lang="es-PE" i="1">
                <a:effectLst/>
                <a:latin typeface="Arial" panose="020B0604020202020204" pitchFamily="34" charset="0"/>
                <a:ea typeface="Calibri" panose="020F0502020204030204" pitchFamily="34" charset="0"/>
              </a:rPr>
              <a:t> </a:t>
            </a:r>
            <a:r>
              <a:rPr lang="es-PE" i="1" err="1">
                <a:effectLst/>
                <a:latin typeface="Arial" panose="020B0604020202020204" pitchFamily="34" charset="0"/>
                <a:ea typeface="Calibri" panose="020F0502020204030204" pitchFamily="34" charset="0"/>
              </a:rPr>
              <a:t>Less</a:t>
            </a:r>
            <a:r>
              <a:rPr lang="es-PE" i="1">
                <a:effectLst/>
                <a:latin typeface="Arial" panose="020B0604020202020204" pitchFamily="34" charset="0"/>
                <a:ea typeface="Calibri" panose="020F0502020204030204" pitchFamily="34" charset="0"/>
              </a:rPr>
              <a:t> </a:t>
            </a:r>
            <a:r>
              <a:rPr lang="es-PE" i="1" err="1">
                <a:effectLst/>
                <a:latin typeface="Arial" panose="020B0604020202020204" pitchFamily="34" charset="0"/>
                <a:ea typeface="Calibri" panose="020F0502020204030204" pitchFamily="34" charset="0"/>
              </a:rPr>
              <a:t>Food</a:t>
            </a:r>
            <a:r>
              <a:rPr lang="es-PE" i="1">
                <a:effectLst/>
                <a:latin typeface="Arial" panose="020B0604020202020204" pitchFamily="34" charset="0"/>
                <a:ea typeface="Calibri" panose="020F0502020204030204" pitchFamily="34" charset="0"/>
              </a:rPr>
              <a:t> and Energy</a:t>
            </a:r>
            <a:r>
              <a:rPr lang="es-PE">
                <a:effectLst/>
                <a:latin typeface="Arial" panose="020B0604020202020204" pitchFamily="34" charset="0"/>
                <a:ea typeface="Calibri" panose="020F0502020204030204" pitchFamily="34" charset="0"/>
              </a:rPr>
              <a:t>); 			publicado por el Departamento de Trabajo del Gobierno de los 			Estados Unidos de Norteamérica</a:t>
            </a:r>
            <a:r>
              <a:rPr lang="es-PE" sz="1900">
                <a:solidFill>
                  <a:schemeClr val="tx1"/>
                </a:solidFill>
                <a:latin typeface="Arial" panose="020B0604020202020204" pitchFamily="34" charset="0"/>
                <a:cs typeface="Arial" panose="020B0604020202020204" pitchFamily="34" charset="0"/>
              </a:rPr>
              <a:t>, disponible en la fecha que 			corresponda efectuar la actualización.</a:t>
            </a:r>
          </a:p>
          <a:p>
            <a:pPr marL="613410" indent="-342900">
              <a:lnSpc>
                <a:spcPct val="115000"/>
              </a:lnSpc>
              <a:buFont typeface="Arial" panose="020B0604020202020204" pitchFamily="34" charset="0"/>
              <a:buChar char="•"/>
            </a:pPr>
            <a:endParaRPr lang="es-PE" sz="1900" b="1" i="1">
              <a:latin typeface="Arial" panose="020B0604020202020204" pitchFamily="34" charset="0"/>
              <a:cs typeface="Arial" panose="020B0604020202020204" pitchFamily="34" charset="0"/>
            </a:endParaRPr>
          </a:p>
          <a:p>
            <a:pPr marL="613410" indent="-342900">
              <a:lnSpc>
                <a:spcPct val="115000"/>
              </a:lnSpc>
              <a:buFont typeface="Arial" panose="020B0604020202020204" pitchFamily="34" charset="0"/>
              <a:buChar char="•"/>
            </a:pPr>
            <a:r>
              <a:rPr lang="es-PE" sz="1900" b="1" i="1">
                <a:solidFill>
                  <a:srgbClr val="FFA325"/>
                </a:solidFill>
                <a:latin typeface="Cambria Math" panose="02040503050406030204" pitchFamily="18" charset="0"/>
              </a:rPr>
              <a:t>IPP0:</a:t>
            </a:r>
            <a:r>
              <a:rPr lang="es-PE" sz="1900">
                <a:solidFill>
                  <a:schemeClr val="tx1"/>
                </a:solidFill>
                <a:latin typeface="Arial" panose="020B0604020202020204" pitchFamily="34" charset="0"/>
                <a:cs typeface="Arial" panose="020B0604020202020204" pitchFamily="34" charset="0"/>
              </a:rPr>
              <a:t>	Índice de Actualización inicial, se utilizará el que corresponda 		al mes de la fecha de Presentación de Ofertas.</a:t>
            </a:r>
          </a:p>
        </p:txBody>
      </p:sp>
      <p:sp>
        <p:nvSpPr>
          <p:cNvPr id="19" name="Marcador de número de diapositiva 6">
            <a:extLst>
              <a:ext uri="{FF2B5EF4-FFF2-40B4-BE49-F238E27FC236}">
                <a16:creationId xmlns:a16="http://schemas.microsoft.com/office/drawing/2014/main" id="{9DF0DBFC-BB18-4A89-894A-D5DF2736094A}"/>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32</a:t>
            </a:fld>
            <a:endParaRPr lang="en-US" b="1">
              <a:latin typeface="Arial" panose="020B0604020202020204" pitchFamily="34" charset="0"/>
              <a:cs typeface="Arial" panose="020B0604020202020204" pitchFamily="34" charset="0"/>
            </a:endParaRPr>
          </a:p>
        </p:txBody>
      </p:sp>
      <p:sp>
        <p:nvSpPr>
          <p:cNvPr id="28" name="Rectángulo 27">
            <a:extLst>
              <a:ext uri="{FF2B5EF4-FFF2-40B4-BE49-F238E27FC236}">
                <a16:creationId xmlns:a16="http://schemas.microsoft.com/office/drawing/2014/main" id="{47E69774-EAFD-469C-BB91-2AA6D3B4EAA6}"/>
              </a:ext>
            </a:extLst>
          </p:cNvPr>
          <p:cNvSpPr/>
          <p:nvPr/>
        </p:nvSpPr>
        <p:spPr>
          <a:xfrm flipV="1">
            <a:off x="11311682" y="6945215"/>
            <a:ext cx="8129599" cy="45719"/>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a:extLst>
              <a:ext uri="{FF2B5EF4-FFF2-40B4-BE49-F238E27FC236}">
                <a16:creationId xmlns:a16="http://schemas.microsoft.com/office/drawing/2014/main" id="{473B822D-A31C-4957-8CE6-B694612F919F}"/>
              </a:ext>
            </a:extLst>
          </p:cNvPr>
          <p:cNvSpPr/>
          <p:nvPr/>
        </p:nvSpPr>
        <p:spPr>
          <a:xfrm flipV="1">
            <a:off x="11322356" y="8835582"/>
            <a:ext cx="8129599" cy="45719"/>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Rectángulo 29">
            <a:extLst>
              <a:ext uri="{FF2B5EF4-FFF2-40B4-BE49-F238E27FC236}">
                <a16:creationId xmlns:a16="http://schemas.microsoft.com/office/drawing/2014/main" id="{ABB8F694-B19B-4FAB-ADB3-2F1C430CB372}"/>
              </a:ext>
            </a:extLst>
          </p:cNvPr>
          <p:cNvSpPr/>
          <p:nvPr/>
        </p:nvSpPr>
        <p:spPr>
          <a:xfrm flipV="1">
            <a:off x="11322357" y="9788045"/>
            <a:ext cx="8129599" cy="45719"/>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68611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esquinas redondeadas 27">
            <a:extLst>
              <a:ext uri="{FF2B5EF4-FFF2-40B4-BE49-F238E27FC236}">
                <a16:creationId xmlns:a16="http://schemas.microsoft.com/office/drawing/2014/main" id="{43206D89-86FD-4CE9-B2B6-E1CC71E5E7B8}"/>
              </a:ext>
            </a:extLst>
          </p:cNvPr>
          <p:cNvSpPr/>
          <p:nvPr/>
        </p:nvSpPr>
        <p:spPr>
          <a:xfrm>
            <a:off x="1890439" y="8763675"/>
            <a:ext cx="14918871" cy="1506855"/>
          </a:xfrm>
          <a:prstGeom prst="roundRect">
            <a:avLst/>
          </a:prstGeom>
          <a:solidFill>
            <a:srgbClr val="EA8700"/>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342562CF-09AD-4A70-9479-00B40352A731}"/>
              </a:ext>
            </a:extLst>
          </p:cNvPr>
          <p:cNvSpPr txBox="1"/>
          <p:nvPr/>
        </p:nvSpPr>
        <p:spPr>
          <a:xfrm>
            <a:off x="726715" y="793358"/>
            <a:ext cx="5813130" cy="707886"/>
          </a:xfrm>
          <a:prstGeom prst="rect">
            <a:avLst/>
          </a:prstGeom>
          <a:noFill/>
        </p:spPr>
        <p:txBody>
          <a:bodyPr wrap="none" rtlCol="0">
            <a:spAutoFit/>
          </a:bodyPr>
          <a:lstStyle/>
          <a:p>
            <a:r>
              <a:rPr lang="es-PE" sz="4000" b="1">
                <a:solidFill>
                  <a:srgbClr val="EA8700"/>
                </a:solidFill>
                <a:latin typeface="Arial" panose="020B0604020202020204" pitchFamily="34" charset="0"/>
                <a:cs typeface="Arial" panose="020B0604020202020204" pitchFamily="34" charset="0"/>
              </a:rPr>
              <a:t>NIVELES DE SERVICIO</a:t>
            </a:r>
          </a:p>
        </p:txBody>
      </p:sp>
      <p:grpSp>
        <p:nvGrpSpPr>
          <p:cNvPr id="6" name="Grupo 5">
            <a:extLst>
              <a:ext uri="{FF2B5EF4-FFF2-40B4-BE49-F238E27FC236}">
                <a16:creationId xmlns:a16="http://schemas.microsoft.com/office/drawing/2014/main" id="{BEA1CA71-25F2-4B7E-A7F8-D7FAA1302032}"/>
              </a:ext>
            </a:extLst>
          </p:cNvPr>
          <p:cNvGrpSpPr/>
          <p:nvPr/>
        </p:nvGrpSpPr>
        <p:grpSpPr>
          <a:xfrm>
            <a:off x="10540605" y="2289514"/>
            <a:ext cx="9238949" cy="5863886"/>
            <a:chOff x="890384" y="2730776"/>
            <a:chExt cx="9553989" cy="5138731"/>
          </a:xfrm>
        </p:grpSpPr>
        <p:cxnSp>
          <p:nvCxnSpPr>
            <p:cNvPr id="7" name="Conector recto de flecha 6">
              <a:extLst>
                <a:ext uri="{FF2B5EF4-FFF2-40B4-BE49-F238E27FC236}">
                  <a16:creationId xmlns:a16="http://schemas.microsoft.com/office/drawing/2014/main" id="{77F4ADCB-CC2E-47F5-841C-1EAA61B97785}"/>
                </a:ext>
              </a:extLst>
            </p:cNvPr>
            <p:cNvCxnSpPr>
              <a:cxnSpLocks/>
            </p:cNvCxnSpPr>
            <p:nvPr/>
          </p:nvCxnSpPr>
          <p:spPr>
            <a:xfrm>
              <a:off x="3858021" y="5121448"/>
              <a:ext cx="1111307" cy="3681"/>
            </a:xfrm>
            <a:prstGeom prst="straightConnector1">
              <a:avLst/>
            </a:prstGeom>
            <a:ln w="41275">
              <a:solidFill>
                <a:srgbClr val="EA8700"/>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redondeado 2">
              <a:extLst>
                <a:ext uri="{FF2B5EF4-FFF2-40B4-BE49-F238E27FC236}">
                  <a16:creationId xmlns:a16="http://schemas.microsoft.com/office/drawing/2014/main" id="{8346E15D-495E-42CA-96E5-2131FA1BB0C5}"/>
                </a:ext>
              </a:extLst>
            </p:cNvPr>
            <p:cNvSpPr/>
            <p:nvPr/>
          </p:nvSpPr>
          <p:spPr>
            <a:xfrm>
              <a:off x="890384" y="4253459"/>
              <a:ext cx="3051003" cy="3616048"/>
            </a:xfrm>
            <a:prstGeom prst="roundRect">
              <a:avLst/>
            </a:prstGeom>
            <a:solidFill>
              <a:srgbClr val="FFCD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solidFill>
                  <a:schemeClr val="tx1"/>
                </a:solidFill>
                <a:latin typeface="Arial" panose="020B0604020202020204" pitchFamily="34" charset="0"/>
                <a:cs typeface="Arial" panose="020B0604020202020204" pitchFamily="34" charset="0"/>
              </a:endParaRPr>
            </a:p>
          </p:txBody>
        </p:sp>
        <p:sp>
          <p:nvSpPr>
            <p:cNvPr id="9" name="Rectángulo redondeado 11">
              <a:extLst>
                <a:ext uri="{FF2B5EF4-FFF2-40B4-BE49-F238E27FC236}">
                  <a16:creationId xmlns:a16="http://schemas.microsoft.com/office/drawing/2014/main" id="{ACD4EB58-190B-4F10-B3B6-5773A2F8B38D}"/>
                </a:ext>
              </a:extLst>
            </p:cNvPr>
            <p:cNvSpPr/>
            <p:nvPr/>
          </p:nvSpPr>
          <p:spPr>
            <a:xfrm>
              <a:off x="890953" y="2730776"/>
              <a:ext cx="3051003" cy="1750645"/>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solidFill>
                  <a:schemeClr val="tx1"/>
                </a:solidFill>
                <a:latin typeface="Arial" panose="020B0604020202020204" pitchFamily="34" charset="0"/>
                <a:cs typeface="Arial" panose="020B0604020202020204" pitchFamily="34" charset="0"/>
              </a:endParaRPr>
            </a:p>
          </p:txBody>
        </p:sp>
        <p:cxnSp>
          <p:nvCxnSpPr>
            <p:cNvPr id="10" name="Conector recto de flecha 9">
              <a:extLst>
                <a:ext uri="{FF2B5EF4-FFF2-40B4-BE49-F238E27FC236}">
                  <a16:creationId xmlns:a16="http://schemas.microsoft.com/office/drawing/2014/main" id="{B891FC7F-BF0D-4DC1-99D5-97EB40A1CD2A}"/>
                </a:ext>
              </a:extLst>
            </p:cNvPr>
            <p:cNvCxnSpPr/>
            <p:nvPr/>
          </p:nvCxnSpPr>
          <p:spPr>
            <a:xfrm>
              <a:off x="3858021" y="3606098"/>
              <a:ext cx="1111307" cy="0"/>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61F57566-6C09-4309-AF4E-39910D89AB69}"/>
                </a:ext>
              </a:extLst>
            </p:cNvPr>
            <p:cNvCxnSpPr/>
            <p:nvPr/>
          </p:nvCxnSpPr>
          <p:spPr>
            <a:xfrm>
              <a:off x="3941387" y="6707947"/>
              <a:ext cx="1111307" cy="0"/>
            </a:xfrm>
            <a:prstGeom prst="straightConnector1">
              <a:avLst/>
            </a:prstGeom>
            <a:ln w="41275">
              <a:solidFill>
                <a:srgbClr val="FFDBA7"/>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B5547598-72C5-490C-88AD-28E7595C5BC5}"/>
                </a:ext>
              </a:extLst>
            </p:cNvPr>
            <p:cNvSpPr/>
            <p:nvPr/>
          </p:nvSpPr>
          <p:spPr>
            <a:xfrm>
              <a:off x="5052693" y="3274612"/>
              <a:ext cx="4160011" cy="707886"/>
            </a:xfrm>
            <a:prstGeom prst="rect">
              <a:avLst/>
            </a:prstGeom>
          </p:spPr>
          <p:txBody>
            <a:bodyPr wrap="square">
              <a:spAutoFit/>
            </a:bodyPr>
            <a:lstStyle/>
            <a:p>
              <a:r>
                <a:rPr lang="es-PE" sz="2000" b="1">
                  <a:latin typeface="Arial" panose="020B0604020202020204" pitchFamily="34" charset="0"/>
                  <a:cs typeface="Arial" panose="020B0604020202020204" pitchFamily="34" charset="0"/>
                </a:rPr>
                <a:t>ESTÁNDARES DE CALIDAD DE SERVICIO Y PRODUCTO </a:t>
              </a:r>
              <a:endParaRPr lang="es-ES" sz="2000" b="1">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ED7ABFF5-1F17-4F61-8F7B-6EFD60440A3F}"/>
                </a:ext>
              </a:extLst>
            </p:cNvPr>
            <p:cNvSpPr/>
            <p:nvPr/>
          </p:nvSpPr>
          <p:spPr>
            <a:xfrm>
              <a:off x="5018530" y="4366393"/>
              <a:ext cx="4708633" cy="1938992"/>
            </a:xfrm>
            <a:prstGeom prst="rect">
              <a:avLst/>
            </a:prstGeom>
          </p:spPr>
          <p:txBody>
            <a:bodyPr wrap="square">
              <a:spAutoFit/>
            </a:bodyPr>
            <a:lstStyle/>
            <a:p>
              <a:r>
                <a:rPr lang="es-PE" sz="2000" b="1">
                  <a:latin typeface="Arial" panose="020B0604020202020204" pitchFamily="34" charset="0"/>
                  <a:cs typeface="Arial" panose="020B0604020202020204" pitchFamily="34" charset="0"/>
                </a:rPr>
                <a:t>REGLAS DE COORDINACIÓN OPERATIVA, SISTÉMICAS Y SIMILARES DEL SECTOR ELÉCTRICO (</a:t>
              </a:r>
              <a:r>
                <a:rPr lang="es-PE" sz="2000">
                  <a:effectLst/>
                  <a:latin typeface="Arial" panose="020B0604020202020204" pitchFamily="34" charset="0"/>
                  <a:ea typeface="Calibri" panose="020F0502020204030204" pitchFamily="34" charset="0"/>
                </a:rPr>
                <a:t>incluyendo las de seguridad en la operación de los sistemas eléctricos)</a:t>
              </a:r>
              <a:endParaRPr lang="es-ES" sz="2000" b="1">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8A5B1113-B274-4CC9-9DEC-C53EB711C379}"/>
                </a:ext>
              </a:extLst>
            </p:cNvPr>
            <p:cNvSpPr/>
            <p:nvPr/>
          </p:nvSpPr>
          <p:spPr>
            <a:xfrm>
              <a:off x="5018531" y="6510413"/>
              <a:ext cx="5425842" cy="1015663"/>
            </a:xfrm>
            <a:prstGeom prst="rect">
              <a:avLst/>
            </a:prstGeom>
          </p:spPr>
          <p:txBody>
            <a:bodyPr wrap="square">
              <a:spAutoFit/>
            </a:bodyPr>
            <a:lstStyle/>
            <a:p>
              <a:r>
                <a:rPr lang="es-ES" sz="2000" b="1">
                  <a:latin typeface="Arial" panose="020B0604020202020204" pitchFamily="34" charset="0"/>
                  <a:cs typeface="Arial" panose="020B0604020202020204" pitchFamily="34" charset="0"/>
                </a:rPr>
                <a:t>ESPECIFICACIONES TÉCNICAS </a:t>
              </a:r>
            </a:p>
            <a:p>
              <a:r>
                <a:rPr lang="es-ES" sz="2000" b="1">
                  <a:latin typeface="Arial" panose="020B0604020202020204" pitchFamily="34" charset="0"/>
                  <a:cs typeface="Arial" panose="020B0604020202020204" pitchFamily="34" charset="0"/>
                </a:rPr>
                <a:t>DEL ANEXO 1 DE LOS CONSTRATOS </a:t>
              </a:r>
            </a:p>
            <a:p>
              <a:r>
                <a:rPr lang="es-ES" sz="2000" b="1">
                  <a:latin typeface="Arial" panose="020B0604020202020204" pitchFamily="34" charset="0"/>
                  <a:cs typeface="Arial" panose="020B0604020202020204" pitchFamily="34" charset="0"/>
                </a:rPr>
                <a:t>DE CONCESIÓN</a:t>
              </a:r>
            </a:p>
          </p:txBody>
        </p:sp>
        <p:sp>
          <p:nvSpPr>
            <p:cNvPr id="15" name="Rectángulo 14">
              <a:extLst>
                <a:ext uri="{FF2B5EF4-FFF2-40B4-BE49-F238E27FC236}">
                  <a16:creationId xmlns:a16="http://schemas.microsoft.com/office/drawing/2014/main" id="{CBCB529A-B66B-4749-89DD-DCC5BD687F49}"/>
                </a:ext>
              </a:extLst>
            </p:cNvPr>
            <p:cNvSpPr/>
            <p:nvPr/>
          </p:nvSpPr>
          <p:spPr>
            <a:xfrm>
              <a:off x="890384" y="4281305"/>
              <a:ext cx="3051003" cy="1754326"/>
            </a:xfrm>
            <a:prstGeom prst="rect">
              <a:avLst/>
            </a:prstGeom>
            <a:solidFill>
              <a:srgbClr val="EA8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solidFill>
                  <a:schemeClr val="tx1"/>
                </a:solidFill>
                <a:latin typeface="Arial" panose="020B0604020202020204" pitchFamily="34" charset="0"/>
                <a:cs typeface="Arial" panose="020B0604020202020204" pitchFamily="34" charset="0"/>
              </a:endParaRPr>
            </a:p>
          </p:txBody>
        </p:sp>
      </p:grpSp>
      <p:sp>
        <p:nvSpPr>
          <p:cNvPr id="18" name="Rectángulo 17">
            <a:extLst>
              <a:ext uri="{FF2B5EF4-FFF2-40B4-BE49-F238E27FC236}">
                <a16:creationId xmlns:a16="http://schemas.microsoft.com/office/drawing/2014/main" id="{810B6F19-6759-4EA6-B0D4-AF64F0F06FFC}"/>
              </a:ext>
            </a:extLst>
          </p:cNvPr>
          <p:cNvSpPr/>
          <p:nvPr/>
        </p:nvSpPr>
        <p:spPr>
          <a:xfrm>
            <a:off x="672486" y="2590863"/>
            <a:ext cx="8452227" cy="4401205"/>
          </a:xfrm>
          <a:prstGeom prst="rect">
            <a:avLst/>
          </a:prstGeom>
        </p:spPr>
        <p:txBody>
          <a:bodyPr wrap="square">
            <a:spAutoFit/>
          </a:bodyPr>
          <a:lstStyle/>
          <a:p>
            <a:pPr marL="457200" indent="-457200" algn="just">
              <a:buClr>
                <a:srgbClr val="FFA325"/>
              </a:buClr>
              <a:buFont typeface="Wingdings" panose="05000000000000000000" pitchFamily="2" charset="2"/>
              <a:buChar char="§"/>
            </a:pPr>
            <a:r>
              <a:rPr lang="es-PE" sz="2800">
                <a:solidFill>
                  <a:schemeClr val="tx1">
                    <a:lumMod val="95000"/>
                    <a:lumOff val="5000"/>
                  </a:schemeClr>
                </a:solidFill>
                <a:latin typeface="Arial" panose="020B0604020202020204" pitchFamily="34" charset="0"/>
                <a:cs typeface="Arial" panose="020B0604020202020204" pitchFamily="34" charset="0"/>
              </a:rPr>
              <a:t>Son aquellas prescripciones de carácter normativo o contractual señaladas en el Contrato o las Leyes y Disposiciones Aplicables, especialmente relacionadas, aunque no limitadas, al mantenimiento y operación del Proyecto, incluyendo las normas de supervisión. </a:t>
            </a:r>
          </a:p>
          <a:p>
            <a:pPr marL="457200" indent="-457200" algn="just">
              <a:buClr>
                <a:srgbClr val="FFA325"/>
              </a:buClr>
              <a:buFont typeface="Wingdings" panose="05000000000000000000" pitchFamily="2" charset="2"/>
              <a:buChar char="§"/>
            </a:pPr>
            <a:endParaRPr lang="es-PE"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gn="just">
              <a:buClr>
                <a:srgbClr val="FFA325"/>
              </a:buClr>
              <a:buFont typeface="Wingdings" panose="05000000000000000000" pitchFamily="2" charset="2"/>
              <a:buChar char="§"/>
            </a:pPr>
            <a:r>
              <a:rPr lang="es-PE" sz="2800">
                <a:solidFill>
                  <a:schemeClr val="tx1">
                    <a:lumMod val="95000"/>
                    <a:lumOff val="5000"/>
                  </a:schemeClr>
                </a:solidFill>
                <a:latin typeface="Arial" panose="020B0604020202020204" pitchFamily="34" charset="0"/>
                <a:cs typeface="Arial" panose="020B0604020202020204" pitchFamily="34" charset="0"/>
              </a:rPr>
              <a:t>En particular, pero no de manera exclusiva, los Niveles de Servicio aplicables al proyecto son:</a:t>
            </a:r>
            <a:endParaRPr lang="es-E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gn="just">
              <a:buClr>
                <a:srgbClr val="FFA325"/>
              </a:buClr>
              <a:buFont typeface="Wingdings" panose="05000000000000000000" pitchFamily="2" charset="2"/>
              <a:buChar char="§"/>
            </a:pPr>
            <a:endParaRPr lang="es-PE" sz="2800">
              <a:solidFill>
                <a:srgbClr val="3BAF6B"/>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7271F486-EDD0-454A-9955-0765A0059ED3}"/>
              </a:ext>
            </a:extLst>
          </p:cNvPr>
          <p:cNvSpPr/>
          <p:nvPr/>
        </p:nvSpPr>
        <p:spPr>
          <a:xfrm>
            <a:off x="3436658" y="2527450"/>
            <a:ext cx="11879326" cy="461508"/>
          </a:xfrm>
          <a:prstGeom prst="rect">
            <a:avLst/>
          </a:prstGeom>
        </p:spPr>
        <p:txBody>
          <a:bodyPr wrap="square">
            <a:spAutoFit/>
          </a:bodyPr>
          <a:lstStyle/>
          <a:p>
            <a:endParaRPr lang="es-PE" sz="1600">
              <a:latin typeface="Arial" panose="020B0604020202020204" pitchFamily="34" charset="0"/>
              <a:cs typeface="Arial" panose="020B0604020202020204" pitchFamily="34" charset="0"/>
            </a:endParaRPr>
          </a:p>
        </p:txBody>
      </p:sp>
      <p:sp>
        <p:nvSpPr>
          <p:cNvPr id="20" name="Marcador de número de diapositiva 6">
            <a:extLst>
              <a:ext uri="{FF2B5EF4-FFF2-40B4-BE49-F238E27FC236}">
                <a16:creationId xmlns:a16="http://schemas.microsoft.com/office/drawing/2014/main" id="{733676E7-1D19-442D-B59F-6C6E2C34C5CA}"/>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33</a:t>
            </a:fld>
            <a:endParaRPr lang="en-US" b="1">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327F28C9-9EB6-4399-85CF-7C9E3098030E}"/>
              </a:ext>
            </a:extLst>
          </p:cNvPr>
          <p:cNvSpPr txBox="1"/>
          <p:nvPr/>
        </p:nvSpPr>
        <p:spPr>
          <a:xfrm>
            <a:off x="1873179" y="9107812"/>
            <a:ext cx="14918871" cy="954107"/>
          </a:xfrm>
          <a:prstGeom prst="rect">
            <a:avLst/>
          </a:prstGeom>
          <a:noFill/>
        </p:spPr>
        <p:txBody>
          <a:bodyPr wrap="square">
            <a:spAutoFit/>
          </a:bodyPr>
          <a:lstStyle/>
          <a:p>
            <a:pPr algn="ctr">
              <a:buClr>
                <a:srgbClr val="FFA325"/>
              </a:buClr>
            </a:pPr>
            <a:r>
              <a:rPr lang="es-PE" sz="2800" b="1">
                <a:solidFill>
                  <a:schemeClr val="bg1"/>
                </a:solidFill>
                <a:latin typeface="Arial" panose="020B0604020202020204" pitchFamily="34" charset="0"/>
                <a:cs typeface="Arial" panose="020B0604020202020204" pitchFamily="34" charset="0"/>
              </a:rPr>
              <a:t>El incumplimiento en la entrega de los Niveles de Servicio conllevará en la aplicación de sanciones al CONCESIONARIO, según las Leyes y Disposiciones Aplicables.</a:t>
            </a:r>
            <a:endParaRPr lang="es-ES" sz="2800" b="1">
              <a:solidFill>
                <a:schemeClr val="bg1"/>
              </a:solidFill>
              <a:latin typeface="Arial" panose="020B0604020202020204" pitchFamily="34" charset="0"/>
              <a:cs typeface="Arial" panose="020B0604020202020204" pitchFamily="34" charset="0"/>
            </a:endParaRPr>
          </a:p>
        </p:txBody>
      </p:sp>
      <p:sp>
        <p:nvSpPr>
          <p:cNvPr id="27" name="Flecha: a la derecha 26">
            <a:extLst>
              <a:ext uri="{FF2B5EF4-FFF2-40B4-BE49-F238E27FC236}">
                <a16:creationId xmlns:a16="http://schemas.microsoft.com/office/drawing/2014/main" id="{60F01614-4725-49A6-AC51-C817A0E75442}"/>
              </a:ext>
            </a:extLst>
          </p:cNvPr>
          <p:cNvSpPr/>
          <p:nvPr/>
        </p:nvSpPr>
        <p:spPr>
          <a:xfrm>
            <a:off x="9332615" y="5608039"/>
            <a:ext cx="833173" cy="95410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2284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63">
            <a:extLst>
              <a:ext uri="{FF2B5EF4-FFF2-40B4-BE49-F238E27FC236}">
                <a16:creationId xmlns:a16="http://schemas.microsoft.com/office/drawing/2014/main" id="{ABC1FDEB-037F-48A1-AED1-B1D12149F23D}"/>
              </a:ext>
            </a:extLst>
          </p:cNvPr>
          <p:cNvSpPr txBox="1"/>
          <p:nvPr/>
        </p:nvSpPr>
        <p:spPr>
          <a:xfrm>
            <a:off x="1412635" y="7823426"/>
            <a:ext cx="16908022" cy="1974900"/>
          </a:xfrm>
          <a:prstGeom prst="rect">
            <a:avLst/>
          </a:prstGeom>
        </p:spPr>
        <p:txBody>
          <a:bodyPr vert="horz" wrap="square" lIns="0" tIns="0" rIns="0" bIns="0" rtlCol="0">
            <a:spAutoFit/>
          </a:bodyPr>
          <a:lstStyle/>
          <a:p>
            <a:pPr marL="1155700" indent="-1143000">
              <a:lnSpc>
                <a:spcPts val="7700"/>
              </a:lnSpc>
              <a:buFont typeface="+mj-lt"/>
              <a:buAutoNum type="romanUcPeriod" startAt="3"/>
            </a:pPr>
            <a:r>
              <a:rPr lang="es-PE" sz="6600" b="1" dirty="0">
                <a:solidFill>
                  <a:prstClr val="white"/>
                </a:solidFill>
                <a:latin typeface="Arial" panose="020B0604020202020204" pitchFamily="34" charset="0"/>
                <a:ea typeface="Calibri" charset="0"/>
                <a:cs typeface="Arial" panose="020B0604020202020204" pitchFamily="34" charset="0"/>
              </a:rPr>
              <a:t>Bases del concurso</a:t>
            </a:r>
          </a:p>
          <a:p>
            <a:pPr marL="1155700" indent="-1143000">
              <a:lnSpc>
                <a:spcPts val="7700"/>
              </a:lnSpc>
              <a:buFont typeface="+mj-lt"/>
              <a:buAutoNum type="romanUcPeriod" startAt="3"/>
            </a:pPr>
            <a:endParaRPr lang="es-PE" sz="6600" b="1" dirty="0">
              <a:solidFill>
                <a:prstClr val="white"/>
              </a:solidFill>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121461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59CEE1-9FCF-4292-B312-B0907A627F55}"/>
              </a:ext>
            </a:extLst>
          </p:cNvPr>
          <p:cNvSpPr txBox="1"/>
          <p:nvPr/>
        </p:nvSpPr>
        <p:spPr>
          <a:xfrm>
            <a:off x="726715" y="793358"/>
            <a:ext cx="12223539" cy="707886"/>
          </a:xfrm>
          <a:prstGeom prst="rect">
            <a:avLst/>
          </a:prstGeom>
          <a:noFill/>
        </p:spPr>
        <p:txBody>
          <a:bodyPr wrap="none" rtlCol="0">
            <a:spAutoFit/>
          </a:bodyPr>
          <a:lstStyle/>
          <a:p>
            <a:r>
              <a:rPr lang="es-PE" sz="4000" b="1" dirty="0">
                <a:solidFill>
                  <a:srgbClr val="EA8700"/>
                </a:solidFill>
                <a:latin typeface="Arial" panose="020B0604020202020204" pitchFamily="34" charset="0"/>
                <a:cs typeface="Arial" panose="020B0604020202020204" pitchFamily="34" charset="0"/>
              </a:rPr>
              <a:t>CRONOGRAMA DEL PROCESO DE SELECCIÓN</a:t>
            </a:r>
          </a:p>
        </p:txBody>
      </p:sp>
      <p:sp>
        <p:nvSpPr>
          <p:cNvPr id="21" name="Marcador de número de diapositiva 6">
            <a:extLst>
              <a:ext uri="{FF2B5EF4-FFF2-40B4-BE49-F238E27FC236}">
                <a16:creationId xmlns:a16="http://schemas.microsoft.com/office/drawing/2014/main" id="{592F99F5-B873-4470-86C6-8E560387E053}"/>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35</a:t>
            </a:fld>
            <a:endParaRPr lang="en-US" b="1">
              <a:latin typeface="Arial" panose="020B0604020202020204" pitchFamily="34" charset="0"/>
              <a:cs typeface="Arial" panose="020B0604020202020204" pitchFamily="34" charset="0"/>
            </a:endParaRPr>
          </a:p>
        </p:txBody>
      </p:sp>
      <p:graphicFrame>
        <p:nvGraphicFramePr>
          <p:cNvPr id="6" name="Objeto 5">
            <a:extLst>
              <a:ext uri="{FF2B5EF4-FFF2-40B4-BE49-F238E27FC236}">
                <a16:creationId xmlns:a16="http://schemas.microsoft.com/office/drawing/2014/main" id="{EC672350-F6BC-A6C5-6661-6A29242898C0}"/>
              </a:ext>
            </a:extLst>
          </p:cNvPr>
          <p:cNvGraphicFramePr>
            <a:graphicFrameLocks noChangeAspect="1"/>
          </p:cNvGraphicFramePr>
          <p:nvPr>
            <p:extLst>
              <p:ext uri="{D42A27DB-BD31-4B8C-83A1-F6EECF244321}">
                <p14:modId xmlns:p14="http://schemas.microsoft.com/office/powerpoint/2010/main" val="2741947091"/>
              </p:ext>
            </p:extLst>
          </p:nvPr>
        </p:nvGraphicFramePr>
        <p:xfrm>
          <a:off x="4386263" y="2022475"/>
          <a:ext cx="11331575" cy="8493125"/>
        </p:xfrm>
        <a:graphic>
          <a:graphicData uri="http://schemas.openxmlformats.org/presentationml/2006/ole">
            <mc:AlternateContent xmlns:mc="http://schemas.openxmlformats.org/markup-compatibility/2006">
              <mc:Choice xmlns:v="urn:schemas-microsoft-com:vml" Requires="v">
                <p:oleObj name="Document" r:id="rId2" imgW="5646189" imgH="4229841" progId="Word.Document.12">
                  <p:embed/>
                </p:oleObj>
              </mc:Choice>
              <mc:Fallback>
                <p:oleObj name="Document" r:id="rId2" imgW="5646189" imgH="4229841" progId="Word.Document.12">
                  <p:embed/>
                  <p:pic>
                    <p:nvPicPr>
                      <p:cNvPr id="0" name=""/>
                      <p:cNvPicPr/>
                      <p:nvPr/>
                    </p:nvPicPr>
                    <p:blipFill>
                      <a:blip r:embed="rId3"/>
                      <a:stretch>
                        <a:fillRect/>
                      </a:stretch>
                    </p:blipFill>
                    <p:spPr>
                      <a:xfrm>
                        <a:off x="4386263" y="2022475"/>
                        <a:ext cx="11331575" cy="8493125"/>
                      </a:xfrm>
                      <a:prstGeom prst="rect">
                        <a:avLst/>
                      </a:prstGeom>
                    </p:spPr>
                  </p:pic>
                </p:oleObj>
              </mc:Fallback>
            </mc:AlternateContent>
          </a:graphicData>
        </a:graphic>
      </p:graphicFrame>
    </p:spTree>
    <p:extLst>
      <p:ext uri="{BB962C8B-B14F-4D97-AF65-F5344CB8AC3E}">
        <p14:creationId xmlns:p14="http://schemas.microsoft.com/office/powerpoint/2010/main" val="2816979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esquinas redondeadas 27">
            <a:extLst>
              <a:ext uri="{FF2B5EF4-FFF2-40B4-BE49-F238E27FC236}">
                <a16:creationId xmlns:a16="http://schemas.microsoft.com/office/drawing/2014/main" id="{3A6F42C9-E098-4F87-88A9-C931E7D051DC}"/>
              </a:ext>
            </a:extLst>
          </p:cNvPr>
          <p:cNvSpPr/>
          <p:nvPr/>
        </p:nvSpPr>
        <p:spPr>
          <a:xfrm>
            <a:off x="919048" y="5801317"/>
            <a:ext cx="11662336" cy="719694"/>
          </a:xfrm>
          <a:prstGeom prst="roundRect">
            <a:avLst/>
          </a:prstGeom>
          <a:solidFill>
            <a:srgbClr val="EA8700"/>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esquinas redondeadas 28">
            <a:extLst>
              <a:ext uri="{FF2B5EF4-FFF2-40B4-BE49-F238E27FC236}">
                <a16:creationId xmlns:a16="http://schemas.microsoft.com/office/drawing/2014/main" id="{8D3BECC0-91A5-4ADA-AB50-E2A80ED7793C}"/>
              </a:ext>
            </a:extLst>
          </p:cNvPr>
          <p:cNvSpPr/>
          <p:nvPr/>
        </p:nvSpPr>
        <p:spPr>
          <a:xfrm>
            <a:off x="974762" y="8493913"/>
            <a:ext cx="11662336" cy="719694"/>
          </a:xfrm>
          <a:prstGeom prst="roundRect">
            <a:avLst/>
          </a:prstGeom>
          <a:solidFill>
            <a:srgbClr val="EA8700"/>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Rectángulo: esquinas redondeadas 26">
            <a:extLst>
              <a:ext uri="{FF2B5EF4-FFF2-40B4-BE49-F238E27FC236}">
                <a16:creationId xmlns:a16="http://schemas.microsoft.com/office/drawing/2014/main" id="{5924A5A1-355A-4061-8469-F8E674C09951}"/>
              </a:ext>
            </a:extLst>
          </p:cNvPr>
          <p:cNvSpPr/>
          <p:nvPr/>
        </p:nvSpPr>
        <p:spPr>
          <a:xfrm>
            <a:off x="974762" y="2106638"/>
            <a:ext cx="11662336" cy="719694"/>
          </a:xfrm>
          <a:prstGeom prst="roundRect">
            <a:avLst/>
          </a:prstGeom>
          <a:solidFill>
            <a:srgbClr val="EA8700"/>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3" name="CuadroTexto 2">
            <a:extLst>
              <a:ext uri="{FF2B5EF4-FFF2-40B4-BE49-F238E27FC236}">
                <a16:creationId xmlns:a16="http://schemas.microsoft.com/office/drawing/2014/main" id="{2E59CEE1-9FCF-4292-B312-B0907A627F55}"/>
              </a:ext>
            </a:extLst>
          </p:cNvPr>
          <p:cNvSpPr txBox="1"/>
          <p:nvPr/>
        </p:nvSpPr>
        <p:spPr>
          <a:xfrm>
            <a:off x="726715" y="793358"/>
            <a:ext cx="13076337" cy="707886"/>
          </a:xfrm>
          <a:prstGeom prst="rect">
            <a:avLst/>
          </a:prstGeom>
          <a:noFill/>
        </p:spPr>
        <p:txBody>
          <a:bodyPr wrap="none" rtlCol="0">
            <a:spAutoFit/>
          </a:bodyPr>
          <a:lstStyle/>
          <a:p>
            <a:r>
              <a:rPr lang="es-PE" sz="4000" b="1">
                <a:solidFill>
                  <a:srgbClr val="EA8700"/>
                </a:solidFill>
                <a:latin typeface="Arial" panose="020B0604020202020204" pitchFamily="34" charset="0"/>
                <a:cs typeface="Arial" panose="020B0604020202020204" pitchFamily="34" charset="0"/>
              </a:rPr>
              <a:t>CONSIDERACIONES DEL PROCESO DE SELECCIÓN</a:t>
            </a:r>
          </a:p>
        </p:txBody>
      </p:sp>
      <p:sp>
        <p:nvSpPr>
          <p:cNvPr id="5" name="Rectángulo 4">
            <a:extLst>
              <a:ext uri="{FF2B5EF4-FFF2-40B4-BE49-F238E27FC236}">
                <a16:creationId xmlns:a16="http://schemas.microsoft.com/office/drawing/2014/main" id="{816EEE78-E478-44E4-9E92-A51678E873CF}"/>
              </a:ext>
            </a:extLst>
          </p:cNvPr>
          <p:cNvSpPr/>
          <p:nvPr/>
        </p:nvSpPr>
        <p:spPr>
          <a:xfrm>
            <a:off x="1273590" y="2186937"/>
            <a:ext cx="4360489" cy="523220"/>
          </a:xfrm>
          <a:prstGeom prst="rect">
            <a:avLst/>
          </a:prstGeom>
        </p:spPr>
        <p:txBody>
          <a:bodyPr wrap="none">
            <a:spAutoFit/>
          </a:bodyPr>
          <a:lstStyle/>
          <a:p>
            <a:r>
              <a:rPr lang="es-ES" sz="2800" b="1">
                <a:solidFill>
                  <a:schemeClr val="bg1"/>
                </a:solidFill>
                <a:latin typeface="Arial" panose="020B0604020202020204" pitchFamily="34" charset="0"/>
                <a:cs typeface="Arial" panose="020B0604020202020204" pitchFamily="34" charset="0"/>
              </a:rPr>
              <a:t>Proceso de Calificación:</a:t>
            </a:r>
            <a:endParaRPr lang="es-PE" sz="2800" b="1">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AC44F4A-D285-46D3-8C39-FCCF82530BE2}"/>
              </a:ext>
            </a:extLst>
          </p:cNvPr>
          <p:cNvSpPr/>
          <p:nvPr/>
        </p:nvSpPr>
        <p:spPr>
          <a:xfrm>
            <a:off x="1273590" y="8521005"/>
            <a:ext cx="7035900" cy="523220"/>
          </a:xfrm>
          <a:prstGeom prst="rect">
            <a:avLst/>
          </a:prstGeom>
        </p:spPr>
        <p:txBody>
          <a:bodyPr wrap="none">
            <a:spAutoFit/>
          </a:bodyPr>
          <a:lstStyle/>
          <a:p>
            <a:r>
              <a:rPr lang="es-PE" sz="2800" b="1">
                <a:solidFill>
                  <a:schemeClr val="bg1"/>
                </a:solidFill>
                <a:latin typeface="Arial" panose="020B0604020202020204" pitchFamily="34" charset="0"/>
                <a:cs typeface="Arial" panose="020B0604020202020204" pitchFamily="34" charset="0"/>
              </a:rPr>
              <a:t>Método para determinar la mejor Oferta:</a:t>
            </a:r>
          </a:p>
        </p:txBody>
      </p:sp>
      <p:sp>
        <p:nvSpPr>
          <p:cNvPr id="8" name="Rectángulo 7">
            <a:extLst>
              <a:ext uri="{FF2B5EF4-FFF2-40B4-BE49-F238E27FC236}">
                <a16:creationId xmlns:a16="http://schemas.microsoft.com/office/drawing/2014/main" id="{AFBDB3A9-BAAB-42B6-9CA6-1EA8971900F4}"/>
              </a:ext>
            </a:extLst>
          </p:cNvPr>
          <p:cNvSpPr/>
          <p:nvPr/>
        </p:nvSpPr>
        <p:spPr>
          <a:xfrm>
            <a:off x="919049" y="9335097"/>
            <a:ext cx="18106602" cy="830997"/>
          </a:xfrm>
          <a:prstGeom prst="rect">
            <a:avLst/>
          </a:prstGeom>
        </p:spPr>
        <p:txBody>
          <a:bodyPr wrap="square">
            <a:spAutoFit/>
          </a:bodyPr>
          <a:lstStyle/>
          <a:p>
            <a:pPr marL="342900" indent="-342900">
              <a:buFont typeface="Arial" panose="020B0604020202020204" pitchFamily="34" charset="0"/>
              <a:buChar char="•"/>
            </a:pPr>
            <a:r>
              <a:rPr lang="es-PE" sz="2400" dirty="0">
                <a:latin typeface="Arial" panose="020B0604020202020204" pitchFamily="34" charset="0"/>
                <a:cs typeface="Arial" panose="020B0604020202020204" pitchFamily="34" charset="0"/>
              </a:rPr>
              <a:t>La Buena Pro será obtenida por el Postor que oferte la menor sumatoria del </a:t>
            </a:r>
            <a:r>
              <a:rPr lang="es-PE" sz="2400" b="1" dirty="0">
                <a:latin typeface="Arial" panose="020B0604020202020204" pitchFamily="34" charset="0"/>
                <a:cs typeface="Arial" panose="020B0604020202020204" pitchFamily="34" charset="0"/>
              </a:rPr>
              <a:t>Costo de Servicio Total de los Proyectos para cada Grupo de proyectos </a:t>
            </a:r>
            <a:r>
              <a:rPr lang="es-PE" sz="2400" dirty="0">
                <a:latin typeface="Arial" panose="020B0604020202020204" pitchFamily="34" charset="0"/>
                <a:cs typeface="Arial" panose="020B0604020202020204" pitchFamily="34" charset="0"/>
              </a:rPr>
              <a:t>(Anexo 4 de las Bases).</a:t>
            </a:r>
            <a:endParaRPr lang="es-ES" sz="2400" dirty="0">
              <a:latin typeface="Arial" panose="020B0604020202020204" pitchFamily="34" charset="0"/>
              <a:cs typeface="Arial" panose="020B0604020202020204" pitchFamily="34" charset="0"/>
            </a:endParaRPr>
          </a:p>
        </p:txBody>
      </p:sp>
      <p:sp>
        <p:nvSpPr>
          <p:cNvPr id="21" name="Marcador de número de diapositiva 6">
            <a:extLst>
              <a:ext uri="{FF2B5EF4-FFF2-40B4-BE49-F238E27FC236}">
                <a16:creationId xmlns:a16="http://schemas.microsoft.com/office/drawing/2014/main" id="{592F99F5-B873-4470-86C6-8E560387E053}"/>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36</a:t>
            </a:fld>
            <a:endParaRPr lang="en-US" b="1">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606BDC0C-C794-4928-8664-BC2D2DFC089A}"/>
              </a:ext>
            </a:extLst>
          </p:cNvPr>
          <p:cNvSpPr/>
          <p:nvPr/>
        </p:nvSpPr>
        <p:spPr>
          <a:xfrm>
            <a:off x="1198669" y="5880250"/>
            <a:ext cx="7672293" cy="523220"/>
          </a:xfrm>
          <a:prstGeom prst="rect">
            <a:avLst/>
          </a:prstGeom>
        </p:spPr>
        <p:txBody>
          <a:bodyPr wrap="none">
            <a:spAutoFit/>
          </a:bodyPr>
          <a:lstStyle/>
          <a:p>
            <a:r>
              <a:rPr lang="es-ES" sz="2800" b="1">
                <a:solidFill>
                  <a:schemeClr val="bg1"/>
                </a:solidFill>
                <a:latin typeface="Arial" panose="020B0604020202020204" pitchFamily="34" charset="0"/>
                <a:cs typeface="Arial" panose="020B0604020202020204" pitchFamily="34" charset="0"/>
              </a:rPr>
              <a:t>Procedimiento Simplificado de Calificación:</a:t>
            </a:r>
            <a:endParaRPr lang="es-PE" sz="2800" b="1">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5E7CB115-A673-4AAE-AEAB-4D1925C8C12B}"/>
              </a:ext>
            </a:extLst>
          </p:cNvPr>
          <p:cNvSpPr/>
          <p:nvPr/>
        </p:nvSpPr>
        <p:spPr>
          <a:xfrm>
            <a:off x="919048" y="6883572"/>
            <a:ext cx="18106602" cy="1200329"/>
          </a:xfrm>
          <a:prstGeom prst="rect">
            <a:avLst/>
          </a:prstGeom>
        </p:spPr>
        <p:txBody>
          <a:bodyPr wrap="square">
            <a:spAutoFit/>
          </a:bodyPr>
          <a:lstStyle/>
          <a:p>
            <a:pPr marL="342900" indent="-342900" algn="just">
              <a:buFont typeface="Wingdings" pitchFamily="2" charset="2"/>
              <a:buChar char="§"/>
            </a:pPr>
            <a:r>
              <a:rPr lang="es-PE" sz="2400" dirty="0">
                <a:latin typeface="Arial" panose="020B0604020202020204" pitchFamily="34" charset="0"/>
                <a:cs typeface="Arial" panose="020B0604020202020204" pitchFamily="34" charset="0"/>
              </a:rPr>
              <a:t>Es el mecanismo mediante el cual los Interesados que hubieren calificado en algún proceso llevado a cabo por PROINVERSIÓN en los últimos dos (2) años contados a partir de la fecha de presentación del sobre de Calificación para dicho proceso; podrán solicitar un “Certificado de Vigencia de Documentos de Calificación”, para acreditar sus credenciales en el Concurso.</a:t>
            </a:r>
            <a:endParaRPr lang="es-PE" sz="2400" b="1" dirty="0">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00AE161B-B713-4E54-BCE5-271B99556ACF}"/>
              </a:ext>
            </a:extLst>
          </p:cNvPr>
          <p:cNvSpPr/>
          <p:nvPr/>
        </p:nvSpPr>
        <p:spPr>
          <a:xfrm>
            <a:off x="822881" y="3123101"/>
            <a:ext cx="18298935" cy="2539157"/>
          </a:xfrm>
          <a:prstGeom prst="rect">
            <a:avLst/>
          </a:prstGeom>
        </p:spPr>
        <p:txBody>
          <a:bodyPr wrap="square">
            <a:spAutoFit/>
          </a:bodyPr>
          <a:lstStyle/>
          <a:p>
            <a:pPr marL="342900" indent="-342900" algn="just">
              <a:spcAft>
                <a:spcPts val="600"/>
              </a:spcAft>
              <a:buFont typeface="Wingdings" pitchFamily="2" charset="2"/>
              <a:buChar char="§"/>
            </a:pPr>
            <a:r>
              <a:rPr lang="es-PE" sz="2400" dirty="0">
                <a:latin typeface="Arial" panose="020B0604020202020204" pitchFamily="34" charset="0"/>
                <a:cs typeface="Arial" panose="020B0604020202020204" pitchFamily="34" charset="0"/>
              </a:rPr>
              <a:t>Para participar en el Concurso, la persona jurídica o Consorcio, deberá pagar el Derecho de Participación </a:t>
            </a:r>
            <a:r>
              <a:rPr lang="es-PE" sz="2400" b="1" dirty="0">
                <a:latin typeface="Arial" panose="020B0604020202020204" pitchFamily="34" charset="0"/>
                <a:cs typeface="Arial" panose="020B0604020202020204" pitchFamily="34" charset="0"/>
              </a:rPr>
              <a:t>hasta el lunes 05.06.2023.</a:t>
            </a:r>
          </a:p>
          <a:p>
            <a:pPr marL="342900" indent="-342900" algn="just">
              <a:spcAft>
                <a:spcPts val="600"/>
              </a:spcAft>
              <a:buFont typeface="Wingdings" pitchFamily="2" charset="2"/>
              <a:buChar char="§"/>
            </a:pPr>
            <a:r>
              <a:rPr lang="es-PE" sz="2400" dirty="0">
                <a:latin typeface="Arial" panose="020B0604020202020204" pitchFamily="34" charset="0"/>
                <a:cs typeface="Arial" panose="020B0604020202020204" pitchFamily="34" charset="0"/>
              </a:rPr>
              <a:t>Una vez adquirido el Derecho de Participación, el Interesado deberá designar sus Agentes Autorizados y Representantes Legales.</a:t>
            </a:r>
          </a:p>
          <a:p>
            <a:pPr marL="342900" indent="-342900" algn="just">
              <a:spcAft>
                <a:spcPts val="600"/>
              </a:spcAft>
              <a:buFont typeface="Wingdings" pitchFamily="2" charset="2"/>
              <a:buChar char="§"/>
            </a:pPr>
            <a:r>
              <a:rPr lang="es-PE" sz="2400" dirty="0">
                <a:latin typeface="Arial" panose="020B0604020202020204" pitchFamily="34" charset="0"/>
                <a:cs typeface="Arial" panose="020B0604020202020204" pitchFamily="34" charset="0"/>
              </a:rPr>
              <a:t>Los documentos del sobre de Calificación serán presentados a través de la mesa de partes virtual y remitidos, a su vez, a los correos electrónicos señalados en el numeral 10.1.1 de las bases del concurso.</a:t>
            </a:r>
            <a:r>
              <a:rPr lang="es-PE" sz="2400" dirty="0">
                <a:solidFill>
                  <a:srgbClr val="FF0000"/>
                </a:solidFill>
                <a:latin typeface="Arial" panose="020B0604020202020204" pitchFamily="34" charset="0"/>
                <a:cs typeface="Arial" panose="020B0604020202020204" pitchFamily="34" charset="0"/>
              </a:rPr>
              <a:t>	</a:t>
            </a:r>
            <a:endParaRPr lang="es-PE" sz="1400" dirty="0">
              <a:solidFill>
                <a:srgbClr val="FF0000"/>
              </a:solidFill>
              <a:latin typeface="Arial" panose="020B0604020202020204" pitchFamily="34" charset="0"/>
              <a:cs typeface="Arial" panose="020B0604020202020204" pitchFamily="34" charset="0"/>
            </a:endParaRPr>
          </a:p>
          <a:p>
            <a:pPr marL="342900" indent="-342900">
              <a:spcAft>
                <a:spcPts val="600"/>
              </a:spcAft>
              <a:buFont typeface="Wingdings" pitchFamily="2" charset="2"/>
              <a:buChar char="§"/>
            </a:pPr>
            <a:r>
              <a:rPr lang="es-PE" sz="2400" dirty="0">
                <a:latin typeface="Arial" panose="020B0604020202020204" pitchFamily="34" charset="0"/>
                <a:cs typeface="Arial" panose="020B0604020202020204" pitchFamily="34" charset="0"/>
              </a:rPr>
              <a:t>La fecha de presentación de la solicitud de calificación es </a:t>
            </a:r>
            <a:r>
              <a:rPr lang="es-PE" sz="2400" b="1" dirty="0">
                <a:latin typeface="Arial" panose="020B0604020202020204" pitchFamily="34" charset="0"/>
                <a:cs typeface="Arial" panose="020B0604020202020204" pitchFamily="34" charset="0"/>
              </a:rPr>
              <a:t>hasta el lunes 12.06.2023.</a:t>
            </a:r>
          </a:p>
        </p:txBody>
      </p:sp>
    </p:spTree>
    <p:extLst>
      <p:ext uri="{BB962C8B-B14F-4D97-AF65-F5344CB8AC3E}">
        <p14:creationId xmlns:p14="http://schemas.microsoft.com/office/powerpoint/2010/main" val="130166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o 35">
            <a:extLst>
              <a:ext uri="{FF2B5EF4-FFF2-40B4-BE49-F238E27FC236}">
                <a16:creationId xmlns:a16="http://schemas.microsoft.com/office/drawing/2014/main" id="{0401BB06-CFCC-42D9-AABB-70FDCEAA599B}"/>
              </a:ext>
            </a:extLst>
          </p:cNvPr>
          <p:cNvGrpSpPr/>
          <p:nvPr/>
        </p:nvGrpSpPr>
        <p:grpSpPr>
          <a:xfrm>
            <a:off x="10874581" y="7855965"/>
            <a:ext cx="7047659" cy="1853296"/>
            <a:chOff x="1047750" y="2378075"/>
            <a:chExt cx="6105525" cy="1664232"/>
          </a:xfrm>
        </p:grpSpPr>
        <p:sp>
          <p:nvSpPr>
            <p:cNvPr id="37" name="AutoShape 3">
              <a:extLst>
                <a:ext uri="{FF2B5EF4-FFF2-40B4-BE49-F238E27FC236}">
                  <a16:creationId xmlns:a16="http://schemas.microsoft.com/office/drawing/2014/main" id="{F1F0B726-46EB-4307-ABA9-185E44C517F9}"/>
                </a:ext>
              </a:extLst>
            </p:cNvPr>
            <p:cNvSpPr>
              <a:spLocks noChangeAspect="1" noChangeArrowheads="1" noTextEdit="1"/>
            </p:cNvSpPr>
            <p:nvPr/>
          </p:nvSpPr>
          <p:spPr bwMode="auto">
            <a:xfrm>
              <a:off x="1047750" y="2378075"/>
              <a:ext cx="60896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5">
              <a:extLst>
                <a:ext uri="{FF2B5EF4-FFF2-40B4-BE49-F238E27FC236}">
                  <a16:creationId xmlns:a16="http://schemas.microsoft.com/office/drawing/2014/main" id="{E0CDB899-27EC-4F0E-B907-0A8725747A4C}"/>
                </a:ext>
              </a:extLst>
            </p:cNvPr>
            <p:cNvSpPr>
              <a:spLocks/>
            </p:cNvSpPr>
            <p:nvPr/>
          </p:nvSpPr>
          <p:spPr bwMode="auto">
            <a:xfrm>
              <a:off x="1274762" y="2393315"/>
              <a:ext cx="5878513" cy="1633538"/>
            </a:xfrm>
            <a:custGeom>
              <a:avLst/>
              <a:gdLst>
                <a:gd name="T0" fmla="*/ 25135 w 26570"/>
                <a:gd name="T1" fmla="*/ 0 h 7380"/>
                <a:gd name="T2" fmla="*/ 25135 w 26570"/>
                <a:gd name="T3" fmla="*/ 0 h 7380"/>
                <a:gd name="T4" fmla="*/ 0 w 26570"/>
                <a:gd name="T5" fmla="*/ 0 h 7380"/>
                <a:gd name="T6" fmla="*/ 0 w 26570"/>
                <a:gd name="T7" fmla="*/ 7380 h 7380"/>
                <a:gd name="T8" fmla="*/ 25135 w 26570"/>
                <a:gd name="T9" fmla="*/ 7380 h 7380"/>
                <a:gd name="T10" fmla="*/ 26570 w 26570"/>
                <a:gd name="T11" fmla="*/ 5913 h 7380"/>
                <a:gd name="T12" fmla="*/ 26570 w 26570"/>
                <a:gd name="T13" fmla="*/ 1467 h 7380"/>
                <a:gd name="T14" fmla="*/ 25135 w 26570"/>
                <a:gd name="T15" fmla="*/ 0 h 7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70" h="7380">
                  <a:moveTo>
                    <a:pt x="25135" y="0"/>
                  </a:moveTo>
                  <a:lnTo>
                    <a:pt x="25135" y="0"/>
                  </a:lnTo>
                  <a:lnTo>
                    <a:pt x="0" y="0"/>
                  </a:lnTo>
                  <a:lnTo>
                    <a:pt x="0" y="7380"/>
                  </a:lnTo>
                  <a:lnTo>
                    <a:pt x="25135" y="7380"/>
                  </a:lnTo>
                  <a:cubicBezTo>
                    <a:pt x="26220" y="7380"/>
                    <a:pt x="26570" y="6723"/>
                    <a:pt x="26570" y="5913"/>
                  </a:cubicBezTo>
                  <a:lnTo>
                    <a:pt x="26570" y="1467"/>
                  </a:lnTo>
                  <a:cubicBezTo>
                    <a:pt x="26570" y="657"/>
                    <a:pt x="26220" y="0"/>
                    <a:pt x="25135"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39" name="Freeform 6">
              <a:extLst>
                <a:ext uri="{FF2B5EF4-FFF2-40B4-BE49-F238E27FC236}">
                  <a16:creationId xmlns:a16="http://schemas.microsoft.com/office/drawing/2014/main" id="{A519D27A-51EC-4F51-844A-A0613D098288}"/>
                </a:ext>
              </a:extLst>
            </p:cNvPr>
            <p:cNvSpPr>
              <a:spLocks/>
            </p:cNvSpPr>
            <p:nvPr/>
          </p:nvSpPr>
          <p:spPr bwMode="auto">
            <a:xfrm>
              <a:off x="1063625" y="2392363"/>
              <a:ext cx="5095875" cy="1633538"/>
            </a:xfrm>
            <a:custGeom>
              <a:avLst/>
              <a:gdLst>
                <a:gd name="T0" fmla="*/ 0 w 23036"/>
                <a:gd name="T1" fmla="*/ 0 h 7380"/>
                <a:gd name="T2" fmla="*/ 0 w 23036"/>
                <a:gd name="T3" fmla="*/ 0 h 7380"/>
                <a:gd name="T4" fmla="*/ 0 w 23036"/>
                <a:gd name="T5" fmla="*/ 7380 h 7380"/>
                <a:gd name="T6" fmla="*/ 11002 w 23036"/>
                <a:gd name="T7" fmla="*/ 7380 h 7380"/>
                <a:gd name="T8" fmla="*/ 23036 w 23036"/>
                <a:gd name="T9" fmla="*/ 7380 h 7380"/>
                <a:gd name="T10" fmla="*/ 21112 w 23036"/>
                <a:gd name="T11" fmla="*/ 3690 h 7380"/>
                <a:gd name="T12" fmla="*/ 23036 w 23036"/>
                <a:gd name="T13" fmla="*/ 0 h 7380"/>
                <a:gd name="T14" fmla="*/ 11002 w 23036"/>
                <a:gd name="T15" fmla="*/ 0 h 7380"/>
                <a:gd name="T16" fmla="*/ 0 w 23036"/>
                <a:gd name="T17" fmla="*/ 0 h 7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36" h="7380">
                  <a:moveTo>
                    <a:pt x="0" y="0"/>
                  </a:moveTo>
                  <a:lnTo>
                    <a:pt x="0" y="0"/>
                  </a:lnTo>
                  <a:lnTo>
                    <a:pt x="0" y="7380"/>
                  </a:lnTo>
                  <a:lnTo>
                    <a:pt x="11002" y="7380"/>
                  </a:lnTo>
                  <a:lnTo>
                    <a:pt x="23036" y="7380"/>
                  </a:lnTo>
                  <a:lnTo>
                    <a:pt x="21112" y="3690"/>
                  </a:lnTo>
                  <a:lnTo>
                    <a:pt x="23036" y="0"/>
                  </a:lnTo>
                  <a:lnTo>
                    <a:pt x="11002"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40" name="Freeform 7">
              <a:extLst>
                <a:ext uri="{FF2B5EF4-FFF2-40B4-BE49-F238E27FC236}">
                  <a16:creationId xmlns:a16="http://schemas.microsoft.com/office/drawing/2014/main" id="{6803F754-A080-4739-84C0-D1BFEBCDC2A3}"/>
                </a:ext>
              </a:extLst>
            </p:cNvPr>
            <p:cNvSpPr>
              <a:spLocks/>
            </p:cNvSpPr>
            <p:nvPr/>
          </p:nvSpPr>
          <p:spPr bwMode="auto">
            <a:xfrm>
              <a:off x="1079500" y="2408769"/>
              <a:ext cx="5095875" cy="1633538"/>
            </a:xfrm>
            <a:custGeom>
              <a:avLst/>
              <a:gdLst>
                <a:gd name="T0" fmla="*/ 0 w 23036"/>
                <a:gd name="T1" fmla="*/ 0 h 7380"/>
                <a:gd name="T2" fmla="*/ 0 w 23036"/>
                <a:gd name="T3" fmla="*/ 0 h 7380"/>
                <a:gd name="T4" fmla="*/ 0 w 23036"/>
                <a:gd name="T5" fmla="*/ 7380 h 7380"/>
                <a:gd name="T6" fmla="*/ 11002 w 23036"/>
                <a:gd name="T7" fmla="*/ 7380 h 7380"/>
                <a:gd name="T8" fmla="*/ 23036 w 23036"/>
                <a:gd name="T9" fmla="*/ 7380 h 7380"/>
                <a:gd name="T10" fmla="*/ 21112 w 23036"/>
                <a:gd name="T11" fmla="*/ 3690 h 7380"/>
                <a:gd name="T12" fmla="*/ 23036 w 23036"/>
                <a:gd name="T13" fmla="*/ 0 h 7380"/>
                <a:gd name="T14" fmla="*/ 11002 w 23036"/>
                <a:gd name="T15" fmla="*/ 0 h 7380"/>
                <a:gd name="T16" fmla="*/ 0 w 23036"/>
                <a:gd name="T17" fmla="*/ 0 h 7380"/>
                <a:gd name="T18" fmla="*/ 0 w 23036"/>
                <a:gd name="T19" fmla="*/ 0 h 7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36" h="7380">
                  <a:moveTo>
                    <a:pt x="0" y="0"/>
                  </a:moveTo>
                  <a:lnTo>
                    <a:pt x="0" y="0"/>
                  </a:lnTo>
                  <a:lnTo>
                    <a:pt x="0" y="7380"/>
                  </a:lnTo>
                  <a:lnTo>
                    <a:pt x="11002" y="7380"/>
                  </a:lnTo>
                  <a:lnTo>
                    <a:pt x="23036" y="7380"/>
                  </a:lnTo>
                  <a:lnTo>
                    <a:pt x="21112" y="3690"/>
                  </a:lnTo>
                  <a:lnTo>
                    <a:pt x="23036" y="0"/>
                  </a:lnTo>
                  <a:lnTo>
                    <a:pt x="11002" y="0"/>
                  </a:lnTo>
                  <a:lnTo>
                    <a:pt x="0" y="0"/>
                  </a:lnTo>
                  <a:lnTo>
                    <a:pt x="0" y="0"/>
                  </a:lnTo>
                  <a:close/>
                </a:path>
              </a:pathLst>
            </a:custGeom>
            <a:noFill/>
            <a:ln w="317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grpSp>
      <p:grpSp>
        <p:nvGrpSpPr>
          <p:cNvPr id="31" name="Grupo 30">
            <a:extLst>
              <a:ext uri="{FF2B5EF4-FFF2-40B4-BE49-F238E27FC236}">
                <a16:creationId xmlns:a16="http://schemas.microsoft.com/office/drawing/2014/main" id="{7F70426D-E25E-409F-BA46-667407CB41FD}"/>
              </a:ext>
            </a:extLst>
          </p:cNvPr>
          <p:cNvGrpSpPr/>
          <p:nvPr/>
        </p:nvGrpSpPr>
        <p:grpSpPr>
          <a:xfrm>
            <a:off x="5358616" y="4904505"/>
            <a:ext cx="8676247" cy="2215254"/>
            <a:chOff x="1047750" y="2378075"/>
            <a:chExt cx="6105525" cy="1664232"/>
          </a:xfrm>
        </p:grpSpPr>
        <p:sp>
          <p:nvSpPr>
            <p:cNvPr id="32" name="AutoShape 3">
              <a:extLst>
                <a:ext uri="{FF2B5EF4-FFF2-40B4-BE49-F238E27FC236}">
                  <a16:creationId xmlns:a16="http://schemas.microsoft.com/office/drawing/2014/main" id="{4DA74A88-67CE-4EB6-BE8D-9690AB8833EE}"/>
                </a:ext>
              </a:extLst>
            </p:cNvPr>
            <p:cNvSpPr>
              <a:spLocks noChangeAspect="1" noChangeArrowheads="1" noTextEdit="1"/>
            </p:cNvSpPr>
            <p:nvPr/>
          </p:nvSpPr>
          <p:spPr bwMode="auto">
            <a:xfrm>
              <a:off x="1047750" y="2378075"/>
              <a:ext cx="60896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5">
              <a:extLst>
                <a:ext uri="{FF2B5EF4-FFF2-40B4-BE49-F238E27FC236}">
                  <a16:creationId xmlns:a16="http://schemas.microsoft.com/office/drawing/2014/main" id="{C9F93C0A-0006-45CE-919F-5F20D9F92674}"/>
                </a:ext>
              </a:extLst>
            </p:cNvPr>
            <p:cNvSpPr>
              <a:spLocks/>
            </p:cNvSpPr>
            <p:nvPr/>
          </p:nvSpPr>
          <p:spPr bwMode="auto">
            <a:xfrm>
              <a:off x="1274762" y="2393315"/>
              <a:ext cx="5878513" cy="1633538"/>
            </a:xfrm>
            <a:custGeom>
              <a:avLst/>
              <a:gdLst>
                <a:gd name="T0" fmla="*/ 25135 w 26570"/>
                <a:gd name="T1" fmla="*/ 0 h 7380"/>
                <a:gd name="T2" fmla="*/ 25135 w 26570"/>
                <a:gd name="T3" fmla="*/ 0 h 7380"/>
                <a:gd name="T4" fmla="*/ 0 w 26570"/>
                <a:gd name="T5" fmla="*/ 0 h 7380"/>
                <a:gd name="T6" fmla="*/ 0 w 26570"/>
                <a:gd name="T7" fmla="*/ 7380 h 7380"/>
                <a:gd name="T8" fmla="*/ 25135 w 26570"/>
                <a:gd name="T9" fmla="*/ 7380 h 7380"/>
                <a:gd name="T10" fmla="*/ 26570 w 26570"/>
                <a:gd name="T11" fmla="*/ 5913 h 7380"/>
                <a:gd name="T12" fmla="*/ 26570 w 26570"/>
                <a:gd name="T13" fmla="*/ 1467 h 7380"/>
                <a:gd name="T14" fmla="*/ 25135 w 26570"/>
                <a:gd name="T15" fmla="*/ 0 h 7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70" h="7380">
                  <a:moveTo>
                    <a:pt x="25135" y="0"/>
                  </a:moveTo>
                  <a:lnTo>
                    <a:pt x="25135" y="0"/>
                  </a:lnTo>
                  <a:lnTo>
                    <a:pt x="0" y="0"/>
                  </a:lnTo>
                  <a:lnTo>
                    <a:pt x="0" y="7380"/>
                  </a:lnTo>
                  <a:lnTo>
                    <a:pt x="25135" y="7380"/>
                  </a:lnTo>
                  <a:cubicBezTo>
                    <a:pt x="26220" y="7380"/>
                    <a:pt x="26570" y="6723"/>
                    <a:pt x="26570" y="5913"/>
                  </a:cubicBezTo>
                  <a:lnTo>
                    <a:pt x="26570" y="1467"/>
                  </a:lnTo>
                  <a:cubicBezTo>
                    <a:pt x="26570" y="657"/>
                    <a:pt x="26220" y="0"/>
                    <a:pt x="25135"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34" name="Freeform 6">
              <a:extLst>
                <a:ext uri="{FF2B5EF4-FFF2-40B4-BE49-F238E27FC236}">
                  <a16:creationId xmlns:a16="http://schemas.microsoft.com/office/drawing/2014/main" id="{F70BA829-D9AC-4596-804E-1A90CADD5837}"/>
                </a:ext>
              </a:extLst>
            </p:cNvPr>
            <p:cNvSpPr>
              <a:spLocks/>
            </p:cNvSpPr>
            <p:nvPr/>
          </p:nvSpPr>
          <p:spPr bwMode="auto">
            <a:xfrm>
              <a:off x="1063625" y="2392363"/>
              <a:ext cx="5095875" cy="1633538"/>
            </a:xfrm>
            <a:custGeom>
              <a:avLst/>
              <a:gdLst>
                <a:gd name="T0" fmla="*/ 0 w 23036"/>
                <a:gd name="T1" fmla="*/ 0 h 7380"/>
                <a:gd name="T2" fmla="*/ 0 w 23036"/>
                <a:gd name="T3" fmla="*/ 0 h 7380"/>
                <a:gd name="T4" fmla="*/ 0 w 23036"/>
                <a:gd name="T5" fmla="*/ 7380 h 7380"/>
                <a:gd name="T6" fmla="*/ 11002 w 23036"/>
                <a:gd name="T7" fmla="*/ 7380 h 7380"/>
                <a:gd name="T8" fmla="*/ 23036 w 23036"/>
                <a:gd name="T9" fmla="*/ 7380 h 7380"/>
                <a:gd name="T10" fmla="*/ 21112 w 23036"/>
                <a:gd name="T11" fmla="*/ 3690 h 7380"/>
                <a:gd name="T12" fmla="*/ 23036 w 23036"/>
                <a:gd name="T13" fmla="*/ 0 h 7380"/>
                <a:gd name="T14" fmla="*/ 11002 w 23036"/>
                <a:gd name="T15" fmla="*/ 0 h 7380"/>
                <a:gd name="T16" fmla="*/ 0 w 23036"/>
                <a:gd name="T17" fmla="*/ 0 h 7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36" h="7380">
                  <a:moveTo>
                    <a:pt x="0" y="0"/>
                  </a:moveTo>
                  <a:lnTo>
                    <a:pt x="0" y="0"/>
                  </a:lnTo>
                  <a:lnTo>
                    <a:pt x="0" y="7380"/>
                  </a:lnTo>
                  <a:lnTo>
                    <a:pt x="11002" y="7380"/>
                  </a:lnTo>
                  <a:lnTo>
                    <a:pt x="23036" y="7380"/>
                  </a:lnTo>
                  <a:lnTo>
                    <a:pt x="21112" y="3690"/>
                  </a:lnTo>
                  <a:lnTo>
                    <a:pt x="23036" y="0"/>
                  </a:lnTo>
                  <a:lnTo>
                    <a:pt x="11002"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35" name="Freeform 7">
              <a:extLst>
                <a:ext uri="{FF2B5EF4-FFF2-40B4-BE49-F238E27FC236}">
                  <a16:creationId xmlns:a16="http://schemas.microsoft.com/office/drawing/2014/main" id="{C89851BB-302D-4054-AAFC-01C4CA8FBE7C}"/>
                </a:ext>
              </a:extLst>
            </p:cNvPr>
            <p:cNvSpPr>
              <a:spLocks/>
            </p:cNvSpPr>
            <p:nvPr/>
          </p:nvSpPr>
          <p:spPr bwMode="auto">
            <a:xfrm>
              <a:off x="1079500" y="2408769"/>
              <a:ext cx="5095875" cy="1633538"/>
            </a:xfrm>
            <a:custGeom>
              <a:avLst/>
              <a:gdLst>
                <a:gd name="T0" fmla="*/ 0 w 23036"/>
                <a:gd name="T1" fmla="*/ 0 h 7380"/>
                <a:gd name="T2" fmla="*/ 0 w 23036"/>
                <a:gd name="T3" fmla="*/ 0 h 7380"/>
                <a:gd name="T4" fmla="*/ 0 w 23036"/>
                <a:gd name="T5" fmla="*/ 7380 h 7380"/>
                <a:gd name="T6" fmla="*/ 11002 w 23036"/>
                <a:gd name="T7" fmla="*/ 7380 h 7380"/>
                <a:gd name="T8" fmla="*/ 23036 w 23036"/>
                <a:gd name="T9" fmla="*/ 7380 h 7380"/>
                <a:gd name="T10" fmla="*/ 21112 w 23036"/>
                <a:gd name="T11" fmla="*/ 3690 h 7380"/>
                <a:gd name="T12" fmla="*/ 23036 w 23036"/>
                <a:gd name="T13" fmla="*/ 0 h 7380"/>
                <a:gd name="T14" fmla="*/ 11002 w 23036"/>
                <a:gd name="T15" fmla="*/ 0 h 7380"/>
                <a:gd name="T16" fmla="*/ 0 w 23036"/>
                <a:gd name="T17" fmla="*/ 0 h 7380"/>
                <a:gd name="T18" fmla="*/ 0 w 23036"/>
                <a:gd name="T19" fmla="*/ 0 h 7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36" h="7380">
                  <a:moveTo>
                    <a:pt x="0" y="0"/>
                  </a:moveTo>
                  <a:lnTo>
                    <a:pt x="0" y="0"/>
                  </a:lnTo>
                  <a:lnTo>
                    <a:pt x="0" y="7380"/>
                  </a:lnTo>
                  <a:lnTo>
                    <a:pt x="11002" y="7380"/>
                  </a:lnTo>
                  <a:lnTo>
                    <a:pt x="23036" y="7380"/>
                  </a:lnTo>
                  <a:lnTo>
                    <a:pt x="21112" y="3690"/>
                  </a:lnTo>
                  <a:lnTo>
                    <a:pt x="23036" y="0"/>
                  </a:lnTo>
                  <a:lnTo>
                    <a:pt x="11002" y="0"/>
                  </a:lnTo>
                  <a:lnTo>
                    <a:pt x="0" y="0"/>
                  </a:lnTo>
                  <a:lnTo>
                    <a:pt x="0" y="0"/>
                  </a:lnTo>
                  <a:close/>
                </a:path>
              </a:pathLst>
            </a:custGeom>
            <a:noFill/>
            <a:ln w="317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grpSp>
      <p:grpSp>
        <p:nvGrpSpPr>
          <p:cNvPr id="30" name="Grupo 29">
            <a:extLst>
              <a:ext uri="{FF2B5EF4-FFF2-40B4-BE49-F238E27FC236}">
                <a16:creationId xmlns:a16="http://schemas.microsoft.com/office/drawing/2014/main" id="{FE5C780F-469F-4BD3-9980-D5041C08176D}"/>
              </a:ext>
            </a:extLst>
          </p:cNvPr>
          <p:cNvGrpSpPr/>
          <p:nvPr/>
        </p:nvGrpSpPr>
        <p:grpSpPr>
          <a:xfrm>
            <a:off x="1047750" y="2378075"/>
            <a:ext cx="6105525" cy="1664232"/>
            <a:chOff x="1047750" y="2378075"/>
            <a:chExt cx="6105525" cy="1664232"/>
          </a:xfrm>
        </p:grpSpPr>
        <p:sp>
          <p:nvSpPr>
            <p:cNvPr id="4" name="AutoShape 3">
              <a:extLst>
                <a:ext uri="{FF2B5EF4-FFF2-40B4-BE49-F238E27FC236}">
                  <a16:creationId xmlns:a16="http://schemas.microsoft.com/office/drawing/2014/main" id="{95499E87-340C-4142-9E57-CEFFC371E31E}"/>
                </a:ext>
              </a:extLst>
            </p:cNvPr>
            <p:cNvSpPr>
              <a:spLocks noChangeAspect="1" noChangeArrowheads="1" noTextEdit="1"/>
            </p:cNvSpPr>
            <p:nvPr/>
          </p:nvSpPr>
          <p:spPr bwMode="auto">
            <a:xfrm>
              <a:off x="1047750" y="2378075"/>
              <a:ext cx="60896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5">
              <a:extLst>
                <a:ext uri="{FF2B5EF4-FFF2-40B4-BE49-F238E27FC236}">
                  <a16:creationId xmlns:a16="http://schemas.microsoft.com/office/drawing/2014/main" id="{5F926DE4-C643-43AF-9037-0126B17542D6}"/>
                </a:ext>
              </a:extLst>
            </p:cNvPr>
            <p:cNvSpPr>
              <a:spLocks/>
            </p:cNvSpPr>
            <p:nvPr/>
          </p:nvSpPr>
          <p:spPr bwMode="auto">
            <a:xfrm>
              <a:off x="1274762" y="2393315"/>
              <a:ext cx="5878513" cy="1633538"/>
            </a:xfrm>
            <a:custGeom>
              <a:avLst/>
              <a:gdLst>
                <a:gd name="T0" fmla="*/ 25135 w 26570"/>
                <a:gd name="T1" fmla="*/ 0 h 7380"/>
                <a:gd name="T2" fmla="*/ 25135 w 26570"/>
                <a:gd name="T3" fmla="*/ 0 h 7380"/>
                <a:gd name="T4" fmla="*/ 0 w 26570"/>
                <a:gd name="T5" fmla="*/ 0 h 7380"/>
                <a:gd name="T6" fmla="*/ 0 w 26570"/>
                <a:gd name="T7" fmla="*/ 7380 h 7380"/>
                <a:gd name="T8" fmla="*/ 25135 w 26570"/>
                <a:gd name="T9" fmla="*/ 7380 h 7380"/>
                <a:gd name="T10" fmla="*/ 26570 w 26570"/>
                <a:gd name="T11" fmla="*/ 5913 h 7380"/>
                <a:gd name="T12" fmla="*/ 26570 w 26570"/>
                <a:gd name="T13" fmla="*/ 1467 h 7380"/>
                <a:gd name="T14" fmla="*/ 25135 w 26570"/>
                <a:gd name="T15" fmla="*/ 0 h 7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70" h="7380">
                  <a:moveTo>
                    <a:pt x="25135" y="0"/>
                  </a:moveTo>
                  <a:lnTo>
                    <a:pt x="25135" y="0"/>
                  </a:lnTo>
                  <a:lnTo>
                    <a:pt x="0" y="0"/>
                  </a:lnTo>
                  <a:lnTo>
                    <a:pt x="0" y="7380"/>
                  </a:lnTo>
                  <a:lnTo>
                    <a:pt x="25135" y="7380"/>
                  </a:lnTo>
                  <a:cubicBezTo>
                    <a:pt x="26220" y="7380"/>
                    <a:pt x="26570" y="6723"/>
                    <a:pt x="26570" y="5913"/>
                  </a:cubicBezTo>
                  <a:lnTo>
                    <a:pt x="26570" y="1467"/>
                  </a:lnTo>
                  <a:cubicBezTo>
                    <a:pt x="26570" y="657"/>
                    <a:pt x="26220" y="0"/>
                    <a:pt x="25135" y="0"/>
                  </a:cubicBez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sz="2300"/>
            </a:p>
          </p:txBody>
        </p:sp>
        <p:sp>
          <p:nvSpPr>
            <p:cNvPr id="22" name="Freeform 6">
              <a:extLst>
                <a:ext uri="{FF2B5EF4-FFF2-40B4-BE49-F238E27FC236}">
                  <a16:creationId xmlns:a16="http://schemas.microsoft.com/office/drawing/2014/main" id="{4CF84ED9-BD79-4B4A-B6CC-43B40818C8BA}"/>
                </a:ext>
              </a:extLst>
            </p:cNvPr>
            <p:cNvSpPr>
              <a:spLocks/>
            </p:cNvSpPr>
            <p:nvPr/>
          </p:nvSpPr>
          <p:spPr bwMode="auto">
            <a:xfrm>
              <a:off x="1063625" y="2392363"/>
              <a:ext cx="5095875" cy="1633538"/>
            </a:xfrm>
            <a:custGeom>
              <a:avLst/>
              <a:gdLst>
                <a:gd name="T0" fmla="*/ 0 w 23036"/>
                <a:gd name="T1" fmla="*/ 0 h 7380"/>
                <a:gd name="T2" fmla="*/ 0 w 23036"/>
                <a:gd name="T3" fmla="*/ 0 h 7380"/>
                <a:gd name="T4" fmla="*/ 0 w 23036"/>
                <a:gd name="T5" fmla="*/ 7380 h 7380"/>
                <a:gd name="T6" fmla="*/ 11002 w 23036"/>
                <a:gd name="T7" fmla="*/ 7380 h 7380"/>
                <a:gd name="T8" fmla="*/ 23036 w 23036"/>
                <a:gd name="T9" fmla="*/ 7380 h 7380"/>
                <a:gd name="T10" fmla="*/ 21112 w 23036"/>
                <a:gd name="T11" fmla="*/ 3690 h 7380"/>
                <a:gd name="T12" fmla="*/ 23036 w 23036"/>
                <a:gd name="T13" fmla="*/ 0 h 7380"/>
                <a:gd name="T14" fmla="*/ 11002 w 23036"/>
                <a:gd name="T15" fmla="*/ 0 h 7380"/>
                <a:gd name="T16" fmla="*/ 0 w 23036"/>
                <a:gd name="T17" fmla="*/ 0 h 7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36" h="7380">
                  <a:moveTo>
                    <a:pt x="0" y="0"/>
                  </a:moveTo>
                  <a:lnTo>
                    <a:pt x="0" y="0"/>
                  </a:lnTo>
                  <a:lnTo>
                    <a:pt x="0" y="7380"/>
                  </a:lnTo>
                  <a:lnTo>
                    <a:pt x="11002" y="7380"/>
                  </a:lnTo>
                  <a:lnTo>
                    <a:pt x="23036" y="7380"/>
                  </a:lnTo>
                  <a:lnTo>
                    <a:pt x="21112" y="3690"/>
                  </a:lnTo>
                  <a:lnTo>
                    <a:pt x="23036" y="0"/>
                  </a:lnTo>
                  <a:lnTo>
                    <a:pt x="11002" y="0"/>
                  </a:lnTo>
                  <a:lnTo>
                    <a:pt x="0" y="0"/>
                  </a:lnTo>
                  <a:close/>
                </a:path>
              </a:pathLst>
            </a:custGeom>
            <a:solidFill>
              <a:srgbClr val="FFFFFF"/>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sz="2300"/>
            </a:p>
          </p:txBody>
        </p:sp>
        <p:sp>
          <p:nvSpPr>
            <p:cNvPr id="26" name="Freeform 7">
              <a:extLst>
                <a:ext uri="{FF2B5EF4-FFF2-40B4-BE49-F238E27FC236}">
                  <a16:creationId xmlns:a16="http://schemas.microsoft.com/office/drawing/2014/main" id="{65E5A5E3-180C-461D-9659-31E653EACD0E}"/>
                </a:ext>
              </a:extLst>
            </p:cNvPr>
            <p:cNvSpPr>
              <a:spLocks/>
            </p:cNvSpPr>
            <p:nvPr/>
          </p:nvSpPr>
          <p:spPr bwMode="auto">
            <a:xfrm>
              <a:off x="1079500" y="2408769"/>
              <a:ext cx="5095875" cy="1633538"/>
            </a:xfrm>
            <a:custGeom>
              <a:avLst/>
              <a:gdLst>
                <a:gd name="T0" fmla="*/ 0 w 23036"/>
                <a:gd name="T1" fmla="*/ 0 h 7380"/>
                <a:gd name="T2" fmla="*/ 0 w 23036"/>
                <a:gd name="T3" fmla="*/ 0 h 7380"/>
                <a:gd name="T4" fmla="*/ 0 w 23036"/>
                <a:gd name="T5" fmla="*/ 7380 h 7380"/>
                <a:gd name="T6" fmla="*/ 11002 w 23036"/>
                <a:gd name="T7" fmla="*/ 7380 h 7380"/>
                <a:gd name="T8" fmla="*/ 23036 w 23036"/>
                <a:gd name="T9" fmla="*/ 7380 h 7380"/>
                <a:gd name="T10" fmla="*/ 21112 w 23036"/>
                <a:gd name="T11" fmla="*/ 3690 h 7380"/>
                <a:gd name="T12" fmla="*/ 23036 w 23036"/>
                <a:gd name="T13" fmla="*/ 0 h 7380"/>
                <a:gd name="T14" fmla="*/ 11002 w 23036"/>
                <a:gd name="T15" fmla="*/ 0 h 7380"/>
                <a:gd name="T16" fmla="*/ 0 w 23036"/>
                <a:gd name="T17" fmla="*/ 0 h 7380"/>
                <a:gd name="T18" fmla="*/ 0 w 23036"/>
                <a:gd name="T19" fmla="*/ 0 h 7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36" h="7380">
                  <a:moveTo>
                    <a:pt x="0" y="0"/>
                  </a:moveTo>
                  <a:lnTo>
                    <a:pt x="0" y="0"/>
                  </a:lnTo>
                  <a:lnTo>
                    <a:pt x="0" y="7380"/>
                  </a:lnTo>
                  <a:lnTo>
                    <a:pt x="11002" y="7380"/>
                  </a:lnTo>
                  <a:lnTo>
                    <a:pt x="23036" y="7380"/>
                  </a:lnTo>
                  <a:lnTo>
                    <a:pt x="21112" y="3690"/>
                  </a:lnTo>
                  <a:lnTo>
                    <a:pt x="23036" y="0"/>
                  </a:lnTo>
                  <a:lnTo>
                    <a:pt x="11002" y="0"/>
                  </a:lnTo>
                  <a:lnTo>
                    <a:pt x="0" y="0"/>
                  </a:lnTo>
                  <a:lnTo>
                    <a:pt x="0" y="0"/>
                  </a:lnTo>
                  <a:close/>
                </a:path>
              </a:pathLst>
            </a:custGeom>
            <a:noFill/>
            <a:ln w="31750" cap="flat">
              <a:solidFill>
                <a:srgbClr val="FFA3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sz="2300"/>
            </a:p>
          </p:txBody>
        </p:sp>
      </p:grpSp>
      <p:sp>
        <p:nvSpPr>
          <p:cNvPr id="3" name="CuadroTexto 2">
            <a:extLst>
              <a:ext uri="{FF2B5EF4-FFF2-40B4-BE49-F238E27FC236}">
                <a16:creationId xmlns:a16="http://schemas.microsoft.com/office/drawing/2014/main" id="{2E59CEE1-9FCF-4292-B312-B0907A627F55}"/>
              </a:ext>
            </a:extLst>
          </p:cNvPr>
          <p:cNvSpPr txBox="1"/>
          <p:nvPr/>
        </p:nvSpPr>
        <p:spPr>
          <a:xfrm>
            <a:off x="726715" y="793358"/>
            <a:ext cx="1307633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4000" b="1" i="0" u="none" strike="noStrike" kern="1200" cap="none" spc="0" normalizeH="0" baseline="0" noProof="0">
                <a:ln>
                  <a:noFill/>
                </a:ln>
                <a:solidFill>
                  <a:srgbClr val="EA8700"/>
                </a:solidFill>
                <a:effectLst/>
                <a:uLnTx/>
                <a:uFillTx/>
                <a:latin typeface="Arial" panose="020B0604020202020204" pitchFamily="34" charset="0"/>
                <a:ea typeface="+mn-ea"/>
                <a:cs typeface="Arial" panose="020B0604020202020204" pitchFamily="34" charset="0"/>
              </a:rPr>
              <a:t>CONSIDERACIONES DEL PROCESO DE SELECCIÓN</a:t>
            </a:r>
          </a:p>
        </p:txBody>
      </p:sp>
      <p:sp>
        <p:nvSpPr>
          <p:cNvPr id="10" name="Rectángulo 9">
            <a:extLst>
              <a:ext uri="{FF2B5EF4-FFF2-40B4-BE49-F238E27FC236}">
                <a16:creationId xmlns:a16="http://schemas.microsoft.com/office/drawing/2014/main" id="{ADED07A0-1BD7-4EE4-93E6-5897AD4B47D9}"/>
              </a:ext>
            </a:extLst>
          </p:cNvPr>
          <p:cNvSpPr/>
          <p:nvPr/>
        </p:nvSpPr>
        <p:spPr>
          <a:xfrm>
            <a:off x="1258137" y="2497536"/>
            <a:ext cx="4455478"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Deberá contar con la documentación necesaria para acreditar el cumplimiento de los requisitos de calificación.</a:t>
            </a:r>
            <a:endParaRPr kumimoji="0" lang="es-PE" sz="23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Rectángulo 11">
            <a:extLst>
              <a:ext uri="{FF2B5EF4-FFF2-40B4-BE49-F238E27FC236}">
                <a16:creationId xmlns:a16="http://schemas.microsoft.com/office/drawing/2014/main" id="{1D25BEDF-D3D5-46FD-B35B-F00089F7AE8D}"/>
              </a:ext>
            </a:extLst>
          </p:cNvPr>
          <p:cNvSpPr/>
          <p:nvPr/>
        </p:nvSpPr>
        <p:spPr>
          <a:xfrm>
            <a:off x="5493160" y="5127066"/>
            <a:ext cx="6647402" cy="18620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2300">
                <a:solidFill>
                  <a:prstClr val="black"/>
                </a:solidFill>
                <a:latin typeface="Arial" panose="020B0604020202020204" pitchFamily="34" charset="0"/>
                <a:cs typeface="Arial" panose="020B0604020202020204" pitchFamily="34" charset="0"/>
              </a:rPr>
              <a:t>Contendrá la documentación para acreditar la veracidad de la información, la aceptación de las condiciones generales de las Bases y Contratos, garantías para asegurar la Validez, Vigencia y Seriedad de la Oferta, y el Sobre Nro. 2 cerrado.</a:t>
            </a:r>
          </a:p>
        </p:txBody>
      </p:sp>
      <p:sp>
        <p:nvSpPr>
          <p:cNvPr id="14" name="Rectángulo 13">
            <a:extLst>
              <a:ext uri="{FF2B5EF4-FFF2-40B4-BE49-F238E27FC236}">
                <a16:creationId xmlns:a16="http://schemas.microsoft.com/office/drawing/2014/main" id="{DAEC1AEF-4B88-4AD8-A5EF-D627A57F0AA2}"/>
              </a:ext>
            </a:extLst>
          </p:cNvPr>
          <p:cNvSpPr/>
          <p:nvPr/>
        </p:nvSpPr>
        <p:spPr>
          <a:xfrm>
            <a:off x="11136623" y="7917043"/>
            <a:ext cx="4967685" cy="186204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2300" dirty="0">
                <a:solidFill>
                  <a:prstClr val="black"/>
                </a:solidFill>
                <a:latin typeface="Arial" panose="020B0604020202020204" pitchFamily="34" charset="0"/>
                <a:cs typeface="Arial" panose="020B0604020202020204" pitchFamily="34" charset="0"/>
              </a:rPr>
              <a:t>Deberá contener los Formularios 4 (Grupo 1 o 2, según corresponda), y desagregado de la oferta respectivo, debidamente llenados y suscritos por el Representante Legal</a:t>
            </a:r>
          </a:p>
        </p:txBody>
      </p:sp>
      <p:sp>
        <p:nvSpPr>
          <p:cNvPr id="15" name="Rectángulo 14">
            <a:extLst>
              <a:ext uri="{FF2B5EF4-FFF2-40B4-BE49-F238E27FC236}">
                <a16:creationId xmlns:a16="http://schemas.microsoft.com/office/drawing/2014/main" id="{6923DD6D-66D5-4C42-AB17-7CE7BECB5F68}"/>
              </a:ext>
            </a:extLst>
          </p:cNvPr>
          <p:cNvSpPr/>
          <p:nvPr/>
        </p:nvSpPr>
        <p:spPr>
          <a:xfrm>
            <a:off x="10831801" y="7368689"/>
            <a:ext cx="196720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2400" b="1">
                <a:solidFill>
                  <a:srgbClr val="EA8700"/>
                </a:solidFill>
                <a:latin typeface="Arial" panose="020B0604020202020204" pitchFamily="34" charset="0"/>
                <a:cs typeface="Arial" panose="020B0604020202020204" pitchFamily="34" charset="0"/>
              </a:rPr>
              <a:t>SOBRE </a:t>
            </a:r>
            <a:r>
              <a:rPr lang="es-PE" sz="2400" b="1" err="1">
                <a:solidFill>
                  <a:srgbClr val="EA8700"/>
                </a:solidFill>
                <a:latin typeface="Arial" panose="020B0604020202020204" pitchFamily="34" charset="0"/>
                <a:cs typeface="Arial" panose="020B0604020202020204" pitchFamily="34" charset="0"/>
              </a:rPr>
              <a:t>N°</a:t>
            </a:r>
            <a:r>
              <a:rPr lang="es-PE" sz="2400" b="1">
                <a:solidFill>
                  <a:srgbClr val="EA8700"/>
                </a:solidFill>
                <a:latin typeface="Arial" panose="020B0604020202020204" pitchFamily="34" charset="0"/>
                <a:cs typeface="Arial" panose="020B0604020202020204" pitchFamily="34" charset="0"/>
              </a:rPr>
              <a:t> 2</a:t>
            </a:r>
          </a:p>
        </p:txBody>
      </p:sp>
      <p:sp>
        <p:nvSpPr>
          <p:cNvPr id="16" name="Rectángulo 15">
            <a:extLst>
              <a:ext uri="{FF2B5EF4-FFF2-40B4-BE49-F238E27FC236}">
                <a16:creationId xmlns:a16="http://schemas.microsoft.com/office/drawing/2014/main" id="{A5352E5C-643E-438B-AFC2-F55B9EE05F2E}"/>
              </a:ext>
            </a:extLst>
          </p:cNvPr>
          <p:cNvSpPr/>
          <p:nvPr/>
        </p:nvSpPr>
        <p:spPr>
          <a:xfrm>
            <a:off x="5476203" y="4300372"/>
            <a:ext cx="196720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2400" b="1">
                <a:solidFill>
                  <a:srgbClr val="EA8700"/>
                </a:solidFill>
                <a:latin typeface="Arial" panose="020B0604020202020204" pitchFamily="34" charset="0"/>
                <a:cs typeface="Arial" panose="020B0604020202020204" pitchFamily="34" charset="0"/>
              </a:rPr>
              <a:t>SOBRE </a:t>
            </a:r>
            <a:r>
              <a:rPr lang="es-PE" sz="2400" b="1" err="1">
                <a:solidFill>
                  <a:srgbClr val="EA8700"/>
                </a:solidFill>
                <a:latin typeface="Arial" panose="020B0604020202020204" pitchFamily="34" charset="0"/>
                <a:cs typeface="Arial" panose="020B0604020202020204" pitchFamily="34" charset="0"/>
              </a:rPr>
              <a:t>N°</a:t>
            </a:r>
            <a:r>
              <a:rPr lang="es-PE" sz="2400" b="1">
                <a:solidFill>
                  <a:srgbClr val="EA8700"/>
                </a:solidFill>
                <a:latin typeface="Arial" panose="020B0604020202020204" pitchFamily="34" charset="0"/>
                <a:cs typeface="Arial" panose="020B0604020202020204" pitchFamily="34" charset="0"/>
              </a:rPr>
              <a:t> 1</a:t>
            </a:r>
          </a:p>
        </p:txBody>
      </p:sp>
      <p:sp>
        <p:nvSpPr>
          <p:cNvPr id="17" name="Rectángulo 16">
            <a:extLst>
              <a:ext uri="{FF2B5EF4-FFF2-40B4-BE49-F238E27FC236}">
                <a16:creationId xmlns:a16="http://schemas.microsoft.com/office/drawing/2014/main" id="{37988263-477E-481E-A907-A9FDE848746B}"/>
              </a:ext>
            </a:extLst>
          </p:cNvPr>
          <p:cNvSpPr/>
          <p:nvPr/>
        </p:nvSpPr>
        <p:spPr>
          <a:xfrm>
            <a:off x="915017" y="1934094"/>
            <a:ext cx="40831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a:ln>
                  <a:noFill/>
                </a:ln>
                <a:solidFill>
                  <a:srgbClr val="EA8700"/>
                </a:solidFill>
                <a:effectLst/>
                <a:uLnTx/>
                <a:uFillTx/>
                <a:latin typeface="Arial" panose="020B0604020202020204" pitchFamily="34" charset="0"/>
                <a:ea typeface="+mn-ea"/>
                <a:cs typeface="Arial" panose="020B0604020202020204" pitchFamily="34" charset="0"/>
              </a:rPr>
              <a:t>SOBRE DE CALIFICACIÓN</a:t>
            </a:r>
          </a:p>
        </p:txBody>
      </p:sp>
      <p:pic>
        <p:nvPicPr>
          <p:cNvPr id="18" name="Imagen 17">
            <a:extLst>
              <a:ext uri="{FF2B5EF4-FFF2-40B4-BE49-F238E27FC236}">
                <a16:creationId xmlns:a16="http://schemas.microsoft.com/office/drawing/2014/main" id="{9D146495-4715-4D1F-940B-C12E9391AFB8}"/>
              </a:ext>
            </a:extLst>
          </p:cNvPr>
          <p:cNvPicPr>
            <a:picLocks noChangeAspect="1"/>
          </p:cNvPicPr>
          <p:nvPr/>
        </p:nvPicPr>
        <p:blipFill>
          <a:blip r:embed="rId2"/>
          <a:stretch>
            <a:fillRect/>
          </a:stretch>
        </p:blipFill>
        <p:spPr>
          <a:xfrm>
            <a:off x="6120999" y="2690093"/>
            <a:ext cx="677615" cy="786002"/>
          </a:xfrm>
          <a:prstGeom prst="rect">
            <a:avLst/>
          </a:prstGeom>
        </p:spPr>
      </p:pic>
      <p:pic>
        <p:nvPicPr>
          <p:cNvPr id="19" name="Imagen 18">
            <a:extLst>
              <a:ext uri="{FF2B5EF4-FFF2-40B4-BE49-F238E27FC236}">
                <a16:creationId xmlns:a16="http://schemas.microsoft.com/office/drawing/2014/main" id="{8577D0B9-6118-41EC-94B9-24D423134B55}"/>
              </a:ext>
            </a:extLst>
          </p:cNvPr>
          <p:cNvPicPr>
            <a:picLocks noChangeAspect="1"/>
          </p:cNvPicPr>
          <p:nvPr/>
        </p:nvPicPr>
        <p:blipFill>
          <a:blip r:embed="rId3"/>
          <a:stretch>
            <a:fillRect/>
          </a:stretch>
        </p:blipFill>
        <p:spPr>
          <a:xfrm>
            <a:off x="12730020" y="5700798"/>
            <a:ext cx="692826" cy="846659"/>
          </a:xfrm>
          <a:prstGeom prst="rect">
            <a:avLst/>
          </a:prstGeom>
        </p:spPr>
      </p:pic>
      <p:pic>
        <p:nvPicPr>
          <p:cNvPr id="20" name="Imagen 19">
            <a:extLst>
              <a:ext uri="{FF2B5EF4-FFF2-40B4-BE49-F238E27FC236}">
                <a16:creationId xmlns:a16="http://schemas.microsoft.com/office/drawing/2014/main" id="{C797F7DB-8065-43A4-A606-EEA600397954}"/>
              </a:ext>
            </a:extLst>
          </p:cNvPr>
          <p:cNvPicPr>
            <a:picLocks noChangeAspect="1"/>
          </p:cNvPicPr>
          <p:nvPr/>
        </p:nvPicPr>
        <p:blipFill>
          <a:blip r:embed="rId4"/>
          <a:stretch>
            <a:fillRect/>
          </a:stretch>
        </p:blipFill>
        <p:spPr>
          <a:xfrm>
            <a:off x="16911753" y="8349968"/>
            <a:ext cx="597452" cy="1103197"/>
          </a:xfrm>
          <a:prstGeom prst="rect">
            <a:avLst/>
          </a:prstGeom>
        </p:spPr>
      </p:pic>
      <p:sp>
        <p:nvSpPr>
          <p:cNvPr id="21" name="Marcador de número de diapositiva 6">
            <a:extLst>
              <a:ext uri="{FF2B5EF4-FFF2-40B4-BE49-F238E27FC236}">
                <a16:creationId xmlns:a16="http://schemas.microsoft.com/office/drawing/2014/main" id="{592F99F5-B873-4470-86C6-8E560387E053}"/>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9593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CFF5E8D-8478-4C82-B4F5-797A91229B4B}"/>
              </a:ext>
            </a:extLst>
          </p:cNvPr>
          <p:cNvSpPr txBox="1"/>
          <p:nvPr/>
        </p:nvSpPr>
        <p:spPr>
          <a:xfrm>
            <a:off x="726715" y="793358"/>
            <a:ext cx="8007641" cy="707886"/>
          </a:xfrm>
          <a:prstGeom prst="rect">
            <a:avLst/>
          </a:prstGeom>
          <a:noFill/>
        </p:spPr>
        <p:txBody>
          <a:bodyPr wrap="none" rtlCol="0">
            <a:spAutoFit/>
          </a:bodyPr>
          <a:lstStyle/>
          <a:p>
            <a:r>
              <a:rPr lang="es-PE" sz="4000" b="1">
                <a:solidFill>
                  <a:srgbClr val="EA8700"/>
                </a:solidFill>
                <a:latin typeface="Arial" panose="020B0604020202020204" pitchFamily="34" charset="0"/>
                <a:cs typeface="Arial" panose="020B0604020202020204" pitchFamily="34" charset="0"/>
              </a:rPr>
              <a:t>REQUISITOS DE CALIFICACIÓN</a:t>
            </a:r>
          </a:p>
        </p:txBody>
      </p:sp>
      <p:sp>
        <p:nvSpPr>
          <p:cNvPr id="3" name="Rectángulo 2">
            <a:extLst>
              <a:ext uri="{FF2B5EF4-FFF2-40B4-BE49-F238E27FC236}">
                <a16:creationId xmlns:a16="http://schemas.microsoft.com/office/drawing/2014/main" id="{B32C4257-05D3-400A-9B59-BF931FC32137}"/>
              </a:ext>
            </a:extLst>
          </p:cNvPr>
          <p:cNvSpPr/>
          <p:nvPr/>
        </p:nvSpPr>
        <p:spPr>
          <a:xfrm>
            <a:off x="2100163" y="2501134"/>
            <a:ext cx="2100255" cy="830997"/>
          </a:xfrm>
          <a:prstGeom prst="rect">
            <a:avLst/>
          </a:prstGeom>
        </p:spPr>
        <p:txBody>
          <a:bodyPr wrap="none">
            <a:spAutoFit/>
          </a:bodyPr>
          <a:lstStyle/>
          <a:p>
            <a:pPr algn="ctr"/>
            <a:r>
              <a:rPr lang="es-ES" sz="2400" b="1">
                <a:latin typeface="Arial" panose="020B0604020202020204" pitchFamily="34" charset="0"/>
                <a:cs typeface="Arial" panose="020B0604020202020204" pitchFamily="34" charset="0"/>
              </a:rPr>
              <a:t>REQUISITOS</a:t>
            </a:r>
          </a:p>
          <a:p>
            <a:pPr algn="ctr"/>
            <a:r>
              <a:rPr lang="es-ES" sz="2400" b="1">
                <a:latin typeface="Arial" panose="020B0604020202020204" pitchFamily="34" charset="0"/>
                <a:cs typeface="Arial" panose="020B0604020202020204" pitchFamily="34" charset="0"/>
              </a:rPr>
              <a:t>GENERALES</a:t>
            </a:r>
            <a:endParaRPr lang="es-PE" sz="2400" b="1">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D33E5150-71D2-41EE-9C40-88BAB901696E}"/>
              </a:ext>
            </a:extLst>
          </p:cNvPr>
          <p:cNvSpPr/>
          <p:nvPr/>
        </p:nvSpPr>
        <p:spPr>
          <a:xfrm>
            <a:off x="1908934" y="6824398"/>
            <a:ext cx="2305439" cy="830997"/>
          </a:xfrm>
          <a:prstGeom prst="rect">
            <a:avLst/>
          </a:prstGeom>
        </p:spPr>
        <p:txBody>
          <a:bodyPr wrap="none">
            <a:spAutoFit/>
          </a:bodyPr>
          <a:lstStyle/>
          <a:p>
            <a:pPr algn="ctr"/>
            <a:r>
              <a:rPr lang="es-ES" sz="2400" b="1">
                <a:latin typeface="Arial" panose="020B0604020202020204" pitchFamily="34" charset="0"/>
                <a:cs typeface="Arial" panose="020B0604020202020204" pitchFamily="34" charset="0"/>
              </a:rPr>
              <a:t>REQUISITOS</a:t>
            </a:r>
          </a:p>
          <a:p>
            <a:pPr algn="ctr"/>
            <a:r>
              <a:rPr lang="es-ES" sz="2400" b="1">
                <a:latin typeface="Arial" panose="020B0604020202020204" pitchFamily="34" charset="0"/>
                <a:cs typeface="Arial" panose="020B0604020202020204" pitchFamily="34" charset="0"/>
              </a:rPr>
              <a:t>FINANCIEROS</a:t>
            </a:r>
            <a:endParaRPr lang="es-PE" sz="2400" b="1">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7B5C26B-294F-4B8A-9395-4DDFF5AFE520}"/>
              </a:ext>
            </a:extLst>
          </p:cNvPr>
          <p:cNvSpPr/>
          <p:nvPr/>
        </p:nvSpPr>
        <p:spPr>
          <a:xfrm>
            <a:off x="4645567" y="2139702"/>
            <a:ext cx="13776794" cy="3847207"/>
          </a:xfrm>
          <a:prstGeom prst="rect">
            <a:avLst/>
          </a:prstGeom>
        </p:spPr>
        <p:txBody>
          <a:bodyPr wrap="square" lIns="91440" tIns="45720" rIns="91440" bIns="45720" anchor="t">
            <a:spAutoFit/>
          </a:bodyPr>
          <a:lstStyle/>
          <a:p>
            <a:pPr lvl="1" algn="just"/>
            <a:r>
              <a:rPr lang="es-PE" sz="2600" dirty="0">
                <a:latin typeface="Arial"/>
                <a:cs typeface="Arial"/>
              </a:rPr>
              <a:t>El Interesado o integrante(s) del Consorcio, directamente o a través de alguna(s) de su(s) Empresa(s) Vinculada(s), o en virtud de un contrato con un tercero, deberá(n) demostrar que opera(n) o ha(n) operado, dentro del período comprendido a partir del 1º de enero de 2020, sistemas de transmisión de energía eléctrica, de las siguientes características:</a:t>
            </a:r>
          </a:p>
          <a:p>
            <a:pPr marL="800100" lvl="1" indent="-342900" algn="just">
              <a:spcBef>
                <a:spcPts val="1200"/>
              </a:spcBef>
              <a:buFont typeface="Wingdings" panose="05000000000000000000" pitchFamily="2" charset="2"/>
              <a:buChar char="ü"/>
            </a:pPr>
            <a:r>
              <a:rPr lang="es-PE" sz="2600" b="1" dirty="0">
                <a:latin typeface="Arial"/>
                <a:cs typeface="Arial"/>
              </a:rPr>
              <a:t>Longitud de líneas de transmisión: </a:t>
            </a:r>
            <a:r>
              <a:rPr lang="es-PE" sz="2600" dirty="0">
                <a:latin typeface="Arial"/>
                <a:cs typeface="Arial"/>
              </a:rPr>
              <a:t>No menor a cuatrocientos kilómetros (400 km), en tensiones igual o mayor a 220 kV;</a:t>
            </a:r>
          </a:p>
          <a:p>
            <a:pPr marL="800100" lvl="1" indent="-342900" algn="just">
              <a:buFont typeface="Wingdings" panose="05000000000000000000" pitchFamily="2" charset="2"/>
              <a:buChar char="ü"/>
            </a:pPr>
            <a:r>
              <a:rPr lang="es-PE" sz="2600" b="1" dirty="0">
                <a:latin typeface="Arial"/>
                <a:cs typeface="Arial"/>
              </a:rPr>
              <a:t>Capacidad de transformación:</a:t>
            </a:r>
            <a:r>
              <a:rPr lang="es-PE" sz="2600" dirty="0">
                <a:latin typeface="Arial"/>
                <a:cs typeface="Arial"/>
              </a:rPr>
              <a:t> No menor de 400 MVA en subestaciones, en tensiones igual o mayor a 220 kV.</a:t>
            </a:r>
          </a:p>
        </p:txBody>
      </p:sp>
      <p:pic>
        <p:nvPicPr>
          <p:cNvPr id="7" name="Imagen 6">
            <a:extLst>
              <a:ext uri="{FF2B5EF4-FFF2-40B4-BE49-F238E27FC236}">
                <a16:creationId xmlns:a16="http://schemas.microsoft.com/office/drawing/2014/main" id="{87DC6881-40FB-41DC-9B3F-1E52DBF3A4AD}"/>
              </a:ext>
            </a:extLst>
          </p:cNvPr>
          <p:cNvPicPr>
            <a:picLocks noChangeAspect="1"/>
          </p:cNvPicPr>
          <p:nvPr/>
        </p:nvPicPr>
        <p:blipFill>
          <a:blip r:embed="rId2"/>
          <a:stretch>
            <a:fillRect/>
          </a:stretch>
        </p:blipFill>
        <p:spPr>
          <a:xfrm>
            <a:off x="825663" y="2212087"/>
            <a:ext cx="1141120" cy="1025616"/>
          </a:xfrm>
          <a:prstGeom prst="rect">
            <a:avLst/>
          </a:prstGeom>
        </p:spPr>
      </p:pic>
      <p:pic>
        <p:nvPicPr>
          <p:cNvPr id="8" name="Imagen 7">
            <a:extLst>
              <a:ext uri="{FF2B5EF4-FFF2-40B4-BE49-F238E27FC236}">
                <a16:creationId xmlns:a16="http://schemas.microsoft.com/office/drawing/2014/main" id="{53420DA3-FD53-49C8-BE01-B23CE38D9953}"/>
              </a:ext>
            </a:extLst>
          </p:cNvPr>
          <p:cNvPicPr>
            <a:picLocks noChangeAspect="1"/>
          </p:cNvPicPr>
          <p:nvPr/>
        </p:nvPicPr>
        <p:blipFill>
          <a:blip r:embed="rId2"/>
          <a:stretch>
            <a:fillRect/>
          </a:stretch>
        </p:blipFill>
        <p:spPr>
          <a:xfrm>
            <a:off x="726715" y="6535959"/>
            <a:ext cx="1141120" cy="1025616"/>
          </a:xfrm>
          <a:prstGeom prst="rect">
            <a:avLst/>
          </a:prstGeom>
        </p:spPr>
      </p:pic>
      <p:sp>
        <p:nvSpPr>
          <p:cNvPr id="13" name="Rectángulo 12">
            <a:extLst>
              <a:ext uri="{FF2B5EF4-FFF2-40B4-BE49-F238E27FC236}">
                <a16:creationId xmlns:a16="http://schemas.microsoft.com/office/drawing/2014/main" id="{1006F19F-753D-4E16-BC22-59235A2D7630}"/>
              </a:ext>
            </a:extLst>
          </p:cNvPr>
          <p:cNvSpPr/>
          <p:nvPr/>
        </p:nvSpPr>
        <p:spPr>
          <a:xfrm>
            <a:off x="4645567" y="6382471"/>
            <a:ext cx="14544802" cy="3046988"/>
          </a:xfrm>
          <a:prstGeom prst="rect">
            <a:avLst/>
          </a:prstGeom>
        </p:spPr>
        <p:txBody>
          <a:bodyPr wrap="square" lIns="91440" tIns="45720" rIns="91440" bIns="45720" anchor="t">
            <a:spAutoFit/>
          </a:bodyPr>
          <a:lstStyle/>
          <a:p>
            <a:pPr lvl="1"/>
            <a:r>
              <a:rPr lang="es-PE" sz="2600" dirty="0">
                <a:latin typeface="Arial" panose="020B0604020202020204" pitchFamily="34" charset="0"/>
                <a:cs typeface="Arial" panose="020B0604020202020204" pitchFamily="34" charset="0"/>
              </a:rPr>
              <a:t>El Interesado o integrante(s) del Consorcio, directamente o a través de alguna(s) de su(s) Empresa(s) Vinculada(s) cuyas cifras o experiencia son invocadas para calificar, deberá(n) tener, individualmente o en conjunto en el último ejercicio anual concluido:</a:t>
            </a:r>
          </a:p>
          <a:p>
            <a:pPr marL="800100" lvl="1" indent="-342900">
              <a:spcBef>
                <a:spcPts val="1200"/>
              </a:spcBef>
              <a:buFont typeface="Wingdings" panose="05000000000000000000" pitchFamily="2" charset="2"/>
              <a:buChar char="ü"/>
            </a:pPr>
            <a:r>
              <a:rPr lang="es-PE" sz="2600" b="1" dirty="0">
                <a:latin typeface="Arial" panose="020B0604020202020204" pitchFamily="34" charset="0"/>
                <a:cs typeface="Arial" panose="020B0604020202020204" pitchFamily="34" charset="0"/>
              </a:rPr>
              <a:t>Patrimonio Neto mínimo:</a:t>
            </a:r>
            <a:r>
              <a:rPr lang="es-PE" sz="2600" dirty="0">
                <a:latin typeface="Arial" panose="020B0604020202020204" pitchFamily="34" charset="0"/>
                <a:cs typeface="Arial" panose="020B0604020202020204" pitchFamily="34" charset="0"/>
              </a:rPr>
              <a:t> cincuenta y cinco millones de Dólares de los Estados Unidos de América (US$ 55,000,000)</a:t>
            </a:r>
          </a:p>
          <a:p>
            <a:pPr marL="800100" lvl="1" indent="-342900" algn="just">
              <a:buFont typeface="Wingdings" panose="05000000000000000000" pitchFamily="2" charset="2"/>
              <a:buChar char="ü"/>
            </a:pPr>
            <a:r>
              <a:rPr lang="es-PE" sz="2600" b="1" dirty="0">
                <a:latin typeface="Arial" panose="020B0604020202020204" pitchFamily="34" charset="0"/>
                <a:cs typeface="Arial" panose="020B0604020202020204" pitchFamily="34" charset="0"/>
              </a:rPr>
              <a:t>Total de Activos mínimo: </a:t>
            </a:r>
            <a:r>
              <a:rPr lang="es-PE" sz="2600" dirty="0">
                <a:latin typeface="Arial" panose="020B0604020202020204" pitchFamily="34" charset="0"/>
                <a:cs typeface="Arial" panose="020B0604020202020204" pitchFamily="34" charset="0"/>
              </a:rPr>
              <a:t>ciento sesenta y cinco millones de Dólares de los Estados Unidos de América (US$ 165,000,000)</a:t>
            </a:r>
          </a:p>
        </p:txBody>
      </p:sp>
      <p:sp>
        <p:nvSpPr>
          <p:cNvPr id="18" name="Marcador de número de diapositiva 6">
            <a:extLst>
              <a:ext uri="{FF2B5EF4-FFF2-40B4-BE49-F238E27FC236}">
                <a16:creationId xmlns:a16="http://schemas.microsoft.com/office/drawing/2014/main" id="{12B8448D-A433-4E3E-89D5-9D33F4425937}"/>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38</a:t>
            </a:fld>
            <a:endParaRPr lang="en-US" b="1">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22FB3518-AD9C-47E1-9DCD-CC4EBEDE032D}"/>
              </a:ext>
            </a:extLst>
          </p:cNvPr>
          <p:cNvSpPr txBox="1"/>
          <p:nvPr/>
        </p:nvSpPr>
        <p:spPr>
          <a:xfrm>
            <a:off x="2100163" y="2916632"/>
            <a:ext cx="2100255" cy="477054"/>
          </a:xfrm>
          <a:prstGeom prst="rect">
            <a:avLst/>
          </a:prstGeom>
          <a:solidFill>
            <a:schemeClr val="bg1"/>
          </a:solidFill>
        </p:spPr>
        <p:txBody>
          <a:bodyPr wrap="square" rtlCol="0">
            <a:spAutoFit/>
          </a:bodyPr>
          <a:lstStyle/>
          <a:p>
            <a:r>
              <a:rPr lang="es-PE" sz="2500" b="1">
                <a:latin typeface="Arial" panose="020B0604020202020204" pitchFamily="34" charset="0"/>
                <a:cs typeface="Arial" panose="020B0604020202020204" pitchFamily="34" charset="0"/>
              </a:rPr>
              <a:t>TÉCNICOS</a:t>
            </a:r>
          </a:p>
        </p:txBody>
      </p:sp>
      <p:sp>
        <p:nvSpPr>
          <p:cNvPr id="22" name="AutoShape 3">
            <a:extLst>
              <a:ext uri="{FF2B5EF4-FFF2-40B4-BE49-F238E27FC236}">
                <a16:creationId xmlns:a16="http://schemas.microsoft.com/office/drawing/2014/main" id="{BBA23E27-3F26-41CA-9510-0AA40C0C476B}"/>
              </a:ext>
            </a:extLst>
          </p:cNvPr>
          <p:cNvSpPr>
            <a:spLocks noChangeAspect="1" noChangeArrowheads="1" noTextEdit="1"/>
          </p:cNvSpPr>
          <p:nvPr/>
        </p:nvSpPr>
        <p:spPr bwMode="auto">
          <a:xfrm>
            <a:off x="-7938" y="6426200"/>
            <a:ext cx="4781551"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5">
            <a:extLst>
              <a:ext uri="{FF2B5EF4-FFF2-40B4-BE49-F238E27FC236}">
                <a16:creationId xmlns:a16="http://schemas.microsoft.com/office/drawing/2014/main" id="{6C32799F-5E11-4B06-8E62-E1406A4F7165}"/>
              </a:ext>
            </a:extLst>
          </p:cNvPr>
          <p:cNvSpPr>
            <a:spLocks/>
          </p:cNvSpPr>
          <p:nvPr/>
        </p:nvSpPr>
        <p:spPr bwMode="auto">
          <a:xfrm>
            <a:off x="-7938" y="6424613"/>
            <a:ext cx="4787901" cy="1546225"/>
          </a:xfrm>
          <a:custGeom>
            <a:avLst/>
            <a:gdLst>
              <a:gd name="T0" fmla="*/ 8141 w 9773"/>
              <a:gd name="T1" fmla="*/ 0 h 3141"/>
              <a:gd name="T2" fmla="*/ 8141 w 9773"/>
              <a:gd name="T3" fmla="*/ 0 h 3141"/>
              <a:gd name="T4" fmla="*/ 9231 w 9773"/>
              <a:gd name="T5" fmla="*/ 1599 h 3141"/>
              <a:gd name="T6" fmla="*/ 8469 w 9773"/>
              <a:gd name="T7" fmla="*/ 2693 h 3141"/>
              <a:gd name="T8" fmla="*/ 0 w 9773"/>
              <a:gd name="T9" fmla="*/ 2693 h 3141"/>
              <a:gd name="T10" fmla="*/ 0 w 9773"/>
              <a:gd name="T11" fmla="*/ 3141 h 3141"/>
              <a:gd name="T12" fmla="*/ 8703 w 9773"/>
              <a:gd name="T13" fmla="*/ 3141 h 3141"/>
              <a:gd name="T14" fmla="*/ 9773 w 9773"/>
              <a:gd name="T15" fmla="*/ 1604 h 3141"/>
              <a:gd name="T16" fmla="*/ 8703 w 9773"/>
              <a:gd name="T17" fmla="*/ 0 h 3141"/>
              <a:gd name="T18" fmla="*/ 8141 w 9773"/>
              <a:gd name="T19" fmla="*/ 0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73" h="3141">
                <a:moveTo>
                  <a:pt x="8141" y="0"/>
                </a:moveTo>
                <a:lnTo>
                  <a:pt x="8141" y="0"/>
                </a:lnTo>
                <a:lnTo>
                  <a:pt x="9231" y="1599"/>
                </a:lnTo>
                <a:lnTo>
                  <a:pt x="8469" y="2693"/>
                </a:lnTo>
                <a:lnTo>
                  <a:pt x="0" y="2693"/>
                </a:lnTo>
                <a:lnTo>
                  <a:pt x="0" y="3141"/>
                </a:lnTo>
                <a:lnTo>
                  <a:pt x="8703" y="3141"/>
                </a:lnTo>
                <a:lnTo>
                  <a:pt x="9773" y="1604"/>
                </a:lnTo>
                <a:lnTo>
                  <a:pt x="8703" y="0"/>
                </a:lnTo>
                <a:lnTo>
                  <a:pt x="8141" y="0"/>
                </a:ln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25" name="AutoShape 7">
            <a:extLst>
              <a:ext uri="{FF2B5EF4-FFF2-40B4-BE49-F238E27FC236}">
                <a16:creationId xmlns:a16="http://schemas.microsoft.com/office/drawing/2014/main" id="{46FDE619-B880-463C-B290-452A3AC96C36}"/>
              </a:ext>
            </a:extLst>
          </p:cNvPr>
          <p:cNvSpPr>
            <a:spLocks noChangeAspect="1" noChangeArrowheads="1" noTextEdit="1"/>
          </p:cNvSpPr>
          <p:nvPr/>
        </p:nvSpPr>
        <p:spPr bwMode="auto">
          <a:xfrm>
            <a:off x="-7938" y="2130425"/>
            <a:ext cx="4781551"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9">
            <a:extLst>
              <a:ext uri="{FF2B5EF4-FFF2-40B4-BE49-F238E27FC236}">
                <a16:creationId xmlns:a16="http://schemas.microsoft.com/office/drawing/2014/main" id="{1AED3745-6573-45FA-8AE7-6EA37A87235F}"/>
              </a:ext>
            </a:extLst>
          </p:cNvPr>
          <p:cNvSpPr>
            <a:spLocks/>
          </p:cNvSpPr>
          <p:nvPr/>
        </p:nvSpPr>
        <p:spPr bwMode="auto">
          <a:xfrm>
            <a:off x="-7938" y="2128838"/>
            <a:ext cx="4787901" cy="1546225"/>
          </a:xfrm>
          <a:custGeom>
            <a:avLst/>
            <a:gdLst>
              <a:gd name="T0" fmla="*/ 8141 w 9773"/>
              <a:gd name="T1" fmla="*/ 0 h 3141"/>
              <a:gd name="T2" fmla="*/ 8141 w 9773"/>
              <a:gd name="T3" fmla="*/ 0 h 3141"/>
              <a:gd name="T4" fmla="*/ 9231 w 9773"/>
              <a:gd name="T5" fmla="*/ 1599 h 3141"/>
              <a:gd name="T6" fmla="*/ 8469 w 9773"/>
              <a:gd name="T7" fmla="*/ 2693 h 3141"/>
              <a:gd name="T8" fmla="*/ 0 w 9773"/>
              <a:gd name="T9" fmla="*/ 2693 h 3141"/>
              <a:gd name="T10" fmla="*/ 0 w 9773"/>
              <a:gd name="T11" fmla="*/ 3141 h 3141"/>
              <a:gd name="T12" fmla="*/ 8703 w 9773"/>
              <a:gd name="T13" fmla="*/ 3141 h 3141"/>
              <a:gd name="T14" fmla="*/ 9773 w 9773"/>
              <a:gd name="T15" fmla="*/ 1604 h 3141"/>
              <a:gd name="T16" fmla="*/ 8703 w 9773"/>
              <a:gd name="T17" fmla="*/ 0 h 3141"/>
              <a:gd name="T18" fmla="*/ 8141 w 9773"/>
              <a:gd name="T19" fmla="*/ 0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73" h="3141">
                <a:moveTo>
                  <a:pt x="8141" y="0"/>
                </a:moveTo>
                <a:lnTo>
                  <a:pt x="8141" y="0"/>
                </a:lnTo>
                <a:lnTo>
                  <a:pt x="9231" y="1599"/>
                </a:lnTo>
                <a:lnTo>
                  <a:pt x="8469" y="2693"/>
                </a:lnTo>
                <a:lnTo>
                  <a:pt x="0" y="2693"/>
                </a:lnTo>
                <a:lnTo>
                  <a:pt x="0" y="3141"/>
                </a:lnTo>
                <a:lnTo>
                  <a:pt x="8703" y="3141"/>
                </a:lnTo>
                <a:lnTo>
                  <a:pt x="9773" y="1604"/>
                </a:lnTo>
                <a:lnTo>
                  <a:pt x="8703" y="0"/>
                </a:lnTo>
                <a:lnTo>
                  <a:pt x="8141" y="0"/>
                </a:lnTo>
                <a:close/>
              </a:path>
            </a:pathLst>
          </a:custGeom>
          <a:solidFill>
            <a:srgbClr val="FFA325"/>
          </a:solidFill>
          <a:ln w="0">
            <a:solidFill>
              <a:srgbClr val="FFA325"/>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1971629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object 62"/>
          <p:cNvSpPr txBox="1"/>
          <p:nvPr/>
        </p:nvSpPr>
        <p:spPr>
          <a:xfrm>
            <a:off x="8680450" y="3673475"/>
            <a:ext cx="7948962" cy="3244478"/>
          </a:xfrm>
          <a:prstGeom prst="rect">
            <a:avLst/>
          </a:prstGeom>
        </p:spPr>
        <p:txBody>
          <a:bodyPr vert="horz" wrap="square" lIns="0" tIns="0" rIns="0" bIns="0" rtlCol="0">
            <a:spAutoFit/>
          </a:bodyPr>
          <a:lstStyle/>
          <a:p>
            <a:pPr marL="49530" marR="0" lvl="0" indent="0" algn="l" defTabSz="914400" rtl="0" eaLnBrk="1" fontAlgn="auto" latinLnBrk="0" hangingPunct="1">
              <a:lnSpc>
                <a:spcPct val="100000"/>
              </a:lnSpc>
              <a:spcBef>
                <a:spcPts val="0"/>
              </a:spcBef>
              <a:spcAft>
                <a:spcPts val="0"/>
              </a:spcAft>
              <a:buClrTx/>
              <a:buSzTx/>
              <a:buFontTx/>
              <a:buNone/>
              <a:tabLst/>
              <a:defRPr/>
            </a:pPr>
            <a:r>
              <a:rPr kumimoji="0" sz="1900" b="0" i="0" u="none" strike="noStrike" kern="1200" cap="none" spc="0" normalizeH="0" baseline="0" noProof="0">
                <a:ln>
                  <a:noFill/>
                </a:ln>
                <a:solidFill>
                  <a:srgbClr val="FFFFFF"/>
                </a:solidFill>
                <a:effectLst/>
                <a:uLnTx/>
                <a:uFillTx/>
                <a:latin typeface="Arial"/>
                <a:ea typeface="Calibri" charset="0"/>
                <a:cs typeface="Calibri" charset="0"/>
              </a:rPr>
              <a:t>Síguenos:</a:t>
            </a:r>
            <a:endParaRPr kumimoji="0" sz="1900" b="0" i="0" u="none" strike="noStrike" kern="1200" cap="none" spc="0" normalizeH="0" baseline="0" noProof="0">
              <a:ln>
                <a:noFill/>
              </a:ln>
              <a:solidFill>
                <a:prstClr val="black"/>
              </a:solidFill>
              <a:effectLst/>
              <a:uLnTx/>
              <a:uFillTx/>
              <a:latin typeface="Arial"/>
              <a:ea typeface="Calibri" charset="0"/>
              <a:cs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Arial"/>
              <a:ea typeface="Calibri" charset="0"/>
              <a:cs typeface="Calibri" charset="0"/>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550" b="0" i="0" u="none" strike="noStrike" kern="1200" cap="none" spc="0" normalizeH="0" baseline="0" noProof="0">
              <a:ln>
                <a:noFill/>
              </a:ln>
              <a:solidFill>
                <a:prstClr val="black"/>
              </a:solidFill>
              <a:effectLst/>
              <a:uLnTx/>
              <a:uFillTx/>
              <a:latin typeface="Arial"/>
              <a:ea typeface="Calibri" charset="0"/>
              <a:cs typeface="Calibri" charset="0"/>
            </a:endParaRPr>
          </a:p>
          <a:p>
            <a:pPr marL="4953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10" normalizeH="0" baseline="0" noProof="0">
                <a:ln>
                  <a:noFill/>
                </a:ln>
                <a:solidFill>
                  <a:srgbClr val="FFFFFF"/>
                </a:solidFill>
                <a:effectLst/>
                <a:uLnTx/>
                <a:uFillTx/>
                <a:latin typeface="Arial"/>
                <a:ea typeface="Calibri" charset="0"/>
                <a:cs typeface="Calibri" charset="0"/>
              </a:rPr>
              <a:t>ProInversión</a:t>
            </a:r>
            <a:r>
              <a:rPr kumimoji="0" sz="2400" b="0" i="0" u="none" strike="noStrike" kern="1200" cap="none" spc="5" normalizeH="0" baseline="0" noProof="0">
                <a:ln>
                  <a:noFill/>
                </a:ln>
                <a:solidFill>
                  <a:srgbClr val="FFFFFF"/>
                </a:solidFill>
                <a:effectLst/>
                <a:uLnTx/>
                <a:uFillTx/>
                <a:latin typeface="Arial"/>
                <a:ea typeface="Calibri" charset="0"/>
                <a:cs typeface="Calibri" charset="0"/>
              </a:rPr>
              <a:t> </a:t>
            </a:r>
            <a:r>
              <a:rPr kumimoji="0" sz="2400" b="0" i="0" u="none" strike="noStrike" kern="1200" cap="none" spc="10" normalizeH="0" baseline="0" noProof="0">
                <a:ln>
                  <a:noFill/>
                </a:ln>
                <a:solidFill>
                  <a:srgbClr val="FFFFFF"/>
                </a:solidFill>
                <a:effectLst/>
                <a:uLnTx/>
                <a:uFillTx/>
                <a:latin typeface="Arial"/>
                <a:ea typeface="Calibri" charset="0"/>
                <a:cs typeface="Calibri" charset="0"/>
              </a:rPr>
              <a:t>Perú</a:t>
            </a:r>
            <a:endParaRPr kumimoji="0" sz="2400" b="0" i="0" u="none" strike="noStrike" kern="1200" cap="none" spc="0" normalizeH="0" baseline="0" noProof="0">
              <a:ln>
                <a:noFill/>
              </a:ln>
              <a:solidFill>
                <a:prstClr val="black"/>
              </a:solidFill>
              <a:effectLst/>
              <a:uLnTx/>
              <a:uFillTx/>
              <a:latin typeface="Arial"/>
              <a:ea typeface="Calibri" charset="0"/>
              <a:cs typeface="Calibri" charset="0"/>
            </a:endParaRPr>
          </a:p>
          <a:p>
            <a:pPr marL="0" marR="0" lvl="0" indent="0" algn="l" defTabSz="914400" rtl="0" eaLnBrk="1" fontAlgn="auto" latinLnBrk="0" hangingPunct="1">
              <a:lnSpc>
                <a:spcPct val="100000"/>
              </a:lnSpc>
              <a:spcBef>
                <a:spcPts val="54"/>
              </a:spcBef>
              <a:spcAft>
                <a:spcPts val="0"/>
              </a:spcAft>
              <a:buClrTx/>
              <a:buSzTx/>
              <a:buFontTx/>
              <a:buNone/>
              <a:tabLst/>
              <a:defRPr/>
            </a:pPr>
            <a:endParaRPr kumimoji="0" sz="1950" b="0" i="0" u="none" strike="noStrike" kern="1200" cap="none" spc="0" normalizeH="0" baseline="0" noProof="0">
              <a:ln>
                <a:noFill/>
              </a:ln>
              <a:solidFill>
                <a:prstClr val="black"/>
              </a:solidFill>
              <a:effectLst/>
              <a:uLnTx/>
              <a:uFillTx/>
              <a:latin typeface="Arial"/>
              <a:ea typeface="Calibri" charset="0"/>
              <a:cs typeface="Calibri" charset="0"/>
            </a:endParaRPr>
          </a:p>
          <a:p>
            <a:pPr marL="266700" marR="0" lvl="0" indent="-254000" algn="l" defTabSz="914400" rtl="0" eaLnBrk="1" fontAlgn="auto" latinLnBrk="0" hangingPunct="1">
              <a:lnSpc>
                <a:spcPct val="100000"/>
              </a:lnSpc>
              <a:spcBef>
                <a:spcPts val="0"/>
              </a:spcBef>
              <a:spcAft>
                <a:spcPts val="0"/>
              </a:spcAft>
              <a:buClrTx/>
              <a:buSzTx/>
              <a:buFont typeface="SenticoSansDT"/>
              <a:buAutoNum type="alphaLcPeriod" startAt="4"/>
              <a:tabLst>
                <a:tab pos="267335" algn="l"/>
              </a:tabLst>
              <a:defRPr/>
            </a:pPr>
            <a:r>
              <a:rPr kumimoji="0" sz="1900" b="0" i="0" u="none" strike="noStrike" kern="1200" cap="none" spc="-25" normalizeH="0" baseline="0" noProof="0">
                <a:ln>
                  <a:noFill/>
                </a:ln>
                <a:solidFill>
                  <a:srgbClr val="FFFFFF"/>
                </a:solidFill>
                <a:effectLst/>
                <a:uLnTx/>
                <a:uFillTx/>
                <a:latin typeface="Arial"/>
                <a:ea typeface="Calibri" charset="0"/>
                <a:cs typeface="Calibri" charset="0"/>
              </a:rPr>
              <a:t>A</a:t>
            </a:r>
            <a:r>
              <a:rPr kumimoji="0" sz="1900" b="0" i="0" u="none" strike="noStrike" kern="1200" cap="none" spc="-60" normalizeH="0" baseline="0" noProof="0">
                <a:ln>
                  <a:noFill/>
                </a:ln>
                <a:solidFill>
                  <a:srgbClr val="FFFFFF"/>
                </a:solidFill>
                <a:effectLst/>
                <a:uLnTx/>
                <a:uFillTx/>
                <a:latin typeface="Arial"/>
                <a:ea typeface="Calibri" charset="0"/>
                <a:cs typeface="Calibri" charset="0"/>
              </a:rPr>
              <a:t>v</a:t>
            </a:r>
            <a:r>
              <a:rPr kumimoji="0" sz="1900" b="0" i="0" u="none" strike="noStrike" kern="1200" cap="none" spc="0" normalizeH="0" baseline="0" noProof="0">
                <a:ln>
                  <a:noFill/>
                </a:ln>
                <a:solidFill>
                  <a:srgbClr val="FFFFFF"/>
                </a:solidFill>
                <a:effectLst/>
                <a:uLnTx/>
                <a:uFillTx/>
                <a:latin typeface="Arial"/>
                <a:ea typeface="Calibri" charset="0"/>
                <a:cs typeface="Calibri" charset="0"/>
              </a:rPr>
              <a:t>. Enrique Canaval Moreyra Nº 150, piso 9, San Isidro, Lima</a:t>
            </a:r>
            <a:endParaRPr kumimoji="0" sz="1900" b="0" i="0" u="none" strike="noStrike" kern="1200" cap="none" spc="0" normalizeH="0" baseline="0" noProof="0">
              <a:ln>
                <a:noFill/>
              </a:ln>
              <a:solidFill>
                <a:prstClr val="black"/>
              </a:solidFill>
              <a:effectLst/>
              <a:uLnTx/>
              <a:uFillTx/>
              <a:latin typeface="Arial"/>
              <a:ea typeface="Calibri" charset="0"/>
              <a:cs typeface="Calibri" charset="0"/>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900" b="0" i="0" u="none" strike="noStrike" kern="1200" cap="none" spc="0" normalizeH="0" baseline="0" noProof="0">
                <a:ln>
                  <a:noFill/>
                </a:ln>
                <a:solidFill>
                  <a:srgbClr val="FFFFFF"/>
                </a:solidFill>
                <a:effectLst/>
                <a:uLnTx/>
                <a:uFillTx/>
                <a:latin typeface="Arial"/>
                <a:ea typeface="Calibri" charset="0"/>
                <a:cs typeface="Calibri" charset="0"/>
              </a:rPr>
              <a:t>t. (511) 200 1200</a:t>
            </a:r>
            <a:endParaRPr kumimoji="0" sz="1900" b="0" i="0" u="none" strike="noStrike" kern="1200" cap="none" spc="0" normalizeH="0" baseline="0" noProof="0">
              <a:ln>
                <a:noFill/>
              </a:ln>
              <a:solidFill>
                <a:prstClr val="black"/>
              </a:solidFill>
              <a:effectLst/>
              <a:uLnTx/>
              <a:uFillTx/>
              <a:latin typeface="Arial"/>
              <a:ea typeface="Calibri" charset="0"/>
              <a:cs typeface="Calibri" charset="0"/>
            </a:endParaRPr>
          </a:p>
          <a:p>
            <a:pPr marL="255904" marR="0" lvl="0" indent="-243204" algn="l" defTabSz="914400" rtl="0" eaLnBrk="1" fontAlgn="auto" latinLnBrk="0" hangingPunct="1">
              <a:lnSpc>
                <a:spcPct val="100000"/>
              </a:lnSpc>
              <a:spcBef>
                <a:spcPts val="5"/>
              </a:spcBef>
              <a:spcAft>
                <a:spcPts val="0"/>
              </a:spcAft>
              <a:buClrTx/>
              <a:buSzTx/>
              <a:buFont typeface="SenticoSansDT"/>
              <a:buAutoNum type="alphaLcPeriod" startAt="5"/>
              <a:tabLst>
                <a:tab pos="256540" algn="l"/>
              </a:tabLst>
              <a:defRPr/>
            </a:pPr>
            <a:r>
              <a:rPr kumimoji="0" sz="1900" b="0" i="0" u="none" strike="noStrike" kern="1200" cap="none" spc="0" normalizeH="0" baseline="0" noProof="0">
                <a:ln>
                  <a:noFill/>
                </a:ln>
                <a:solidFill>
                  <a:srgbClr val="FFFFFF"/>
                </a:solidFill>
                <a:effectLst/>
                <a:uLnTx/>
                <a:uFillTx/>
                <a:latin typeface="Arial"/>
                <a:ea typeface="Calibri" charset="0"/>
                <a:cs typeface="Calibri" charset="0"/>
                <a:hlinkClick r:id="rId3"/>
              </a:rPr>
              <a:t>contact@proinversion.gob.pe</a:t>
            </a:r>
            <a:endParaRPr kumimoji="0" sz="1900" b="0" i="0" u="none" strike="noStrike" kern="1200" cap="none" spc="0" normalizeH="0" baseline="0" noProof="0">
              <a:ln>
                <a:noFill/>
              </a:ln>
              <a:solidFill>
                <a:prstClr val="black"/>
              </a:solidFill>
              <a:effectLst/>
              <a:uLnTx/>
              <a:uFillTx/>
              <a:latin typeface="Arial"/>
              <a:ea typeface="Calibri" charset="0"/>
              <a:cs typeface="Calibri" charset="0"/>
            </a:endParaRPr>
          </a:p>
          <a:p>
            <a:pPr marL="13335" marR="0" lvl="0" indent="0" algn="l" defTabSz="914400" rtl="0" eaLnBrk="1" fontAlgn="auto" latinLnBrk="0" hangingPunct="1">
              <a:lnSpc>
                <a:spcPct val="100000"/>
              </a:lnSpc>
              <a:spcBef>
                <a:spcPts val="0"/>
              </a:spcBef>
              <a:spcAft>
                <a:spcPts val="0"/>
              </a:spcAft>
              <a:buClrTx/>
              <a:buSzTx/>
              <a:buFontTx/>
              <a:buNone/>
              <a:tabLst/>
              <a:defRPr/>
            </a:pPr>
            <a:endParaRPr kumimoji="0" lang="es-ES" sz="2300" b="1" i="0" u="none" strike="noStrike" kern="1200" cap="none" spc="50" normalizeH="0" baseline="0" noProof="0">
              <a:ln>
                <a:noFill/>
              </a:ln>
              <a:solidFill>
                <a:srgbClr val="FFFFFF"/>
              </a:solidFill>
              <a:effectLst/>
              <a:uLnTx/>
              <a:uFillTx/>
              <a:latin typeface="Arial"/>
              <a:ea typeface="Calibri" charset="0"/>
              <a:cs typeface="Calibri" charset="0"/>
            </a:endParaRPr>
          </a:p>
          <a:p>
            <a:pPr marL="13335" marR="0" lvl="0" indent="0" algn="l" defTabSz="914400" rtl="0" eaLnBrk="1" fontAlgn="auto" latinLnBrk="0" hangingPunct="1">
              <a:lnSpc>
                <a:spcPct val="100000"/>
              </a:lnSpc>
              <a:spcBef>
                <a:spcPts val="0"/>
              </a:spcBef>
              <a:spcAft>
                <a:spcPts val="0"/>
              </a:spcAft>
              <a:buClrTx/>
              <a:buSzTx/>
              <a:buFontTx/>
              <a:buNone/>
              <a:tabLst/>
              <a:defRPr/>
            </a:pPr>
            <a:r>
              <a:rPr kumimoji="0" lang="es-ES" sz="2300" b="1" i="0" u="none" strike="noStrike" kern="1200" cap="none" spc="50" normalizeH="0" baseline="0" noProof="0">
                <a:ln>
                  <a:noFill/>
                </a:ln>
                <a:solidFill>
                  <a:srgbClr val="FFFFFF"/>
                </a:solidFill>
                <a:effectLst/>
                <a:uLnTx/>
                <a:uFillTx/>
                <a:latin typeface="Arial"/>
                <a:ea typeface="Calibri" charset="0"/>
                <a:cs typeface="Calibri" charset="0"/>
              </a:rPr>
              <a:t>www.investinperu.pe</a:t>
            </a:r>
            <a:endParaRPr kumimoji="0" sz="2300" b="1" i="0" u="none" strike="noStrike" kern="1200" cap="none" spc="0" normalizeH="0" baseline="0" noProof="0">
              <a:ln>
                <a:noFill/>
              </a:ln>
              <a:solidFill>
                <a:prstClr val="black"/>
              </a:solidFill>
              <a:effectLst/>
              <a:uLnTx/>
              <a:uFillTx/>
              <a:latin typeface="Arial"/>
              <a:ea typeface="Calibri" charset="0"/>
              <a:cs typeface="Calibri" charset="0"/>
            </a:endParaRPr>
          </a:p>
        </p:txBody>
      </p:sp>
      <p:cxnSp>
        <p:nvCxnSpPr>
          <p:cNvPr id="3" name="Conector recto 2"/>
          <p:cNvCxnSpPr/>
          <p:nvPr/>
        </p:nvCxnSpPr>
        <p:spPr>
          <a:xfrm>
            <a:off x="7824904" y="3673475"/>
            <a:ext cx="17346" cy="349069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B393A45A-6C4D-7C4A-B286-8F7410319703}"/>
              </a:ext>
            </a:extLst>
          </p:cNvPr>
          <p:cNvPicPr>
            <a:picLocks noChangeAspect="1"/>
          </p:cNvPicPr>
          <p:nvPr/>
        </p:nvPicPr>
        <p:blipFill>
          <a:blip r:embed="rId4"/>
          <a:stretch>
            <a:fillRect/>
          </a:stretch>
        </p:blipFill>
        <p:spPr>
          <a:xfrm>
            <a:off x="8756650" y="4130675"/>
            <a:ext cx="2514600" cy="376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una sola esquina redondeada 10">
            <a:extLst>
              <a:ext uri="{FF2B5EF4-FFF2-40B4-BE49-F238E27FC236}">
                <a16:creationId xmlns:a16="http://schemas.microsoft.com/office/drawing/2014/main" id="{AB025CE9-CDF9-4BC8-B0ED-785B0B6D24F1}"/>
              </a:ext>
            </a:extLst>
          </p:cNvPr>
          <p:cNvSpPr/>
          <p:nvPr/>
        </p:nvSpPr>
        <p:spPr>
          <a:xfrm>
            <a:off x="726715" y="5549042"/>
            <a:ext cx="5433216" cy="2471636"/>
          </a:xfrm>
          <a:prstGeom prst="round1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esquinas redondeadas 13">
            <a:extLst>
              <a:ext uri="{FF2B5EF4-FFF2-40B4-BE49-F238E27FC236}">
                <a16:creationId xmlns:a16="http://schemas.microsoft.com/office/drawing/2014/main" id="{05E1CFAB-4504-41A5-9137-8933FD023406}"/>
              </a:ext>
            </a:extLst>
          </p:cNvPr>
          <p:cNvSpPr/>
          <p:nvPr/>
        </p:nvSpPr>
        <p:spPr>
          <a:xfrm>
            <a:off x="6849850" y="4637093"/>
            <a:ext cx="11708698" cy="5703840"/>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a16="http://schemas.microsoft.com/office/drawing/2014/main" id="{2E76501F-6FB5-457E-8148-AE62DBA293D7}"/>
              </a:ext>
            </a:extLst>
          </p:cNvPr>
          <p:cNvSpPr txBox="1"/>
          <p:nvPr/>
        </p:nvSpPr>
        <p:spPr>
          <a:xfrm>
            <a:off x="426456" y="827638"/>
            <a:ext cx="15301223" cy="1261884"/>
          </a:xfrm>
          <a:prstGeom prst="rect">
            <a:avLst/>
          </a:prstGeom>
          <a:noFill/>
        </p:spPr>
        <p:txBody>
          <a:bodyPr wrap="square" rtlCol="0">
            <a:spAutoFit/>
          </a:bodyPr>
          <a:lstStyle/>
          <a:p>
            <a:r>
              <a:rPr lang="es-PE" sz="4000" b="1">
                <a:solidFill>
                  <a:srgbClr val="EA8700"/>
                </a:solidFill>
                <a:latin typeface="Arial" panose="020B0604020202020204" pitchFamily="34" charset="0"/>
                <a:cs typeface="Arial" panose="020B0604020202020204" pitchFamily="34" charset="0"/>
              </a:rPr>
              <a:t>DESCRIPCIÓN GENERAL: </a:t>
            </a:r>
            <a:r>
              <a:rPr lang="es-MX" sz="3600" b="1">
                <a:solidFill>
                  <a:srgbClr val="EA8700"/>
                </a:solidFill>
                <a:latin typeface="Arial" panose="020B0604020202020204" pitchFamily="34" charset="0"/>
                <a:cs typeface="Arial" panose="020B0604020202020204" pitchFamily="34" charset="0"/>
              </a:rPr>
              <a:t>Enlace 500 kV San José – Yarabamba, ampliaciones y subestaciones asociadas</a:t>
            </a:r>
          </a:p>
        </p:txBody>
      </p:sp>
      <p:sp>
        <p:nvSpPr>
          <p:cNvPr id="16" name="Rectángulo 15">
            <a:extLst>
              <a:ext uri="{FF2B5EF4-FFF2-40B4-BE49-F238E27FC236}">
                <a16:creationId xmlns:a16="http://schemas.microsoft.com/office/drawing/2014/main" id="{2723D7AB-A2CC-44AD-9F39-B45E8CAE6748}"/>
              </a:ext>
            </a:extLst>
          </p:cNvPr>
          <p:cNvSpPr/>
          <p:nvPr/>
        </p:nvSpPr>
        <p:spPr>
          <a:xfrm>
            <a:off x="426456" y="2493334"/>
            <a:ext cx="18115467" cy="1815882"/>
          </a:xfrm>
          <a:prstGeom prst="rect">
            <a:avLst/>
          </a:prstGeom>
        </p:spPr>
        <p:txBody>
          <a:bodyPr wrap="square">
            <a:spAutoFit/>
          </a:bodyPr>
          <a:lstStyle/>
          <a:p>
            <a:pPr lvl="1" algn="just"/>
            <a:r>
              <a:rPr lang="es-PE" sz="2800" dirty="0">
                <a:latin typeface="Arial" panose="020B0604020202020204" pitchFamily="34" charset="0"/>
                <a:cs typeface="Arial" panose="020B0604020202020204" pitchFamily="34" charset="0"/>
              </a:rPr>
              <a:t>La entrega de concesión comprende el diseño, financiamiento, construcción, operación y mantenimiento del proyecto por un periodo de treinta (30) años desde su Puesta en Operación Comercial. Su importancia </a:t>
            </a:r>
            <a:r>
              <a:rPr lang="es-ES" sz="2800" dirty="0">
                <a:latin typeface="Arial" panose="020B0604020202020204" pitchFamily="34" charset="0"/>
                <a:cs typeface="Arial" panose="020B0604020202020204" pitchFamily="34" charset="0"/>
              </a:rPr>
              <a:t>y consistencia provienen de la evaluación para su incorporación en el Plan de Transmisión 2021-2030, que fuera elaborado por el COES y aprobado por el Ministerio de Energía y Minas.</a:t>
            </a:r>
            <a:endParaRPr lang="es-PE" sz="28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44761068-2002-4DE6-8E3A-169BDB85A48E}"/>
              </a:ext>
            </a:extLst>
          </p:cNvPr>
          <p:cNvSpPr/>
          <p:nvPr/>
        </p:nvSpPr>
        <p:spPr>
          <a:xfrm>
            <a:off x="6927831" y="5529662"/>
            <a:ext cx="11552735" cy="4302781"/>
          </a:xfrm>
          <a:prstGeom prst="rect">
            <a:avLst/>
          </a:prstGeom>
        </p:spPr>
        <p:txBody>
          <a:bodyPr wrap="square">
            <a:spAutoFit/>
          </a:bodyPr>
          <a:lstStyle/>
          <a:p>
            <a:pPr lvl="1">
              <a:buClr>
                <a:srgbClr val="E2051B"/>
              </a:buClr>
            </a:pPr>
            <a:r>
              <a:rPr lang="es-PE" sz="2600" dirty="0">
                <a:latin typeface="Arial" panose="020B0604020202020204" pitchFamily="34" charset="0"/>
                <a:cs typeface="Arial" panose="020B0604020202020204" pitchFamily="34" charset="0"/>
              </a:rPr>
              <a:t>El proyecto comprende los siguientes componentes: </a:t>
            </a:r>
          </a:p>
          <a:p>
            <a:pPr lvl="1">
              <a:buClr>
                <a:srgbClr val="E2051B"/>
              </a:buClr>
            </a:pPr>
            <a:endParaRPr lang="es-PE" dirty="0">
              <a:latin typeface="Arial" panose="020B0604020202020204" pitchFamily="34" charset="0"/>
              <a:cs typeface="Arial" panose="020B0604020202020204" pitchFamily="34" charset="0"/>
            </a:endParaRP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1:</a:t>
            </a:r>
            <a:r>
              <a:rPr lang="es-PE" sz="2400" dirty="0">
                <a:latin typeface="Arial" panose="020B0604020202020204" pitchFamily="34" charset="0"/>
                <a:cs typeface="Arial" panose="020B0604020202020204" pitchFamily="34" charset="0"/>
              </a:rPr>
              <a:t> contempla la Línea de Transmisión en 500 kV de 50.9 km de longitud aproximada, que será construida para enlazar las subestaciones San José y Yarabamba.</a:t>
            </a: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2:</a:t>
            </a:r>
            <a:r>
              <a:rPr lang="es-PE" sz="2400" dirty="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contempla la ampliación de la existente Subestación San José en el nivel de 500 kV, de propiedad de la Sociedad Minera Cerro Verde S.A.</a:t>
            </a:r>
            <a:endParaRPr lang="es-PE" sz="2400" dirty="0">
              <a:latin typeface="Arial" panose="020B0604020202020204" pitchFamily="34" charset="0"/>
              <a:cs typeface="Arial" panose="020B0604020202020204" pitchFamily="34" charset="0"/>
            </a:endParaRP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3: </a:t>
            </a:r>
            <a:r>
              <a:rPr lang="es-PE" sz="2400" dirty="0">
                <a:latin typeface="Arial" panose="020B0604020202020204" pitchFamily="34" charset="0"/>
                <a:cs typeface="Arial" panose="020B0604020202020204" pitchFamily="34" charset="0"/>
              </a:rPr>
              <a:t>contempla la ampliación de la existente Subestación Yarabamba </a:t>
            </a:r>
            <a:r>
              <a:rPr lang="es-MX" sz="2400" dirty="0">
                <a:latin typeface="Arial" panose="020B0604020202020204" pitchFamily="34" charset="0"/>
                <a:cs typeface="Arial" panose="020B0604020202020204" pitchFamily="34" charset="0"/>
              </a:rPr>
              <a:t>en el nivel de </a:t>
            </a:r>
            <a:r>
              <a:rPr lang="es-PE" sz="2400" dirty="0">
                <a:latin typeface="Arial" panose="020B0604020202020204" pitchFamily="34" charset="0"/>
                <a:cs typeface="Arial" panose="020B0604020202020204" pitchFamily="34" charset="0"/>
              </a:rPr>
              <a:t>500 kV, de propiedad del Concesionario Consorcio Transmantaro S.A.</a:t>
            </a:r>
          </a:p>
        </p:txBody>
      </p:sp>
      <p:sp>
        <p:nvSpPr>
          <p:cNvPr id="18" name="Marcador de número de diapositiva 6">
            <a:extLst>
              <a:ext uri="{FF2B5EF4-FFF2-40B4-BE49-F238E27FC236}">
                <a16:creationId xmlns:a16="http://schemas.microsoft.com/office/drawing/2014/main" id="{C7E9684C-6E6D-4451-9CA3-A7FABF25473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4</a:t>
            </a:fld>
            <a:endParaRPr lang="en-US" b="1">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C0487A1E-8624-4618-8C58-31C6CF24BEB2}"/>
              </a:ext>
            </a:extLst>
          </p:cNvPr>
          <p:cNvSpPr txBox="1"/>
          <p:nvPr/>
        </p:nvSpPr>
        <p:spPr>
          <a:xfrm>
            <a:off x="1221580" y="5876919"/>
            <a:ext cx="4687967" cy="1815882"/>
          </a:xfrm>
          <a:prstGeom prst="rect">
            <a:avLst/>
          </a:prstGeom>
          <a:noFill/>
        </p:spPr>
        <p:txBody>
          <a:bodyPr wrap="square">
            <a:spAutoFit/>
          </a:bodyPr>
          <a:lstStyle/>
          <a:p>
            <a:r>
              <a:rPr lang="es-MX" sz="2800" b="1" dirty="0">
                <a:solidFill>
                  <a:schemeClr val="bg1"/>
                </a:solidFill>
                <a:latin typeface="Arial" panose="020B0604020202020204" pitchFamily="34" charset="0"/>
                <a:cs typeface="Arial" panose="020B0604020202020204" pitchFamily="34" charset="0"/>
              </a:rPr>
              <a:t>Enlace 500 kV San José – </a:t>
            </a:r>
            <a:r>
              <a:rPr lang="es-MX" sz="2800" b="1" dirty="0" err="1">
                <a:solidFill>
                  <a:schemeClr val="bg1"/>
                </a:solidFill>
                <a:latin typeface="Arial" panose="020B0604020202020204" pitchFamily="34" charset="0"/>
                <a:cs typeface="Arial" panose="020B0604020202020204" pitchFamily="34" charset="0"/>
              </a:rPr>
              <a:t>Yarabamba</a:t>
            </a:r>
            <a:r>
              <a:rPr lang="es-MX" sz="2800" b="1" dirty="0">
                <a:solidFill>
                  <a:schemeClr val="bg1"/>
                </a:solidFill>
                <a:latin typeface="Arial" panose="020B0604020202020204" pitchFamily="34" charset="0"/>
                <a:cs typeface="Arial" panose="020B0604020202020204" pitchFamily="34" charset="0"/>
              </a:rPr>
              <a:t>, ampliaciones y subestaciones asociadas</a:t>
            </a:r>
          </a:p>
        </p:txBody>
      </p:sp>
    </p:spTree>
    <p:extLst>
      <p:ext uri="{BB962C8B-B14F-4D97-AF65-F5344CB8AC3E}">
        <p14:creationId xmlns:p14="http://schemas.microsoft.com/office/powerpoint/2010/main" val="145183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9198CA-280C-447E-A5DD-33C192F62015}"/>
              </a:ext>
            </a:extLst>
          </p:cNvPr>
          <p:cNvPicPr>
            <a:picLocks noChangeAspect="1"/>
          </p:cNvPicPr>
          <p:nvPr/>
        </p:nvPicPr>
        <p:blipFill>
          <a:blip r:embed="rId2">
            <a:duotone>
              <a:schemeClr val="accent2">
                <a:shade val="45000"/>
                <a:satMod val="135000"/>
              </a:schemeClr>
              <a:prstClr val="white"/>
            </a:duotone>
          </a:blip>
          <a:stretch>
            <a:fillRect/>
          </a:stretch>
        </p:blipFill>
        <p:spPr>
          <a:xfrm>
            <a:off x="1466053" y="2991191"/>
            <a:ext cx="1835727" cy="1835727"/>
          </a:xfrm>
          <a:prstGeom prst="rect">
            <a:avLst/>
          </a:prstGeom>
        </p:spPr>
      </p:pic>
      <p:pic>
        <p:nvPicPr>
          <p:cNvPr id="3" name="Imagen 2">
            <a:extLst>
              <a:ext uri="{FF2B5EF4-FFF2-40B4-BE49-F238E27FC236}">
                <a16:creationId xmlns:a16="http://schemas.microsoft.com/office/drawing/2014/main" id="{2964230E-2688-407F-80E2-3350AD04D60B}"/>
              </a:ext>
            </a:extLst>
          </p:cNvPr>
          <p:cNvPicPr>
            <a:picLocks noChangeAspect="1"/>
          </p:cNvPicPr>
          <p:nvPr/>
        </p:nvPicPr>
        <p:blipFill>
          <a:blip r:embed="rId2">
            <a:duotone>
              <a:schemeClr val="accent2">
                <a:shade val="45000"/>
                <a:satMod val="135000"/>
              </a:schemeClr>
              <a:prstClr val="white"/>
            </a:duotone>
          </a:blip>
          <a:stretch>
            <a:fillRect/>
          </a:stretch>
        </p:blipFill>
        <p:spPr>
          <a:xfrm>
            <a:off x="1466053" y="6053385"/>
            <a:ext cx="1835727" cy="1835727"/>
          </a:xfrm>
          <a:prstGeom prst="rect">
            <a:avLst/>
          </a:prstGeom>
        </p:spPr>
      </p:pic>
      <p:sp>
        <p:nvSpPr>
          <p:cNvPr id="4" name="CuadroTexto 3">
            <a:extLst>
              <a:ext uri="{FF2B5EF4-FFF2-40B4-BE49-F238E27FC236}">
                <a16:creationId xmlns:a16="http://schemas.microsoft.com/office/drawing/2014/main" id="{023E652E-DAD2-4051-A602-B3F73A00F7EB}"/>
              </a:ext>
            </a:extLst>
          </p:cNvPr>
          <p:cNvSpPr txBox="1"/>
          <p:nvPr/>
        </p:nvSpPr>
        <p:spPr>
          <a:xfrm>
            <a:off x="3759162" y="3115272"/>
            <a:ext cx="14344513" cy="1569660"/>
          </a:xfrm>
          <a:prstGeom prst="rect">
            <a:avLst/>
          </a:prstGeom>
          <a:noFill/>
        </p:spPr>
        <p:txBody>
          <a:bodyPr wrap="square" rtlCol="0">
            <a:spAutoFit/>
          </a:bodyPr>
          <a:lstStyle/>
          <a:p>
            <a:pPr algn="just"/>
            <a:r>
              <a:rPr lang="es-PE" sz="3200" dirty="0">
                <a:solidFill>
                  <a:srgbClr val="333333"/>
                </a:solidFill>
                <a:latin typeface="Arial" panose="020B0604020202020204" pitchFamily="34" charset="0"/>
                <a:cs typeface="Arial" panose="020B0604020202020204" pitchFamily="34" charset="0"/>
              </a:rPr>
              <a:t>Ampliar  la capacidad del sistema de transmisión para </a:t>
            </a:r>
            <a:r>
              <a:rPr lang="es-MX" sz="3200" dirty="0">
                <a:solidFill>
                  <a:srgbClr val="333333"/>
                </a:solidFill>
                <a:latin typeface="Arial" panose="020B0604020202020204" pitchFamily="34" charset="0"/>
                <a:cs typeface="Arial" panose="020B0604020202020204" pitchFamily="34" charset="0"/>
              </a:rPr>
              <a:t>evitar congestión en las líneas de transmisión del área de influencia del proyecto, debido al incremento previsto de generación de 1000 MW en la subestación San José.</a:t>
            </a:r>
            <a:endParaRPr lang="es-PE" sz="32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4CBAAAC-BD55-48AE-B790-DBBB53DD0422}"/>
              </a:ext>
            </a:extLst>
          </p:cNvPr>
          <p:cNvSpPr txBox="1"/>
          <p:nvPr/>
        </p:nvSpPr>
        <p:spPr>
          <a:xfrm>
            <a:off x="3803466" y="6064435"/>
            <a:ext cx="14344513" cy="1569660"/>
          </a:xfrm>
          <a:prstGeom prst="rect">
            <a:avLst/>
          </a:prstGeom>
          <a:noFill/>
        </p:spPr>
        <p:txBody>
          <a:bodyPr wrap="square" rtlCol="0">
            <a:spAutoFit/>
          </a:bodyPr>
          <a:lstStyle/>
          <a:p>
            <a:pPr algn="just"/>
            <a:r>
              <a:rPr lang="es-MX" sz="3200" dirty="0">
                <a:solidFill>
                  <a:srgbClr val="333333"/>
                </a:solidFill>
                <a:latin typeface="Arial" panose="020B0604020202020204" pitchFamily="34" charset="0"/>
                <a:cs typeface="Arial" panose="020B0604020202020204" pitchFamily="34" charset="0"/>
              </a:rPr>
              <a:t>Mejorar las condiciones operativas del sistema de transmisión en la zona de influencia del Proyecto</a:t>
            </a:r>
            <a:r>
              <a:rPr lang="es-ES" sz="3200" dirty="0">
                <a:solidFill>
                  <a:srgbClr val="333333"/>
                </a:solidFill>
                <a:latin typeface="Arial" panose="020B0604020202020204" pitchFamily="34" charset="0"/>
                <a:cs typeface="Arial" panose="020B0604020202020204" pitchFamily="34" charset="0"/>
              </a:rPr>
              <a:t>, a través de la mejora de la estabilidad transitoria y reducción del riesgo de resonancia </a:t>
            </a:r>
            <a:r>
              <a:rPr lang="es-ES" sz="3200" dirty="0" err="1">
                <a:solidFill>
                  <a:srgbClr val="333333"/>
                </a:solidFill>
                <a:latin typeface="Arial" panose="020B0604020202020204" pitchFamily="34" charset="0"/>
                <a:cs typeface="Arial" panose="020B0604020202020204" pitchFamily="34" charset="0"/>
              </a:rPr>
              <a:t>sub-síncrona</a:t>
            </a:r>
            <a:r>
              <a:rPr lang="es-ES" sz="3200" dirty="0">
                <a:solidFill>
                  <a:srgbClr val="333333"/>
                </a:solidFill>
                <a:latin typeface="Arial" panose="020B0604020202020204" pitchFamily="34" charset="0"/>
                <a:cs typeface="Arial" panose="020B0604020202020204" pitchFamily="34" charset="0"/>
              </a:rPr>
              <a:t>.</a:t>
            </a:r>
            <a:endParaRPr lang="es-PE" sz="3200" dirty="0">
              <a:solidFill>
                <a:prstClr val="black"/>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EB97C000-5654-4AD4-B219-91FE4560851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88548" y="3277072"/>
            <a:ext cx="1121423" cy="1121423"/>
          </a:xfrm>
          <a:prstGeom prst="rect">
            <a:avLst/>
          </a:prstGeom>
        </p:spPr>
      </p:pic>
      <p:pic>
        <p:nvPicPr>
          <p:cNvPr id="7" name="Imagen 6">
            <a:extLst>
              <a:ext uri="{FF2B5EF4-FFF2-40B4-BE49-F238E27FC236}">
                <a16:creationId xmlns:a16="http://schemas.microsoft.com/office/drawing/2014/main" id="{09F5AC67-7FBE-4820-B26A-A4698A25A36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57484" y="6236774"/>
            <a:ext cx="1248022" cy="1248022"/>
          </a:xfrm>
          <a:prstGeom prst="rect">
            <a:avLst/>
          </a:prstGeom>
        </p:spPr>
      </p:pic>
      <p:sp>
        <p:nvSpPr>
          <p:cNvPr id="8" name="CuadroTexto 7">
            <a:extLst>
              <a:ext uri="{FF2B5EF4-FFF2-40B4-BE49-F238E27FC236}">
                <a16:creationId xmlns:a16="http://schemas.microsoft.com/office/drawing/2014/main" id="{8C787CFC-15D1-4933-B1E8-D43A5988DBC7}"/>
              </a:ext>
            </a:extLst>
          </p:cNvPr>
          <p:cNvSpPr txBox="1"/>
          <p:nvPr/>
        </p:nvSpPr>
        <p:spPr>
          <a:xfrm>
            <a:off x="612414" y="669651"/>
            <a:ext cx="14716254" cy="1938992"/>
          </a:xfrm>
          <a:prstGeom prst="rect">
            <a:avLst/>
          </a:prstGeom>
          <a:noFill/>
        </p:spPr>
        <p:txBody>
          <a:bodyPr wrap="square" rtlCol="0">
            <a:spAutoFit/>
          </a:bodyPr>
          <a:lstStyle/>
          <a:p>
            <a:r>
              <a:rPr lang="es-PE" sz="4000" b="1">
                <a:solidFill>
                  <a:srgbClr val="EA8700"/>
                </a:solidFill>
                <a:latin typeface="Arial" panose="020B0604020202020204" pitchFamily="34" charset="0"/>
                <a:cs typeface="Arial" panose="020B0604020202020204" pitchFamily="34" charset="0"/>
              </a:rPr>
              <a:t>OBJETIVOS: </a:t>
            </a:r>
            <a:r>
              <a:rPr lang="es-MX" sz="3600" b="1">
                <a:solidFill>
                  <a:srgbClr val="EA8700"/>
                </a:solidFill>
                <a:latin typeface="Arial" panose="020B0604020202020204" pitchFamily="34" charset="0"/>
                <a:cs typeface="Arial" panose="020B0604020202020204" pitchFamily="34" charset="0"/>
              </a:rPr>
              <a:t>Enlace 500 kV San José – Yarabamba, ampliaciones y subestaciones asociadas</a:t>
            </a:r>
            <a:endParaRPr lang="es-PE" sz="3600" b="1">
              <a:solidFill>
                <a:srgbClr val="EA8700"/>
              </a:solidFill>
              <a:latin typeface="Arial" panose="020B0604020202020204" pitchFamily="34" charset="0"/>
              <a:cs typeface="Arial" panose="020B0604020202020204" pitchFamily="34" charset="0"/>
            </a:endParaRPr>
          </a:p>
          <a:p>
            <a:endParaRPr lang="es-PE" sz="4000" b="1">
              <a:solidFill>
                <a:srgbClr val="3BAF6B"/>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315EBD19-9A65-4151-BEF1-CA4ACA995833}"/>
              </a:ext>
            </a:extLst>
          </p:cNvPr>
          <p:cNvSpPr/>
          <p:nvPr/>
        </p:nvSpPr>
        <p:spPr>
          <a:xfrm>
            <a:off x="1347229" y="5458727"/>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DC686100-6F89-4673-B96F-4E7CD4E63B7E}"/>
              </a:ext>
            </a:extLst>
          </p:cNvPr>
          <p:cNvSpPr/>
          <p:nvPr/>
        </p:nvSpPr>
        <p:spPr>
          <a:xfrm>
            <a:off x="1347229" y="8660689"/>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Marcador de número de diapositiva 6">
            <a:extLst>
              <a:ext uri="{FF2B5EF4-FFF2-40B4-BE49-F238E27FC236}">
                <a16:creationId xmlns:a16="http://schemas.microsoft.com/office/drawing/2014/main" id="{1EDE6BE0-877F-4A65-A052-2914C36D1021}"/>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5</a:t>
            </a:fld>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02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B898E73-B8D3-4A07-ADD3-6D7BC516ED6A}"/>
              </a:ext>
            </a:extLst>
          </p:cNvPr>
          <p:cNvSpPr/>
          <p:nvPr/>
        </p:nvSpPr>
        <p:spPr>
          <a:xfrm>
            <a:off x="11380419" y="3144082"/>
            <a:ext cx="6891327" cy="3055449"/>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600" b="1" dirty="0">
                <a:solidFill>
                  <a:prstClr val="black"/>
                </a:solidFill>
                <a:latin typeface="Arial" panose="020B0604020202020204" pitchFamily="34" charset="0"/>
                <a:cs typeface="Arial" panose="020B0604020202020204" pitchFamily="34" charset="0"/>
              </a:rPr>
              <a:t>Ubicación: </a:t>
            </a:r>
            <a:r>
              <a:rPr lang="es-ES" sz="2600" dirty="0">
                <a:solidFill>
                  <a:prstClr val="black"/>
                </a:solidFill>
                <a:latin typeface="Arial" panose="020B0604020202020204" pitchFamily="34" charset="0"/>
                <a:cs typeface="Arial" panose="020B0604020202020204" pitchFamily="34" charset="0"/>
              </a:rPr>
              <a:t>las obras se encontrarán localizadas entre los distritos de La Joya y Socabaya, ambos en la provincia y departamento de Arequipa, </a:t>
            </a:r>
            <a:r>
              <a:rPr lang="es-MX" sz="2600" dirty="0">
                <a:solidFill>
                  <a:prstClr val="black"/>
                </a:solidFill>
                <a:latin typeface="Arial" panose="020B0604020202020204" pitchFamily="34" charset="0"/>
                <a:cs typeface="Arial" panose="020B0604020202020204" pitchFamily="34" charset="0"/>
              </a:rPr>
              <a:t>a una altitud aproximada entre 1000 a 3000 msnm</a:t>
            </a:r>
            <a:r>
              <a:rPr lang="es-ES" sz="2600" dirty="0">
                <a:solidFill>
                  <a:prstClr val="black"/>
                </a:solidFill>
                <a:latin typeface="Arial" panose="020B0604020202020204" pitchFamily="34" charset="0"/>
                <a:cs typeface="Arial" panose="020B0604020202020204" pitchFamily="34" charset="0"/>
              </a:rPr>
              <a:t>.</a:t>
            </a:r>
            <a:endParaRPr lang="es-PE" sz="2600" dirty="0">
              <a:solidFill>
                <a:prstClr val="black"/>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94D225A0-2A2B-46FB-A2A7-4FDBFF5B05DA}"/>
              </a:ext>
            </a:extLst>
          </p:cNvPr>
          <p:cNvSpPr/>
          <p:nvPr/>
        </p:nvSpPr>
        <p:spPr>
          <a:xfrm>
            <a:off x="11380419" y="6926575"/>
            <a:ext cx="6891327" cy="3423554"/>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600" b="1" dirty="0">
                <a:solidFill>
                  <a:prstClr val="black"/>
                </a:solidFill>
                <a:latin typeface="Arial" panose="020B0604020202020204" pitchFamily="34" charset="0"/>
                <a:cs typeface="Arial" panose="020B0604020202020204" pitchFamily="34" charset="0"/>
              </a:rPr>
              <a:t>Área de influencia</a:t>
            </a:r>
            <a:r>
              <a:rPr lang="es-ES" sz="2600" b="1" dirty="0">
                <a:solidFill>
                  <a:schemeClr val="tx1"/>
                </a:solidFill>
                <a:latin typeface="Arial" panose="020B0604020202020204" pitchFamily="34" charset="0"/>
                <a:cs typeface="Arial" panose="020B0604020202020204" pitchFamily="34" charset="0"/>
              </a:rPr>
              <a:t>: </a:t>
            </a:r>
            <a:r>
              <a:rPr lang="es-ES" sz="2600" dirty="0">
                <a:solidFill>
                  <a:schemeClr val="tx1"/>
                </a:solidFill>
                <a:effectLst/>
                <a:latin typeface="Arial" panose="020B0604020202020204" pitchFamily="34" charset="0"/>
                <a:ea typeface="Calibri" panose="020F0502020204030204" pitchFamily="34" charset="0"/>
              </a:rPr>
              <a:t>el proyecto tendrá impacto en el sistema de transmisión 500 y 220 kV de la zona sur del país, </a:t>
            </a:r>
            <a:r>
              <a:rPr lang="es-MX" sz="2600" dirty="0">
                <a:solidFill>
                  <a:schemeClr val="tx1"/>
                </a:solidFill>
                <a:effectLst/>
                <a:latin typeface="Arial" panose="020B0604020202020204" pitchFamily="34" charset="0"/>
                <a:ea typeface="Calibri" panose="020F0502020204030204" pitchFamily="34" charset="0"/>
              </a:rPr>
              <a:t>mejorando las condiciones operativas del sistema de transmisión en la zona de influencia del proyecto</a:t>
            </a:r>
            <a:r>
              <a:rPr lang="es-ES" sz="2600" dirty="0">
                <a:solidFill>
                  <a:schemeClr val="tx1"/>
                </a:solidFill>
                <a:latin typeface="Arial" panose="020B0604020202020204" pitchFamily="34" charset="0"/>
              </a:rPr>
              <a:t>.</a:t>
            </a:r>
            <a:endParaRPr lang="es-PE" sz="2600" dirty="0">
              <a:solidFill>
                <a:schemeClr val="tx1"/>
              </a:solidFill>
              <a:latin typeface="Arial" panose="020B0604020202020204" pitchFamily="34" charset="0"/>
            </a:endParaRPr>
          </a:p>
        </p:txBody>
      </p:sp>
      <p:sp>
        <p:nvSpPr>
          <p:cNvPr id="4" name="CuadroTexto 3">
            <a:extLst>
              <a:ext uri="{FF2B5EF4-FFF2-40B4-BE49-F238E27FC236}">
                <a16:creationId xmlns:a16="http://schemas.microsoft.com/office/drawing/2014/main" id="{7288805C-4943-47B3-9B3E-847F2610F92F}"/>
              </a:ext>
            </a:extLst>
          </p:cNvPr>
          <p:cNvSpPr txBox="1"/>
          <p:nvPr/>
        </p:nvSpPr>
        <p:spPr>
          <a:xfrm>
            <a:off x="325438" y="622022"/>
            <a:ext cx="15568494" cy="1246495"/>
          </a:xfrm>
          <a:prstGeom prst="rect">
            <a:avLst/>
          </a:prstGeom>
          <a:noFill/>
        </p:spPr>
        <p:txBody>
          <a:bodyPr wrap="square" rtlCol="0">
            <a:spAutoFit/>
          </a:bodyPr>
          <a:lstStyle/>
          <a:p>
            <a:r>
              <a:rPr lang="es-PE" sz="3900" b="1" dirty="0">
                <a:solidFill>
                  <a:srgbClr val="EA8700"/>
                </a:solidFill>
                <a:latin typeface="Arial" panose="020B0604020202020204" pitchFamily="34" charset="0"/>
                <a:cs typeface="Arial" panose="020B0604020202020204" pitchFamily="34" charset="0"/>
              </a:rPr>
              <a:t>UBICACIÓN DEL PROYECTO: </a:t>
            </a:r>
            <a:r>
              <a:rPr lang="es-MX" sz="3600" b="1" dirty="0">
                <a:solidFill>
                  <a:srgbClr val="EA8700"/>
                </a:solidFill>
                <a:latin typeface="Arial" panose="020B0604020202020204" pitchFamily="34" charset="0"/>
                <a:cs typeface="Arial" panose="020B0604020202020204" pitchFamily="34" charset="0"/>
              </a:rPr>
              <a:t>Enlace 500 kV San José – </a:t>
            </a:r>
            <a:r>
              <a:rPr lang="es-MX" sz="3600" b="1" dirty="0" err="1">
                <a:solidFill>
                  <a:srgbClr val="EA8700"/>
                </a:solidFill>
                <a:latin typeface="Arial" panose="020B0604020202020204" pitchFamily="34" charset="0"/>
                <a:cs typeface="Arial" panose="020B0604020202020204" pitchFamily="34" charset="0"/>
              </a:rPr>
              <a:t>Yarabamba</a:t>
            </a:r>
            <a:r>
              <a:rPr lang="es-MX" sz="3600" b="1" dirty="0">
                <a:solidFill>
                  <a:srgbClr val="EA8700"/>
                </a:solidFill>
                <a:latin typeface="Arial" panose="020B0604020202020204" pitchFamily="34" charset="0"/>
                <a:cs typeface="Arial" panose="020B0604020202020204" pitchFamily="34" charset="0"/>
              </a:rPr>
              <a:t>, ampliaciones y subestaciones asociadas</a:t>
            </a:r>
            <a:endParaRPr lang="es-PE" sz="3600" b="1" dirty="0">
              <a:solidFill>
                <a:srgbClr val="EA8700"/>
              </a:solidFill>
              <a:latin typeface="Arial" panose="020B0604020202020204" pitchFamily="34" charset="0"/>
              <a:cs typeface="Arial" panose="020B0604020202020204" pitchFamily="34" charset="0"/>
            </a:endParaRPr>
          </a:p>
        </p:txBody>
      </p:sp>
      <p:sp>
        <p:nvSpPr>
          <p:cNvPr id="7" name="Marcador de número de diapositiva 6">
            <a:extLst>
              <a:ext uri="{FF2B5EF4-FFF2-40B4-BE49-F238E27FC236}">
                <a16:creationId xmlns:a16="http://schemas.microsoft.com/office/drawing/2014/main" id="{B4E5CB54-5801-4D69-B35D-5CF057870360}"/>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6</a:t>
            </a:fld>
            <a:endParaRPr lang="en-US" b="1">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1C142BAC-7F44-00CD-5EB3-609E26D00F2F}"/>
              </a:ext>
            </a:extLst>
          </p:cNvPr>
          <p:cNvPicPr>
            <a:picLocks noChangeAspect="1"/>
          </p:cNvPicPr>
          <p:nvPr/>
        </p:nvPicPr>
        <p:blipFill>
          <a:blip r:embed="rId2"/>
          <a:stretch>
            <a:fillRect/>
          </a:stretch>
        </p:blipFill>
        <p:spPr>
          <a:xfrm>
            <a:off x="9892431" y="9235099"/>
            <a:ext cx="815411" cy="929721"/>
          </a:xfrm>
          <a:prstGeom prst="rect">
            <a:avLst/>
          </a:prstGeom>
        </p:spPr>
      </p:pic>
      <p:sp>
        <p:nvSpPr>
          <p:cNvPr id="13" name="CuadroTexto 12">
            <a:extLst>
              <a:ext uri="{FF2B5EF4-FFF2-40B4-BE49-F238E27FC236}">
                <a16:creationId xmlns:a16="http://schemas.microsoft.com/office/drawing/2014/main" id="{7C23BC4C-BD05-0DE6-5107-D36F98CD4553}"/>
              </a:ext>
            </a:extLst>
          </p:cNvPr>
          <p:cNvSpPr txBox="1"/>
          <p:nvPr/>
        </p:nvSpPr>
        <p:spPr>
          <a:xfrm>
            <a:off x="7178051" y="6325894"/>
            <a:ext cx="1628805" cy="307777"/>
          </a:xfrm>
          <a:prstGeom prst="rect">
            <a:avLst/>
          </a:prstGeom>
          <a:noFill/>
        </p:spPr>
        <p:txBody>
          <a:bodyPr wrap="square" rtlCol="0">
            <a:spAutoFit/>
          </a:bodyPr>
          <a:lstStyle/>
          <a:p>
            <a:pPr algn="ctr"/>
            <a:r>
              <a:rPr lang="es-MX" sz="1400" b="1" dirty="0">
                <a:solidFill>
                  <a:srgbClr val="0000FF"/>
                </a:solidFill>
              </a:rPr>
              <a:t>SE Yarabamba</a:t>
            </a:r>
            <a:endParaRPr lang="es-PE" sz="1400" b="1" dirty="0">
              <a:solidFill>
                <a:srgbClr val="0000FF"/>
              </a:solidFill>
            </a:endParaRPr>
          </a:p>
        </p:txBody>
      </p:sp>
      <p:pic>
        <p:nvPicPr>
          <p:cNvPr id="23" name="Imagen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38" y="2782957"/>
            <a:ext cx="10497470" cy="7393650"/>
          </a:xfrm>
          <a:prstGeom prst="rect">
            <a:avLst/>
          </a:prstGeom>
        </p:spPr>
      </p:pic>
    </p:spTree>
    <p:extLst>
      <p:ext uri="{BB962C8B-B14F-4D97-AF65-F5344CB8AC3E}">
        <p14:creationId xmlns:p14="http://schemas.microsoft.com/office/powerpoint/2010/main" val="383401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una sola esquina redondeada 10">
            <a:extLst>
              <a:ext uri="{FF2B5EF4-FFF2-40B4-BE49-F238E27FC236}">
                <a16:creationId xmlns:a16="http://schemas.microsoft.com/office/drawing/2014/main" id="{AB025CE9-CDF9-4BC8-B0ED-785B0B6D24F1}"/>
              </a:ext>
            </a:extLst>
          </p:cNvPr>
          <p:cNvSpPr/>
          <p:nvPr/>
        </p:nvSpPr>
        <p:spPr>
          <a:xfrm>
            <a:off x="726715" y="5726466"/>
            <a:ext cx="5433216" cy="2471636"/>
          </a:xfrm>
          <a:prstGeom prst="round1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esquinas redondeadas 13">
            <a:extLst>
              <a:ext uri="{FF2B5EF4-FFF2-40B4-BE49-F238E27FC236}">
                <a16:creationId xmlns:a16="http://schemas.microsoft.com/office/drawing/2014/main" id="{05E1CFAB-4504-41A5-9137-8933FD023406}"/>
              </a:ext>
            </a:extLst>
          </p:cNvPr>
          <p:cNvSpPr/>
          <p:nvPr/>
        </p:nvSpPr>
        <p:spPr>
          <a:xfrm>
            <a:off x="6849849" y="4637093"/>
            <a:ext cx="11978079" cy="5703840"/>
          </a:xfrm>
          <a:prstGeom prst="roundRect">
            <a:avLst/>
          </a:prstGeom>
          <a:solidFill>
            <a:srgbClr val="FFCD87"/>
          </a:solidFill>
          <a:ln>
            <a:solidFill>
              <a:srgbClr val="FF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a16="http://schemas.microsoft.com/office/drawing/2014/main" id="{2E76501F-6FB5-457E-8148-AE62DBA293D7}"/>
              </a:ext>
            </a:extLst>
          </p:cNvPr>
          <p:cNvSpPr txBox="1"/>
          <p:nvPr/>
        </p:nvSpPr>
        <p:spPr>
          <a:xfrm>
            <a:off x="426456" y="811013"/>
            <a:ext cx="15301223" cy="1261884"/>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DESCRIPCIÓN GENERAL: </a:t>
            </a:r>
            <a:r>
              <a:rPr lang="es-MX" sz="3600" b="1" dirty="0">
                <a:solidFill>
                  <a:srgbClr val="EA8700"/>
                </a:solidFill>
                <a:latin typeface="Arial" panose="020B0604020202020204" pitchFamily="34" charset="0"/>
                <a:cs typeface="Arial" panose="020B0604020202020204" pitchFamily="34" charset="0"/>
              </a:rPr>
              <a:t>ITC Enlace 220 kV Piura Nueva – Colán, ampliaciones y subestaciones asociadas</a:t>
            </a:r>
          </a:p>
        </p:txBody>
      </p:sp>
      <p:sp>
        <p:nvSpPr>
          <p:cNvPr id="16" name="Rectángulo 15">
            <a:extLst>
              <a:ext uri="{FF2B5EF4-FFF2-40B4-BE49-F238E27FC236}">
                <a16:creationId xmlns:a16="http://schemas.microsoft.com/office/drawing/2014/main" id="{2723D7AB-A2CC-44AD-9F39-B45E8CAE6748}"/>
              </a:ext>
            </a:extLst>
          </p:cNvPr>
          <p:cNvSpPr/>
          <p:nvPr/>
        </p:nvSpPr>
        <p:spPr>
          <a:xfrm>
            <a:off x="426456" y="2493334"/>
            <a:ext cx="18115467" cy="1815882"/>
          </a:xfrm>
          <a:prstGeom prst="rect">
            <a:avLst/>
          </a:prstGeom>
        </p:spPr>
        <p:txBody>
          <a:bodyPr wrap="square">
            <a:spAutoFit/>
          </a:bodyPr>
          <a:lstStyle/>
          <a:p>
            <a:pPr lvl="1" algn="just"/>
            <a:r>
              <a:rPr lang="es-PE" sz="2800" dirty="0">
                <a:latin typeface="Arial" panose="020B0604020202020204" pitchFamily="34" charset="0"/>
                <a:cs typeface="Arial" panose="020B0604020202020204" pitchFamily="34" charset="0"/>
              </a:rPr>
              <a:t>La entrega de concesión comprende el diseño, financiamiento, construcción, operación y mantenimiento del proyecto por un periodo de treinta (30) años desde su Puesta en Operación Comercial. Su importancia </a:t>
            </a:r>
            <a:r>
              <a:rPr lang="es-ES" sz="2800" dirty="0">
                <a:latin typeface="Arial" panose="020B0604020202020204" pitchFamily="34" charset="0"/>
                <a:cs typeface="Arial" panose="020B0604020202020204" pitchFamily="34" charset="0"/>
              </a:rPr>
              <a:t>y consistencia provienen de la evaluación para su incorporación en el Plan de Transmisión 2021-2030, que fuera elaborado por el COES y aprobado por el Ministerio de Energía y Minas.</a:t>
            </a:r>
            <a:endParaRPr lang="es-PE" sz="28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44761068-2002-4DE6-8E3A-169BDB85A48E}"/>
              </a:ext>
            </a:extLst>
          </p:cNvPr>
          <p:cNvSpPr/>
          <p:nvPr/>
        </p:nvSpPr>
        <p:spPr>
          <a:xfrm>
            <a:off x="7005813" y="4941543"/>
            <a:ext cx="11552735" cy="5122236"/>
          </a:xfrm>
          <a:prstGeom prst="rect">
            <a:avLst/>
          </a:prstGeom>
        </p:spPr>
        <p:txBody>
          <a:bodyPr wrap="square">
            <a:spAutoFit/>
          </a:bodyPr>
          <a:lstStyle/>
          <a:p>
            <a:pPr lvl="1">
              <a:buClr>
                <a:srgbClr val="E2051B"/>
              </a:buClr>
            </a:pPr>
            <a:r>
              <a:rPr lang="es-PE" sz="2600" dirty="0">
                <a:latin typeface="Arial" panose="020B0604020202020204" pitchFamily="34" charset="0"/>
                <a:cs typeface="Arial" panose="020B0604020202020204" pitchFamily="34" charset="0"/>
              </a:rPr>
              <a:t>El proyecto comprende los siguientes componentes: </a:t>
            </a:r>
          </a:p>
          <a:p>
            <a:pPr lvl="1">
              <a:buClr>
                <a:srgbClr val="E2051B"/>
              </a:buClr>
            </a:pPr>
            <a:endParaRPr lang="es-PE" dirty="0">
              <a:latin typeface="Arial" panose="020B0604020202020204" pitchFamily="34" charset="0"/>
              <a:cs typeface="Arial" panose="020B0604020202020204" pitchFamily="34" charset="0"/>
            </a:endParaRP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1:</a:t>
            </a:r>
            <a:r>
              <a:rPr lang="es-PE" sz="2400" dirty="0">
                <a:latin typeface="Arial" panose="020B0604020202020204" pitchFamily="34" charset="0"/>
                <a:cs typeface="Arial" panose="020B0604020202020204" pitchFamily="34" charset="0"/>
              </a:rPr>
              <a:t> contempla la Línea de Transmisión en 220 kV de 74 km de longitud aproximada, que será construida para enlazar las subestaciones Piura Nueva y Colán.</a:t>
            </a: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2:</a:t>
            </a:r>
            <a:r>
              <a:rPr lang="es-PE" sz="2400" dirty="0">
                <a:latin typeface="Arial" panose="020B0604020202020204" pitchFamily="34" charset="0"/>
                <a:cs typeface="Arial" panose="020B0604020202020204" pitchFamily="34" charset="0"/>
              </a:rPr>
              <a:t> contempla las Líneas de Transmisión en 60 kV; </a:t>
            </a:r>
            <a:r>
              <a:rPr lang="en-US" sz="2400" dirty="0">
                <a:latin typeface="Arial" panose="020B0604020202020204" pitchFamily="34" charset="0"/>
                <a:cs typeface="Arial" panose="020B0604020202020204" pitchFamily="34" charset="0"/>
              </a:rPr>
              <a:t>Paita – Colán</a:t>
            </a:r>
            <a:r>
              <a:rPr lang="es-MX" sz="2400" dirty="0">
                <a:latin typeface="Arial" panose="020B0604020202020204" pitchFamily="34" charset="0"/>
                <a:cs typeface="Arial" panose="020B0604020202020204" pitchFamily="34" charset="0"/>
              </a:rPr>
              <a:t>, Paita Industrial- Colán y Colán - Derivación Línea a Paita.</a:t>
            </a:r>
            <a:endParaRPr lang="es-PE" sz="2400" dirty="0">
              <a:latin typeface="Arial" panose="020B0604020202020204" pitchFamily="34" charset="0"/>
              <a:cs typeface="Arial" panose="020B0604020202020204" pitchFamily="34" charset="0"/>
            </a:endParaRP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3: </a:t>
            </a:r>
            <a:r>
              <a:rPr lang="es-MX" sz="2400" dirty="0">
                <a:latin typeface="Arial" panose="020B0604020202020204" pitchFamily="34" charset="0"/>
                <a:cs typeface="Arial" panose="020B0604020202020204" pitchFamily="34" charset="0"/>
              </a:rPr>
              <a:t>contempla la futura Subestación Nueva Colán 220/60/10 kV, que se va a implementar con el proyecto</a:t>
            </a:r>
            <a:r>
              <a:rPr lang="es-PE" sz="2400" dirty="0">
                <a:latin typeface="Arial" panose="020B0604020202020204" pitchFamily="34" charset="0"/>
                <a:cs typeface="Arial" panose="020B0604020202020204" pitchFamily="34" charset="0"/>
              </a:rPr>
              <a:t>.</a:t>
            </a:r>
          </a:p>
          <a:p>
            <a:pPr marL="1612900" lvl="3" indent="-536575">
              <a:lnSpc>
                <a:spcPct val="104000"/>
              </a:lnSpc>
              <a:spcAft>
                <a:spcPts val="400"/>
              </a:spcAft>
              <a:buClr>
                <a:srgbClr val="E2051B"/>
              </a:buClr>
              <a:buFont typeface="Wingdings" panose="05000000000000000000" pitchFamily="2" charset="2"/>
              <a:buChar char="ü"/>
            </a:pPr>
            <a:r>
              <a:rPr lang="es-PE" sz="2400" b="1" dirty="0">
                <a:latin typeface="Arial" panose="020B0604020202020204" pitchFamily="34" charset="0"/>
                <a:cs typeface="Arial" panose="020B0604020202020204" pitchFamily="34" charset="0"/>
              </a:rPr>
              <a:t>Componente 4: </a:t>
            </a:r>
            <a:r>
              <a:rPr lang="es-PE" sz="2400" dirty="0">
                <a:latin typeface="Arial" panose="020B0604020202020204" pitchFamily="34" charset="0"/>
                <a:cs typeface="Arial" panose="020B0604020202020204" pitchFamily="34" charset="0"/>
              </a:rPr>
              <a:t>contempla la ampliación en 220 kV de la Subestación Piura Nueva, </a:t>
            </a:r>
            <a:r>
              <a:rPr lang="en-US" sz="2400" dirty="0">
                <a:latin typeface="Arial" panose="020B0604020202020204" pitchFamily="34" charset="0"/>
                <a:cs typeface="Arial" panose="020B0604020202020204" pitchFamily="34" charset="0"/>
              </a:rPr>
              <a:t>de </a:t>
            </a:r>
            <a:r>
              <a:rPr lang="es-PE" sz="2400" dirty="0">
                <a:latin typeface="Arial" panose="020B0604020202020204" pitchFamily="34" charset="0"/>
                <a:cs typeface="Arial" panose="020B0604020202020204" pitchFamily="34" charset="0"/>
              </a:rPr>
              <a:t>propiedad</a:t>
            </a:r>
            <a:r>
              <a:rPr lang="en-US" sz="2400" dirty="0">
                <a:latin typeface="Arial" panose="020B0604020202020204" pitchFamily="34" charset="0"/>
                <a:cs typeface="Arial" panose="020B0604020202020204" pitchFamily="34" charset="0"/>
              </a:rPr>
              <a:t> de </a:t>
            </a:r>
            <a:r>
              <a:rPr lang="es-MX" sz="2400" dirty="0">
                <a:latin typeface="Arial" panose="020B0604020202020204" pitchFamily="34" charset="0"/>
                <a:cs typeface="Arial" panose="020B0604020202020204" pitchFamily="34" charset="0"/>
              </a:rPr>
              <a:t>“Concesionaria Línea de Transmisión La Niña SAC”</a:t>
            </a:r>
            <a:r>
              <a:rPr lang="es-PE" sz="2400" dirty="0">
                <a:latin typeface="Arial" panose="020B0604020202020204" pitchFamily="34" charset="0"/>
                <a:cs typeface="Arial" panose="020B0604020202020204" pitchFamily="34" charset="0"/>
              </a:rPr>
              <a:t> y la ampliación de la existentes Subestaciones Paita y Paita Industrial </a:t>
            </a:r>
            <a:r>
              <a:rPr lang="es-MX" sz="2400" dirty="0">
                <a:latin typeface="Arial" panose="020B0604020202020204" pitchFamily="34" charset="0"/>
                <a:cs typeface="Arial" panose="020B0604020202020204" pitchFamily="34" charset="0"/>
              </a:rPr>
              <a:t>en el nivel de </a:t>
            </a:r>
            <a:r>
              <a:rPr lang="es-PE" sz="2400" dirty="0">
                <a:latin typeface="Arial" panose="020B0604020202020204" pitchFamily="34" charset="0"/>
                <a:cs typeface="Arial" panose="020B0604020202020204" pitchFamily="34" charset="0"/>
              </a:rPr>
              <a:t>60 kV, de propiedad de Electronoroeste S.A.</a:t>
            </a:r>
          </a:p>
        </p:txBody>
      </p:sp>
      <p:sp>
        <p:nvSpPr>
          <p:cNvPr id="18" name="Marcador de número de diapositiva 6">
            <a:extLst>
              <a:ext uri="{FF2B5EF4-FFF2-40B4-BE49-F238E27FC236}">
                <a16:creationId xmlns:a16="http://schemas.microsoft.com/office/drawing/2014/main" id="{C7E9684C-6E6D-4451-9CA3-A7FABF254732}"/>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7</a:t>
            </a:fld>
            <a:endParaRPr lang="en-US" b="1">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C0487A1E-8624-4618-8C58-31C6CF24BEB2}"/>
              </a:ext>
            </a:extLst>
          </p:cNvPr>
          <p:cNvSpPr txBox="1"/>
          <p:nvPr/>
        </p:nvSpPr>
        <p:spPr>
          <a:xfrm>
            <a:off x="1276171" y="6054343"/>
            <a:ext cx="4687967" cy="1815882"/>
          </a:xfrm>
          <a:prstGeom prst="rect">
            <a:avLst/>
          </a:prstGeom>
          <a:noFill/>
        </p:spPr>
        <p:txBody>
          <a:bodyPr wrap="square">
            <a:spAutoFit/>
          </a:bodyPr>
          <a:lstStyle/>
          <a:p>
            <a:r>
              <a:rPr lang="es-MX" sz="2800" b="1">
                <a:solidFill>
                  <a:schemeClr val="bg1"/>
                </a:solidFill>
                <a:latin typeface="Arial" panose="020B0604020202020204" pitchFamily="34" charset="0"/>
                <a:cs typeface="Arial" panose="020B0604020202020204" pitchFamily="34" charset="0"/>
              </a:rPr>
              <a:t>ITC Enlace 220 kV Piura Nueva – Colán, ampliaciones y subestaciones asociadas</a:t>
            </a:r>
          </a:p>
        </p:txBody>
      </p:sp>
    </p:spTree>
    <p:extLst>
      <p:ext uri="{BB962C8B-B14F-4D97-AF65-F5344CB8AC3E}">
        <p14:creationId xmlns:p14="http://schemas.microsoft.com/office/powerpoint/2010/main" val="258331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9198CA-280C-447E-A5DD-33C192F62015}"/>
              </a:ext>
            </a:extLst>
          </p:cNvPr>
          <p:cNvPicPr>
            <a:picLocks noChangeAspect="1"/>
          </p:cNvPicPr>
          <p:nvPr/>
        </p:nvPicPr>
        <p:blipFill>
          <a:blip r:embed="rId2">
            <a:duotone>
              <a:schemeClr val="accent2">
                <a:shade val="45000"/>
                <a:satMod val="135000"/>
              </a:schemeClr>
              <a:prstClr val="white"/>
            </a:duotone>
          </a:blip>
          <a:stretch>
            <a:fillRect/>
          </a:stretch>
        </p:blipFill>
        <p:spPr>
          <a:xfrm>
            <a:off x="1347229" y="3088769"/>
            <a:ext cx="1835727" cy="1835727"/>
          </a:xfrm>
          <a:prstGeom prst="rect">
            <a:avLst/>
          </a:prstGeom>
        </p:spPr>
      </p:pic>
      <p:pic>
        <p:nvPicPr>
          <p:cNvPr id="3" name="Imagen 2">
            <a:extLst>
              <a:ext uri="{FF2B5EF4-FFF2-40B4-BE49-F238E27FC236}">
                <a16:creationId xmlns:a16="http://schemas.microsoft.com/office/drawing/2014/main" id="{2964230E-2688-407F-80E2-3350AD04D60B}"/>
              </a:ext>
            </a:extLst>
          </p:cNvPr>
          <p:cNvPicPr>
            <a:picLocks noChangeAspect="1"/>
          </p:cNvPicPr>
          <p:nvPr/>
        </p:nvPicPr>
        <p:blipFill>
          <a:blip r:embed="rId2">
            <a:duotone>
              <a:schemeClr val="accent2">
                <a:shade val="45000"/>
                <a:satMod val="135000"/>
              </a:schemeClr>
              <a:prstClr val="white"/>
            </a:duotone>
          </a:blip>
          <a:stretch>
            <a:fillRect/>
          </a:stretch>
        </p:blipFill>
        <p:spPr>
          <a:xfrm>
            <a:off x="1347229" y="6000408"/>
            <a:ext cx="1835727" cy="1835727"/>
          </a:xfrm>
          <a:prstGeom prst="rect">
            <a:avLst/>
          </a:prstGeom>
        </p:spPr>
      </p:pic>
      <p:sp>
        <p:nvSpPr>
          <p:cNvPr id="4" name="CuadroTexto 3">
            <a:extLst>
              <a:ext uri="{FF2B5EF4-FFF2-40B4-BE49-F238E27FC236}">
                <a16:creationId xmlns:a16="http://schemas.microsoft.com/office/drawing/2014/main" id="{023E652E-DAD2-4051-A602-B3F73A00F7EB}"/>
              </a:ext>
            </a:extLst>
          </p:cNvPr>
          <p:cNvSpPr txBox="1"/>
          <p:nvPr/>
        </p:nvSpPr>
        <p:spPr>
          <a:xfrm>
            <a:off x="3759162" y="3115272"/>
            <a:ext cx="14344513" cy="2062103"/>
          </a:xfrm>
          <a:prstGeom prst="rect">
            <a:avLst/>
          </a:prstGeom>
          <a:noFill/>
        </p:spPr>
        <p:txBody>
          <a:bodyPr wrap="square" rtlCol="0">
            <a:spAutoFit/>
          </a:bodyPr>
          <a:lstStyle/>
          <a:p>
            <a:pPr algn="just"/>
            <a:r>
              <a:rPr lang="es-PE" sz="3200" dirty="0">
                <a:solidFill>
                  <a:srgbClr val="333333"/>
                </a:solidFill>
                <a:latin typeface="Arial" panose="020B0604020202020204" pitchFamily="34" charset="0"/>
                <a:cs typeface="Arial" panose="020B0604020202020204" pitchFamily="34" charset="0"/>
              </a:rPr>
              <a:t>Ampliar  la capacidad del sistema de transmisión para </a:t>
            </a:r>
            <a:r>
              <a:rPr lang="es-MX" sz="3200" dirty="0">
                <a:solidFill>
                  <a:srgbClr val="333333"/>
                </a:solidFill>
                <a:latin typeface="Arial" panose="020B0604020202020204" pitchFamily="34" charset="0"/>
                <a:cs typeface="Arial" panose="020B0604020202020204" pitchFamily="34" charset="0"/>
              </a:rPr>
              <a:t>atender el crecimiento de la demanda de energía eléctrica de la zona de Paita, brindando mayor confiabilidad y mejora en la operación del sistema eléctrico en 60 kV Piura-Paita-Sullana.</a:t>
            </a:r>
            <a:endParaRPr lang="es-PE" sz="32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4CBAAAC-BD55-48AE-B790-DBBB53DD0422}"/>
              </a:ext>
            </a:extLst>
          </p:cNvPr>
          <p:cNvSpPr txBox="1"/>
          <p:nvPr/>
        </p:nvSpPr>
        <p:spPr>
          <a:xfrm>
            <a:off x="3759161" y="6423049"/>
            <a:ext cx="14344513" cy="1077218"/>
          </a:xfrm>
          <a:prstGeom prst="rect">
            <a:avLst/>
          </a:prstGeom>
          <a:noFill/>
        </p:spPr>
        <p:txBody>
          <a:bodyPr wrap="square" rtlCol="0">
            <a:spAutoFit/>
          </a:bodyPr>
          <a:lstStyle/>
          <a:p>
            <a:pPr algn="just"/>
            <a:r>
              <a:rPr lang="es-MX" sz="3200">
                <a:solidFill>
                  <a:srgbClr val="333333"/>
                </a:solidFill>
                <a:latin typeface="Arial" panose="020B0604020202020204" pitchFamily="34" charset="0"/>
                <a:cs typeface="Arial" panose="020B0604020202020204" pitchFamily="34" charset="0"/>
              </a:rPr>
              <a:t>El proyecto permitirá dar solución al problema de caída de tensión en el nivel de 60 kV en el sistema eléctrico indicado.</a:t>
            </a:r>
            <a:endParaRPr lang="es-PE" sz="3200">
              <a:solidFill>
                <a:prstClr val="black"/>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EB97C000-5654-4AD4-B219-91FE4560851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69724" y="3374650"/>
            <a:ext cx="1121423" cy="1121423"/>
          </a:xfrm>
          <a:prstGeom prst="rect">
            <a:avLst/>
          </a:prstGeom>
        </p:spPr>
      </p:pic>
      <p:pic>
        <p:nvPicPr>
          <p:cNvPr id="7" name="Imagen 6">
            <a:extLst>
              <a:ext uri="{FF2B5EF4-FFF2-40B4-BE49-F238E27FC236}">
                <a16:creationId xmlns:a16="http://schemas.microsoft.com/office/drawing/2014/main" id="{09F5AC67-7FBE-4820-B26A-A4698A25A36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38660" y="6183797"/>
            <a:ext cx="1248022" cy="1248022"/>
          </a:xfrm>
          <a:prstGeom prst="rect">
            <a:avLst/>
          </a:prstGeom>
        </p:spPr>
      </p:pic>
      <p:sp>
        <p:nvSpPr>
          <p:cNvPr id="8" name="CuadroTexto 7">
            <a:extLst>
              <a:ext uri="{FF2B5EF4-FFF2-40B4-BE49-F238E27FC236}">
                <a16:creationId xmlns:a16="http://schemas.microsoft.com/office/drawing/2014/main" id="{8C787CFC-15D1-4933-B1E8-D43A5988DBC7}"/>
              </a:ext>
            </a:extLst>
          </p:cNvPr>
          <p:cNvSpPr txBox="1"/>
          <p:nvPr/>
        </p:nvSpPr>
        <p:spPr>
          <a:xfrm>
            <a:off x="612414" y="669651"/>
            <a:ext cx="14716254" cy="1877437"/>
          </a:xfrm>
          <a:prstGeom prst="rect">
            <a:avLst/>
          </a:prstGeom>
          <a:noFill/>
        </p:spPr>
        <p:txBody>
          <a:bodyPr wrap="square" rtlCol="0">
            <a:spAutoFit/>
          </a:bodyPr>
          <a:lstStyle/>
          <a:p>
            <a:r>
              <a:rPr lang="es-PE" sz="4000" b="1" dirty="0">
                <a:solidFill>
                  <a:srgbClr val="EA8700"/>
                </a:solidFill>
                <a:latin typeface="Arial" panose="020B0604020202020204" pitchFamily="34" charset="0"/>
                <a:cs typeface="Arial" panose="020B0604020202020204" pitchFamily="34" charset="0"/>
              </a:rPr>
              <a:t>OBJETIVOS: </a:t>
            </a:r>
            <a:r>
              <a:rPr lang="es-MX" sz="3600" b="1" dirty="0">
                <a:solidFill>
                  <a:srgbClr val="EA8700"/>
                </a:solidFill>
                <a:latin typeface="Arial" panose="020B0604020202020204" pitchFamily="34" charset="0"/>
                <a:cs typeface="Arial" panose="020B0604020202020204" pitchFamily="34" charset="0"/>
              </a:rPr>
              <a:t>ITC Enlace 220 kV Piura Nueva – Colán, ampliaciones y subestaciones asociadas</a:t>
            </a:r>
            <a:endParaRPr lang="es-PE" sz="3600" b="1" dirty="0">
              <a:solidFill>
                <a:srgbClr val="EA8700"/>
              </a:solidFill>
              <a:latin typeface="Arial" panose="020B0604020202020204" pitchFamily="34" charset="0"/>
              <a:cs typeface="Arial" panose="020B0604020202020204" pitchFamily="34" charset="0"/>
            </a:endParaRPr>
          </a:p>
          <a:p>
            <a:endParaRPr lang="es-PE" sz="4000" b="1" dirty="0">
              <a:solidFill>
                <a:srgbClr val="3BAF6B"/>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315EBD19-9A65-4151-BEF1-CA4ACA995833}"/>
              </a:ext>
            </a:extLst>
          </p:cNvPr>
          <p:cNvSpPr/>
          <p:nvPr/>
        </p:nvSpPr>
        <p:spPr>
          <a:xfrm>
            <a:off x="1347229" y="5458727"/>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DC686100-6F89-4673-B96F-4E7CD4E63B7E}"/>
              </a:ext>
            </a:extLst>
          </p:cNvPr>
          <p:cNvSpPr/>
          <p:nvPr/>
        </p:nvSpPr>
        <p:spPr>
          <a:xfrm>
            <a:off x="1347229" y="8660689"/>
            <a:ext cx="16980800" cy="139768"/>
          </a:xfrm>
          <a:prstGeom prst="rect">
            <a:avLst/>
          </a:prstGeom>
          <a:solidFill>
            <a:srgbClr val="FFA325"/>
          </a:solidFill>
          <a:ln>
            <a:solidFill>
              <a:srgbClr val="FFA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Marcador de número de diapositiva 6">
            <a:extLst>
              <a:ext uri="{FF2B5EF4-FFF2-40B4-BE49-F238E27FC236}">
                <a16:creationId xmlns:a16="http://schemas.microsoft.com/office/drawing/2014/main" id="{1EDE6BE0-877F-4A65-A052-2914C36D1021}"/>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8</a:t>
            </a:fld>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27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B898E73-B8D3-4A07-ADD3-6D7BC516ED6A}"/>
              </a:ext>
            </a:extLst>
          </p:cNvPr>
          <p:cNvSpPr/>
          <p:nvPr/>
        </p:nvSpPr>
        <p:spPr>
          <a:xfrm>
            <a:off x="11380419" y="3144082"/>
            <a:ext cx="6891327" cy="3055449"/>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600" b="1" dirty="0">
                <a:solidFill>
                  <a:prstClr val="black"/>
                </a:solidFill>
                <a:latin typeface="Arial" panose="020B0604020202020204" pitchFamily="34" charset="0"/>
                <a:cs typeface="Arial" panose="020B0604020202020204" pitchFamily="34" charset="0"/>
              </a:rPr>
              <a:t>Ubicación: </a:t>
            </a:r>
            <a:r>
              <a:rPr lang="es-ES" sz="2600" dirty="0">
                <a:solidFill>
                  <a:prstClr val="black"/>
                </a:solidFill>
                <a:latin typeface="Arial" panose="020B0604020202020204" pitchFamily="34" charset="0"/>
                <a:cs typeface="Arial" panose="020B0604020202020204" pitchFamily="34" charset="0"/>
              </a:rPr>
              <a:t>las obras se encontrarán localizadas en los </a:t>
            </a:r>
            <a:r>
              <a:rPr lang="es-MX" sz="2600" dirty="0">
                <a:solidFill>
                  <a:prstClr val="black"/>
                </a:solidFill>
                <a:latin typeface="Arial" panose="020B0604020202020204" pitchFamily="34" charset="0"/>
                <a:cs typeface="Arial" panose="020B0604020202020204" pitchFamily="34" charset="0"/>
              </a:rPr>
              <a:t>distritos de Castilla y Piura </a:t>
            </a:r>
            <a:r>
              <a:rPr lang="en-US" sz="2600" dirty="0">
                <a:solidFill>
                  <a:prstClr val="black"/>
                </a:solidFill>
                <a:latin typeface="Arial" panose="020B0604020202020204" pitchFamily="34" charset="0"/>
                <a:cs typeface="Arial" panose="020B0604020202020204" pitchFamily="34" charset="0"/>
              </a:rPr>
              <a:t>(</a:t>
            </a:r>
            <a:r>
              <a:rPr lang="es-MX" sz="2600" dirty="0">
                <a:solidFill>
                  <a:prstClr val="black"/>
                </a:solidFill>
                <a:latin typeface="Arial" panose="020B0604020202020204" pitchFamily="34" charset="0"/>
                <a:cs typeface="Arial" panose="020B0604020202020204" pitchFamily="34" charset="0"/>
              </a:rPr>
              <a:t>provincia de Piura), el distrito de Miguel Checa (provincia de Sullana) y los distritos de La Huaca y Paita (provincia de Paita), todos en el departamento de Piura</a:t>
            </a:r>
            <a:r>
              <a:rPr lang="es-ES" sz="2600" dirty="0">
                <a:solidFill>
                  <a:prstClr val="black"/>
                </a:solidFill>
                <a:latin typeface="Arial" panose="020B0604020202020204" pitchFamily="34" charset="0"/>
                <a:cs typeface="Arial" panose="020B0604020202020204" pitchFamily="34" charset="0"/>
              </a:rPr>
              <a:t>, a una altitud aproximada entre 30 a 125 msnm.</a:t>
            </a:r>
            <a:endParaRPr lang="es-PE" sz="2600" dirty="0">
              <a:solidFill>
                <a:prstClr val="black"/>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94D225A0-2A2B-46FB-A2A7-4FDBFF5B05DA}"/>
              </a:ext>
            </a:extLst>
          </p:cNvPr>
          <p:cNvSpPr/>
          <p:nvPr/>
        </p:nvSpPr>
        <p:spPr>
          <a:xfrm>
            <a:off x="11380419" y="6926575"/>
            <a:ext cx="6891327" cy="3423554"/>
          </a:xfrm>
          <a:prstGeom prst="roundRect">
            <a:avLst>
              <a:gd name="adj" fmla="val 3908"/>
            </a:avLst>
          </a:prstGeom>
          <a:solidFill>
            <a:schemeClr val="bg1"/>
          </a:solidFill>
          <a:ln>
            <a:solidFill>
              <a:srgbClr val="FFA32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600" b="1" dirty="0">
                <a:solidFill>
                  <a:prstClr val="black"/>
                </a:solidFill>
                <a:latin typeface="Arial" panose="020B0604020202020204" pitchFamily="34" charset="0"/>
                <a:cs typeface="Arial" panose="020B0604020202020204" pitchFamily="34" charset="0"/>
              </a:rPr>
              <a:t>Área de influencia</a:t>
            </a:r>
            <a:r>
              <a:rPr lang="es-ES" sz="2600" b="1" dirty="0">
                <a:solidFill>
                  <a:schemeClr val="tx1"/>
                </a:solidFill>
                <a:latin typeface="Arial" panose="020B0604020202020204" pitchFamily="34" charset="0"/>
                <a:cs typeface="Arial" panose="020B0604020202020204" pitchFamily="34" charset="0"/>
              </a:rPr>
              <a:t>: </a:t>
            </a:r>
            <a:r>
              <a:rPr lang="es-ES" sz="2600" dirty="0">
                <a:solidFill>
                  <a:schemeClr val="tx1"/>
                </a:solidFill>
                <a:effectLst/>
                <a:latin typeface="Arial" panose="020B0604020202020204" pitchFamily="34" charset="0"/>
                <a:ea typeface="Calibri" panose="020F0502020204030204" pitchFamily="34" charset="0"/>
              </a:rPr>
              <a:t>el proyecto tendrá impacto en el sistema de transmisión 220 y 60 kV de la zona norte del país, </a:t>
            </a:r>
            <a:r>
              <a:rPr lang="es-MX" sz="2600" dirty="0">
                <a:solidFill>
                  <a:schemeClr val="tx1"/>
                </a:solidFill>
                <a:effectLst/>
                <a:latin typeface="Arial" panose="020B0604020202020204" pitchFamily="34" charset="0"/>
                <a:ea typeface="Calibri" panose="020F0502020204030204" pitchFamily="34" charset="0"/>
              </a:rPr>
              <a:t>mejorando la operación del sistema eléctrico que atiende la demanda de </a:t>
            </a:r>
            <a:r>
              <a:rPr lang="es-MX" sz="2600" dirty="0">
                <a:solidFill>
                  <a:schemeClr val="tx1"/>
                </a:solidFill>
                <a:latin typeface="Arial" panose="020B0604020202020204" pitchFamily="34" charset="0"/>
                <a:ea typeface="Calibri" panose="020F0502020204030204" pitchFamily="34" charset="0"/>
              </a:rPr>
              <a:t>las zonas de </a:t>
            </a:r>
            <a:r>
              <a:rPr lang="es-MX" sz="2600" dirty="0">
                <a:solidFill>
                  <a:schemeClr val="tx1"/>
                </a:solidFill>
                <a:effectLst/>
                <a:latin typeface="Arial" panose="020B0604020202020204" pitchFamily="34" charset="0"/>
                <a:ea typeface="Calibri" panose="020F0502020204030204" pitchFamily="34" charset="0"/>
              </a:rPr>
              <a:t>Piura, Paita y Sullana.</a:t>
            </a:r>
            <a:endParaRPr lang="es-PE" sz="2600" dirty="0">
              <a:solidFill>
                <a:schemeClr val="tx1"/>
              </a:solidFill>
              <a:latin typeface="Arial" panose="020B0604020202020204" pitchFamily="34" charset="0"/>
            </a:endParaRPr>
          </a:p>
        </p:txBody>
      </p:sp>
      <p:sp>
        <p:nvSpPr>
          <p:cNvPr id="4" name="CuadroTexto 3">
            <a:extLst>
              <a:ext uri="{FF2B5EF4-FFF2-40B4-BE49-F238E27FC236}">
                <a16:creationId xmlns:a16="http://schemas.microsoft.com/office/drawing/2014/main" id="{7288805C-4943-47B3-9B3E-847F2610F92F}"/>
              </a:ext>
            </a:extLst>
          </p:cNvPr>
          <p:cNvSpPr txBox="1"/>
          <p:nvPr/>
        </p:nvSpPr>
        <p:spPr>
          <a:xfrm>
            <a:off x="325438" y="622022"/>
            <a:ext cx="15568494" cy="1246495"/>
          </a:xfrm>
          <a:prstGeom prst="rect">
            <a:avLst/>
          </a:prstGeom>
          <a:noFill/>
        </p:spPr>
        <p:txBody>
          <a:bodyPr wrap="square" rtlCol="0">
            <a:spAutoFit/>
          </a:bodyPr>
          <a:lstStyle/>
          <a:p>
            <a:r>
              <a:rPr lang="es-PE" sz="3900" b="1" dirty="0">
                <a:solidFill>
                  <a:srgbClr val="EA8700"/>
                </a:solidFill>
                <a:latin typeface="Arial" panose="020B0604020202020204" pitchFamily="34" charset="0"/>
                <a:cs typeface="Arial" panose="020B0604020202020204" pitchFamily="34" charset="0"/>
              </a:rPr>
              <a:t>UBICACIÓN DEL PROYECTO: </a:t>
            </a:r>
            <a:r>
              <a:rPr lang="es-MX" sz="3600" b="1" dirty="0">
                <a:solidFill>
                  <a:srgbClr val="EA8700"/>
                </a:solidFill>
                <a:latin typeface="Arial" panose="020B0604020202020204" pitchFamily="34" charset="0"/>
                <a:cs typeface="Arial" panose="020B0604020202020204" pitchFamily="34" charset="0"/>
              </a:rPr>
              <a:t>ITC Enlace 220 </a:t>
            </a:r>
            <a:r>
              <a:rPr lang="es-MX" sz="3600" b="1" dirty="0" err="1">
                <a:solidFill>
                  <a:srgbClr val="EA8700"/>
                </a:solidFill>
                <a:latin typeface="Arial" panose="020B0604020202020204" pitchFamily="34" charset="0"/>
                <a:cs typeface="Arial" panose="020B0604020202020204" pitchFamily="34" charset="0"/>
              </a:rPr>
              <a:t>kV</a:t>
            </a:r>
            <a:r>
              <a:rPr lang="es-MX" sz="3600" b="1" dirty="0">
                <a:solidFill>
                  <a:srgbClr val="EA8700"/>
                </a:solidFill>
                <a:latin typeface="Arial" panose="020B0604020202020204" pitchFamily="34" charset="0"/>
                <a:cs typeface="Arial" panose="020B0604020202020204" pitchFamily="34" charset="0"/>
              </a:rPr>
              <a:t> Piura Nueva – </a:t>
            </a:r>
            <a:r>
              <a:rPr lang="es-MX" sz="3600" b="1" dirty="0" err="1">
                <a:solidFill>
                  <a:srgbClr val="EA8700"/>
                </a:solidFill>
                <a:latin typeface="Arial" panose="020B0604020202020204" pitchFamily="34" charset="0"/>
                <a:cs typeface="Arial" panose="020B0604020202020204" pitchFamily="34" charset="0"/>
              </a:rPr>
              <a:t>Colán</a:t>
            </a:r>
            <a:r>
              <a:rPr lang="es-MX" sz="3600" b="1" dirty="0">
                <a:solidFill>
                  <a:srgbClr val="EA8700"/>
                </a:solidFill>
                <a:latin typeface="Arial" panose="020B0604020202020204" pitchFamily="34" charset="0"/>
                <a:cs typeface="Arial" panose="020B0604020202020204" pitchFamily="34" charset="0"/>
              </a:rPr>
              <a:t>, ampliaciones y subestaciones asociadas</a:t>
            </a:r>
          </a:p>
        </p:txBody>
      </p:sp>
      <p:sp>
        <p:nvSpPr>
          <p:cNvPr id="7" name="Marcador de número de diapositiva 6">
            <a:extLst>
              <a:ext uri="{FF2B5EF4-FFF2-40B4-BE49-F238E27FC236}">
                <a16:creationId xmlns:a16="http://schemas.microsoft.com/office/drawing/2014/main" id="{B4E5CB54-5801-4D69-B35D-5CF057870360}"/>
              </a:ext>
            </a:extLst>
          </p:cNvPr>
          <p:cNvSpPr txBox="1">
            <a:spLocks/>
          </p:cNvSpPr>
          <p:nvPr/>
        </p:nvSpPr>
        <p:spPr>
          <a:xfrm>
            <a:off x="18271746" y="10350129"/>
            <a:ext cx="1507808" cy="527770"/>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b="1" smtClean="0">
                <a:latin typeface="Arial" panose="020B0604020202020204" pitchFamily="34" charset="0"/>
                <a:cs typeface="Arial" panose="020B0604020202020204" pitchFamily="34" charset="0"/>
              </a:rPr>
              <a:pPr algn="r"/>
              <a:t>9</a:t>
            </a:fld>
            <a:endParaRPr lang="en-US" b="1">
              <a:latin typeface="Arial" panose="020B0604020202020204" pitchFamily="34" charset="0"/>
              <a:cs typeface="Arial" panose="020B0604020202020204" pitchFamily="34" charset="0"/>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04" y="2620103"/>
            <a:ext cx="10241211" cy="7730026"/>
          </a:xfrm>
          <a:prstGeom prst="rect">
            <a:avLst/>
          </a:prstGeom>
        </p:spPr>
      </p:pic>
    </p:spTree>
    <p:extLst>
      <p:ext uri="{BB962C8B-B14F-4D97-AF65-F5344CB8AC3E}">
        <p14:creationId xmlns:p14="http://schemas.microsoft.com/office/powerpoint/2010/main" val="1194829952"/>
      </p:ext>
    </p:extLst>
  </p:cSld>
  <p:clrMapOvr>
    <a:masterClrMapping/>
  </p:clrMapOvr>
</p:sld>
</file>

<file path=ppt/theme/theme1.xml><?xml version="1.0" encoding="utf-8"?>
<a:theme xmlns:a="http://schemas.openxmlformats.org/drawingml/2006/main" name="Showeet theme">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ia xmlns="79d2c698-d50d-4654-8c0e-9b492217d10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7307C2262A3C64C97AB452A0EC99B75" ma:contentTypeVersion="5" ma:contentTypeDescription="Crear nuevo documento." ma:contentTypeScope="" ma:versionID="412f5276de794214d09c652f990808c3">
  <xsd:schema xmlns:xsd="http://www.w3.org/2001/XMLSchema" xmlns:xs="http://www.w3.org/2001/XMLSchema" xmlns:p="http://schemas.microsoft.com/office/2006/metadata/properties" xmlns:ns2="79d2c698-d50d-4654-8c0e-9b492217d105" xmlns:ns3="c4e277fd-65f8-4e49-acc6-23dd2f60c803" targetNamespace="http://schemas.microsoft.com/office/2006/metadata/properties" ma:root="true" ma:fieldsID="1ce0fa106dd91305961251bc18b46096" ns2:_="" ns3:_="">
    <xsd:import namespace="79d2c698-d50d-4654-8c0e-9b492217d105"/>
    <xsd:import namespace="c4e277fd-65f8-4e49-acc6-23dd2f60c8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2c698-d50d-4654-8c0e-9b492217d1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ia" ma:index="12" nillable="true" ma:displayName="categoria" ma:format="Dropdown" ma:internalName="categori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e277fd-65f8-4e49-acc6-23dd2f60c803"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526F57-8DB1-4518-8D99-3710FF6B4D0B}">
  <ds:schemaRefs>
    <ds:schemaRef ds:uri="79d2c698-d50d-4654-8c0e-9b492217d105"/>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c4e277fd-65f8-4e49-acc6-23dd2f60c803"/>
    <ds:schemaRef ds:uri="http://www.w3.org/XML/1998/namespace"/>
  </ds:schemaRefs>
</ds:datastoreItem>
</file>

<file path=customXml/itemProps2.xml><?xml version="1.0" encoding="utf-8"?>
<ds:datastoreItem xmlns:ds="http://schemas.openxmlformats.org/officeDocument/2006/customXml" ds:itemID="{BF21EC30-50D2-4EDD-9DDE-2B5B58BFEB88}">
  <ds:schemaRefs>
    <ds:schemaRef ds:uri="79d2c698-d50d-4654-8c0e-9b492217d105"/>
    <ds:schemaRef ds:uri="c4e277fd-65f8-4e49-acc6-23dd2f60c8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AB5A4E-0F3C-4EF6-B187-A8A9A55DE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8126</TotalTime>
  <Words>4603</Words>
  <Application>Microsoft Office PowerPoint</Application>
  <PresentationFormat>Personalizado</PresentationFormat>
  <Paragraphs>399</Paragraphs>
  <Slides>39</Slides>
  <Notes>5</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49" baseType="lpstr">
      <vt:lpstr>Arial</vt:lpstr>
      <vt:lpstr>Calibri</vt:lpstr>
      <vt:lpstr>Cambria Math</vt:lpstr>
      <vt:lpstr>GeosansLight</vt:lpstr>
      <vt:lpstr>Open Sans</vt:lpstr>
      <vt:lpstr>SenticoSansDT</vt:lpstr>
      <vt:lpstr>Wingdings</vt:lpstr>
      <vt:lpstr>Showeet theme</vt:lpstr>
      <vt:lpstr>Office Theme</vt:lpstr>
      <vt:lpstr>Documento de Microsoft Word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NUEVA LÍNEA</dc:title>
  <dc:creator>Maria Grazzia Pezo Delgado</dc:creator>
  <cp:lastModifiedBy>Lorena Liseth León Vásquez</cp:lastModifiedBy>
  <cp:revision>66</cp:revision>
  <cp:lastPrinted>2021-11-04T12:47:32Z</cp:lastPrinted>
  <dcterms:created xsi:type="dcterms:W3CDTF">2020-03-04T22:57:02Z</dcterms:created>
  <dcterms:modified xsi:type="dcterms:W3CDTF">2023-02-07T16:53:52Z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2019-02-18T00:00:00Z</vt:filetime>
  </property>
  <property fmtid="{D5CDD505-2E9C-101B-9397-08002B2CF9AE}" pid="3" name="Creator">
    <vt:lpwstr>Adobe Illustrator CC 2017 (Macintosh)</vt:lpwstr>
  </property>
  <property fmtid="{D5CDD505-2E9C-101B-9397-08002B2CF9AE}" pid="4" name="LastSaved">
    <vt:filetime>2019-02-18T00:00:00Z</vt:filetime>
  </property>
  <property fmtid="{D5CDD505-2E9C-101B-9397-08002B2CF9AE}" pid="5" name="ContentTypeId">
    <vt:lpwstr>0x01010037307C2262A3C64C97AB452A0EC99B75</vt:lpwstr>
  </property>
</Properties>
</file>