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15"/>
  </p:notesMasterIdLst>
  <p:handoutMasterIdLst>
    <p:handoutMasterId r:id="rId16"/>
  </p:handoutMasterIdLst>
  <p:sldIdLst>
    <p:sldId id="1438" r:id="rId2"/>
    <p:sldId id="1485" r:id="rId3"/>
    <p:sldId id="1457" r:id="rId4"/>
    <p:sldId id="1462" r:id="rId5"/>
    <p:sldId id="1465" r:id="rId6"/>
    <p:sldId id="1483" r:id="rId7"/>
    <p:sldId id="1445" r:id="rId8"/>
    <p:sldId id="1466" r:id="rId9"/>
    <p:sldId id="1467" r:id="rId10"/>
    <p:sldId id="1468" r:id="rId11"/>
    <p:sldId id="1469" r:id="rId12"/>
    <p:sldId id="1471" r:id="rId13"/>
    <p:sldId id="1484" r:id="rId14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guille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C1"/>
    <a:srgbClr val="009999"/>
    <a:srgbClr val="FF9900"/>
    <a:srgbClr val="C0C0C0"/>
    <a:srgbClr val="AFCBAD"/>
    <a:srgbClr val="3333CC"/>
    <a:srgbClr val="769AB8"/>
    <a:srgbClr val="5D6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769" autoAdjust="0"/>
    <p:restoredTop sz="98934" autoAdjust="0"/>
  </p:normalViewPr>
  <p:slideViewPr>
    <p:cSldViewPr>
      <p:cViewPr>
        <p:scale>
          <a:sx n="70" d="100"/>
          <a:sy n="70" d="100"/>
        </p:scale>
        <p:origin x="-202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30" d="100"/>
          <a:sy n="30" d="100"/>
        </p:scale>
        <p:origin x="-2268" y="-57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987BA-17AA-4F66-9CB0-A40213A6B3BC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PE"/>
        </a:p>
      </dgm:t>
    </dgm:pt>
    <dgm:pt modelId="{79440558-C8F0-40C0-A4E3-5308E3D075F3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PE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Operador Adjudicado</a:t>
          </a:r>
        </a:p>
      </dgm:t>
    </dgm:pt>
    <dgm:pt modelId="{1D6F6397-2AE4-4362-ADFD-BE39711D70C4}" type="parTrans" cxnId="{BFC686CD-DBDB-40C7-B86A-94939405D9DB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1CC4221D-AD42-4F18-8615-483671F30F88}" type="sibTrans" cxnId="{BFC686CD-DBDB-40C7-B86A-94939405D9DB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D84F0722-A3A1-4BCC-8714-29DABFC86FE6}">
      <dgm:prSet phldrT="[Texto]" custT="1"/>
      <dgm:spPr>
        <a:solidFill>
          <a:schemeClr val="accent5">
            <a:lumMod val="90000"/>
            <a:alpha val="90000"/>
          </a:schemeClr>
        </a:solidFill>
      </dgm:spPr>
      <dgm:t>
        <a:bodyPr lIns="108000" tIns="108000" rIns="108000" bIns="108000"/>
        <a:lstStyle/>
        <a:p>
          <a:r>
            <a:rPr lang="es-PE" sz="1600" b="1" dirty="0" smtClean="0">
              <a:latin typeface="+mj-lt"/>
            </a:rPr>
            <a:t>Diseña</a:t>
          </a:r>
          <a:r>
            <a:rPr lang="es-PE" sz="1600" dirty="0" smtClean="0">
              <a:latin typeface="+mj-lt"/>
            </a:rPr>
            <a:t>, </a:t>
          </a:r>
          <a:r>
            <a:rPr lang="es-PE" sz="1600" b="1" dirty="0" smtClean="0">
              <a:latin typeface="+mj-lt"/>
            </a:rPr>
            <a:t>adquiere,</a:t>
          </a:r>
          <a:r>
            <a:rPr lang="es-PE" sz="1600" dirty="0" smtClean="0">
              <a:latin typeface="+mj-lt"/>
            </a:rPr>
            <a:t> </a:t>
          </a:r>
          <a:r>
            <a:rPr lang="es-PE" sz="1600" b="1" dirty="0" smtClean="0">
              <a:latin typeface="+mj-lt"/>
            </a:rPr>
            <a:t>instala,</a:t>
          </a:r>
          <a:r>
            <a:rPr lang="es-PE" sz="1600" dirty="0" smtClean="0">
              <a:latin typeface="+mj-lt"/>
            </a:rPr>
            <a:t> </a:t>
          </a:r>
          <a:r>
            <a:rPr lang="es-PE" sz="1600" b="1" dirty="0" smtClean="0">
              <a:latin typeface="+mj-lt"/>
            </a:rPr>
            <a:t>opera</a:t>
          </a:r>
          <a:r>
            <a:rPr lang="es-PE" sz="1600" dirty="0" smtClean="0">
              <a:latin typeface="+mj-lt"/>
            </a:rPr>
            <a:t> y </a:t>
          </a:r>
          <a:r>
            <a:rPr lang="es-PE" sz="1600" b="1" dirty="0" smtClean="0">
              <a:latin typeface="+mj-lt"/>
            </a:rPr>
            <a:t>mantiene</a:t>
          </a:r>
          <a:r>
            <a:rPr lang="es-PE" sz="1600" dirty="0" smtClean="0">
              <a:latin typeface="+mj-lt"/>
            </a:rPr>
            <a:t> el sistema para la prestación de los servicios requeridos (</a:t>
          </a:r>
          <a:r>
            <a:rPr lang="es-ES" sz="1600" dirty="0" smtClean="0">
              <a:ea typeface="MS PGothic" pitchFamily="34" charset="-128"/>
              <a:cs typeface="Arial" pitchFamily="34" charset="0"/>
            </a:rPr>
            <a:t>red de transporte terrestre de banda ancha).</a:t>
          </a:r>
          <a:endParaRPr lang="es-PE" sz="1600" dirty="0">
            <a:latin typeface="+mj-lt"/>
          </a:endParaRPr>
        </a:p>
      </dgm:t>
    </dgm:pt>
    <dgm:pt modelId="{D75717B4-7B45-4394-BD27-6AFCED8F3E99}" type="parTrans" cxnId="{3C56952D-12EA-445A-8690-504AF40BDF52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6CED2778-E644-4204-8A54-40356D2FDDA1}" type="sibTrans" cxnId="{3C56952D-12EA-445A-8690-504AF40BDF52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2583DBC7-E60B-4A45-B808-BA66A516D74A}">
      <dgm:prSet phldrT="[Texto]" custT="1"/>
      <dgm:spPr>
        <a:solidFill>
          <a:srgbClr val="009999"/>
        </a:solidFill>
      </dgm:spPr>
      <dgm:t>
        <a:bodyPr/>
        <a:lstStyle/>
        <a:p>
          <a:r>
            <a:rPr lang="es-PE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Estado (</a:t>
          </a:r>
          <a:r>
            <a:rPr lang="es-PE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Gobierno Central, Regional y Local)</a:t>
          </a:r>
        </a:p>
      </dgm:t>
    </dgm:pt>
    <dgm:pt modelId="{2FF3C161-0876-4389-89E4-146F9D1CB612}" type="parTrans" cxnId="{0FB5AA3A-6F0D-4E14-8EE4-9424CAA374B2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EEC899E1-512D-4215-A2B4-83776E435319}" type="sibTrans" cxnId="{0FB5AA3A-6F0D-4E14-8EE4-9424CAA374B2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4B5683F2-F55F-4CE7-BBC0-BD5714AFEFEA}">
      <dgm:prSet phldrT="[Texto]" custT="1"/>
      <dgm:spPr>
        <a:solidFill>
          <a:srgbClr val="FFE0C1">
            <a:alpha val="90000"/>
          </a:srgbClr>
        </a:solidFill>
      </dgm:spPr>
      <dgm:t>
        <a:bodyPr lIns="108000" tIns="108000" rIns="108000" bIns="108000"/>
        <a:lstStyle/>
        <a:p>
          <a:r>
            <a:rPr lang="es-PE" sz="1600" b="1" dirty="0" smtClean="0">
              <a:latin typeface="+mj-lt"/>
            </a:rPr>
            <a:t>FITEL</a:t>
          </a:r>
          <a:r>
            <a:rPr lang="es-PE" sz="1600" dirty="0" smtClean="0">
              <a:latin typeface="+mj-lt"/>
            </a:rPr>
            <a:t>: otorga el financiamiento y supervisa el Contrato con el Operador.</a:t>
          </a:r>
          <a:endParaRPr lang="es-PE" sz="1600" dirty="0">
            <a:latin typeface="+mj-lt"/>
          </a:endParaRPr>
        </a:p>
      </dgm:t>
    </dgm:pt>
    <dgm:pt modelId="{E836D51C-5877-43C8-88D7-48C5A820AE03}" type="parTrans" cxnId="{A1D5C284-102A-46E7-A14F-314189B4020F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9D049723-3278-4087-BF0E-2E227946CA7C}" type="sibTrans" cxnId="{A1D5C284-102A-46E7-A14F-314189B4020F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537A53F7-AEE8-4930-90CE-6260814A1AEF}">
      <dgm:prSet custT="1"/>
      <dgm:spPr>
        <a:solidFill>
          <a:schemeClr val="accent5">
            <a:lumMod val="90000"/>
            <a:alpha val="90000"/>
          </a:schemeClr>
        </a:solidFill>
      </dgm:spPr>
      <dgm:t>
        <a:bodyPr lIns="108000" tIns="108000" rIns="108000" bIns="108000"/>
        <a:lstStyle/>
        <a:p>
          <a:r>
            <a:rPr lang="es-PE" sz="1600" dirty="0" smtClean="0">
              <a:latin typeface="+mj-lt"/>
            </a:rPr>
            <a:t>Ejecuta </a:t>
          </a:r>
          <a:r>
            <a:rPr lang="es-PE" sz="1600" b="1" dirty="0" smtClean="0">
              <a:latin typeface="+mj-lt"/>
            </a:rPr>
            <a:t>programa de Construcción de Capacidades.</a:t>
          </a:r>
          <a:endParaRPr lang="es-PE" sz="1600" b="1" dirty="0">
            <a:latin typeface="+mj-lt"/>
          </a:endParaRPr>
        </a:p>
      </dgm:t>
    </dgm:pt>
    <dgm:pt modelId="{6E43717F-72C5-4F9C-B47B-793D54463B58}" type="parTrans" cxnId="{346F104A-C881-47F0-9020-FF7074344F38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6CA35015-1F32-4A0A-8B35-087BB542B129}" type="sibTrans" cxnId="{346F104A-C881-47F0-9020-FF7074344F38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A53431A7-FC08-45B5-A9EA-4F70B0D84393}">
      <dgm:prSet custT="1"/>
      <dgm:spPr>
        <a:solidFill>
          <a:srgbClr val="009999"/>
        </a:solidFill>
      </dgm:spPr>
      <dgm:t>
        <a:bodyPr/>
        <a:lstStyle/>
        <a:p>
          <a:r>
            <a:rPr lang="es-PE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Instituciones abonadas obligatorias</a:t>
          </a:r>
          <a:endParaRPr lang="es-PE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28FC545-113C-4F04-B3C5-504FDFB92699}" type="parTrans" cxnId="{69A9EF05-CB4F-4CA1-B035-20E2CF36FC2F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93E70FF1-4DF9-4EC8-8FC5-2F6568DD53CD}" type="sibTrans" cxnId="{69A9EF05-CB4F-4CA1-B035-20E2CF36FC2F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FFB43AE8-45A6-461A-BE2D-DCC5BE6B3934}">
      <dgm:prSet custT="1"/>
      <dgm:spPr>
        <a:solidFill>
          <a:srgbClr val="FFE0C1">
            <a:alpha val="90000"/>
          </a:srgbClr>
        </a:solidFill>
      </dgm:spPr>
      <dgm:t>
        <a:bodyPr lIns="108000" tIns="108000" rIns="108000" bIns="108000"/>
        <a:lstStyle/>
        <a:p>
          <a:r>
            <a:rPr lang="es-PE" sz="1600" dirty="0" smtClean="0">
              <a:latin typeface="+mj-lt"/>
            </a:rPr>
            <a:t>Asumen el </a:t>
          </a:r>
          <a:r>
            <a:rPr lang="es-PE" sz="1600" b="1" dirty="0" smtClean="0">
              <a:latin typeface="+mj-lt"/>
            </a:rPr>
            <a:t>pago de las mensualidades</a:t>
          </a:r>
          <a:r>
            <a:rPr lang="es-PE" sz="1600" dirty="0" smtClean="0">
              <a:latin typeface="+mj-lt"/>
            </a:rPr>
            <a:t> de los servicios contratados.</a:t>
          </a:r>
          <a:endParaRPr lang="es-PE" sz="1600" dirty="0">
            <a:latin typeface="+mj-lt"/>
          </a:endParaRPr>
        </a:p>
      </dgm:t>
    </dgm:pt>
    <dgm:pt modelId="{205548CA-FF87-400A-916D-782D3A4D2E26}" type="parTrans" cxnId="{559C2AB3-E22C-496F-B49D-C3704E64067C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CAE93966-93FA-4B58-B3CA-8028D60D2BFD}" type="sibTrans" cxnId="{559C2AB3-E22C-496F-B49D-C3704E64067C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1C5F37C1-84A8-4DF1-9A93-DBF123590DF4}">
      <dgm:prSet phldrT="[Texto]" custT="1"/>
      <dgm:spPr>
        <a:solidFill>
          <a:srgbClr val="FFE0C1">
            <a:alpha val="90000"/>
          </a:srgbClr>
        </a:solidFill>
      </dgm:spPr>
      <dgm:t>
        <a:bodyPr lIns="108000" tIns="108000" rIns="108000" bIns="108000"/>
        <a:lstStyle/>
        <a:p>
          <a:r>
            <a:rPr lang="es-PE" sz="1600" b="1" dirty="0" smtClean="0">
              <a:latin typeface="+mj-lt"/>
            </a:rPr>
            <a:t>Gobierno Regional</a:t>
          </a:r>
          <a:r>
            <a:rPr lang="es-PE" sz="1600" dirty="0" smtClean="0">
              <a:latin typeface="+mj-lt"/>
            </a:rPr>
            <a:t>, </a:t>
          </a:r>
          <a:r>
            <a:rPr lang="es-PE" sz="1600" b="1" dirty="0" smtClean="0">
              <a:latin typeface="+mj-lt"/>
            </a:rPr>
            <a:t>Direcciones Regionales de Educación y Salud, y Región Policial Oriente</a:t>
          </a:r>
          <a:r>
            <a:rPr lang="es-PE" sz="1600" dirty="0" smtClean="0">
              <a:latin typeface="+mj-lt"/>
            </a:rPr>
            <a:t>: se encargan de administrar los contenidos en Intranet.</a:t>
          </a:r>
          <a:endParaRPr lang="es-PE" sz="1600" dirty="0">
            <a:latin typeface="+mj-lt"/>
          </a:endParaRPr>
        </a:p>
      </dgm:t>
    </dgm:pt>
    <dgm:pt modelId="{33E7EE89-3249-490E-9396-FB890932A183}" type="parTrans" cxnId="{967E816C-27B5-4A61-8E4A-71DB474EC797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F1067445-6F6B-493C-A3AE-5B36878FC0AE}" type="sibTrans" cxnId="{967E816C-27B5-4A61-8E4A-71DB474EC797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51C659EE-AEE0-4FD7-B2E9-D2FE6128B8E5}">
      <dgm:prSet custT="1"/>
      <dgm:spPr>
        <a:solidFill>
          <a:schemeClr val="accent5">
            <a:lumMod val="90000"/>
            <a:alpha val="90000"/>
          </a:schemeClr>
        </a:solidFill>
      </dgm:spPr>
      <dgm:t>
        <a:bodyPr lIns="108000" tIns="108000" rIns="108000" bIns="108000"/>
        <a:lstStyle/>
        <a:p>
          <a:r>
            <a:rPr lang="es-PE" sz="1600" b="1" dirty="0" smtClean="0">
              <a:latin typeface="+mj-lt"/>
            </a:rPr>
            <a:t>Provee</a:t>
          </a:r>
          <a:r>
            <a:rPr lang="es-PE" sz="1600" dirty="0" smtClean="0">
              <a:latin typeface="+mj-lt"/>
            </a:rPr>
            <a:t> computadoras para cada Institución abonada obligatoria y realiza el mantenimiento preventivo y correctivo de estas computadoras.</a:t>
          </a:r>
          <a:endParaRPr lang="es-PE" sz="1600" dirty="0">
            <a:latin typeface="+mj-lt"/>
          </a:endParaRPr>
        </a:p>
      </dgm:t>
    </dgm:pt>
    <dgm:pt modelId="{39CBDC93-F8A1-4735-809F-76E1F7199420}" type="parTrans" cxnId="{CEFAB1A7-68F0-43E7-B75F-4E334889DA49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4216C9DA-A005-44F4-9253-3DEFE8B88CC3}" type="sibTrans" cxnId="{CEFAB1A7-68F0-43E7-B75F-4E334889DA49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F7062B92-FCC2-4B49-B67B-F11B5E898F7B}">
      <dgm:prSet custT="1"/>
      <dgm:spPr>
        <a:solidFill>
          <a:srgbClr val="FFE0C1">
            <a:alpha val="90000"/>
          </a:srgbClr>
        </a:solidFill>
      </dgm:spPr>
      <dgm:t>
        <a:bodyPr lIns="108000" tIns="108000" rIns="108000" bIns="108000"/>
        <a:lstStyle/>
        <a:p>
          <a:r>
            <a:rPr lang="es-PE" sz="1600" dirty="0" smtClean="0">
              <a:latin typeface="+mj-lt"/>
            </a:rPr>
            <a:t>Suscribirán un </a:t>
          </a:r>
          <a:r>
            <a:rPr lang="es-PE" sz="1600" b="1" dirty="0" smtClean="0">
              <a:latin typeface="+mj-lt"/>
            </a:rPr>
            <a:t>contrato Entidad – Operador</a:t>
          </a:r>
          <a:r>
            <a:rPr lang="es-PE" sz="1600" dirty="0" smtClean="0">
              <a:latin typeface="+mj-lt"/>
            </a:rPr>
            <a:t>.</a:t>
          </a:r>
          <a:endParaRPr lang="es-PE" sz="1600" dirty="0">
            <a:latin typeface="+mj-lt"/>
          </a:endParaRPr>
        </a:p>
      </dgm:t>
    </dgm:pt>
    <dgm:pt modelId="{DB4B6499-A31A-4D10-866E-3C509DA535F8}" type="parTrans" cxnId="{47DD69ED-9E41-41C8-8A54-B3380223A5BE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1F0ECD3D-BC07-4AB1-A35A-53A3086F365A}" type="sibTrans" cxnId="{47DD69ED-9E41-41C8-8A54-B3380223A5BE}">
      <dgm:prSet/>
      <dgm:spPr/>
      <dgm:t>
        <a:bodyPr/>
        <a:lstStyle/>
        <a:p>
          <a:endParaRPr lang="es-PE">
            <a:latin typeface="+mj-lt"/>
          </a:endParaRPr>
        </a:p>
      </dgm:t>
    </dgm:pt>
    <dgm:pt modelId="{E842C36E-6763-4B68-8672-1307498F4940}">
      <dgm:prSet custT="1"/>
      <dgm:spPr>
        <a:solidFill>
          <a:schemeClr val="accent5">
            <a:lumMod val="90000"/>
            <a:alpha val="90000"/>
          </a:schemeClr>
        </a:solidFill>
      </dgm:spPr>
      <dgm:t>
        <a:bodyPr lIns="108000" tIns="108000" rIns="108000" bIns="108000"/>
        <a:lstStyle/>
        <a:p>
          <a:r>
            <a:rPr lang="es-PE" sz="1600" dirty="0" smtClean="0">
              <a:latin typeface="+mj-lt"/>
            </a:rPr>
            <a:t>Implementa dos (02) </a:t>
          </a:r>
          <a:r>
            <a:rPr lang="es-PE" sz="1600" b="1" dirty="0" smtClean="0">
              <a:latin typeface="+mj-lt"/>
            </a:rPr>
            <a:t>centros de atención a usuarios </a:t>
          </a:r>
          <a:r>
            <a:rPr lang="es-PE" sz="1600" dirty="0" smtClean="0">
              <a:latin typeface="+mj-lt"/>
            </a:rPr>
            <a:t>(en Iquitos y </a:t>
          </a:r>
          <a:r>
            <a:rPr lang="es-PE" sz="1600" dirty="0" err="1" smtClean="0">
              <a:latin typeface="+mj-lt"/>
            </a:rPr>
            <a:t>Caballococha</a:t>
          </a:r>
          <a:r>
            <a:rPr lang="es-PE" sz="1600" dirty="0" smtClean="0">
              <a:latin typeface="+mj-lt"/>
            </a:rPr>
            <a:t>)</a:t>
          </a:r>
          <a:endParaRPr lang="es-PE" sz="1600" dirty="0">
            <a:latin typeface="+mj-lt"/>
          </a:endParaRPr>
        </a:p>
      </dgm:t>
    </dgm:pt>
    <dgm:pt modelId="{F25041FA-04C9-4217-95BC-282B9DE87D4C}" type="parTrans" cxnId="{F6EE2D72-A3A9-4E51-B488-632F897EE9D8}">
      <dgm:prSet/>
      <dgm:spPr/>
      <dgm:t>
        <a:bodyPr/>
        <a:lstStyle/>
        <a:p>
          <a:endParaRPr lang="es-PE"/>
        </a:p>
      </dgm:t>
    </dgm:pt>
    <dgm:pt modelId="{1AC78892-B143-4360-B321-DD990865F63C}" type="sibTrans" cxnId="{F6EE2D72-A3A9-4E51-B488-632F897EE9D8}">
      <dgm:prSet/>
      <dgm:spPr/>
      <dgm:t>
        <a:bodyPr/>
        <a:lstStyle/>
        <a:p>
          <a:endParaRPr lang="es-PE"/>
        </a:p>
      </dgm:t>
    </dgm:pt>
    <dgm:pt modelId="{657DFCC5-2283-42D5-B8A5-3049BDBD5CB3}" type="pres">
      <dgm:prSet presAssocID="{CF0987BA-17AA-4F66-9CB0-A40213A6B3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DA00E25-943B-42EC-A924-980B9A692EDA}" type="pres">
      <dgm:prSet presAssocID="{79440558-C8F0-40C0-A4E3-5308E3D075F3}" presName="linNode" presStyleCnt="0"/>
      <dgm:spPr/>
    </dgm:pt>
    <dgm:pt modelId="{6FB812ED-C242-44FA-B272-324F33760644}" type="pres">
      <dgm:prSet presAssocID="{79440558-C8F0-40C0-A4E3-5308E3D075F3}" presName="parentText" presStyleLbl="node1" presStyleIdx="0" presStyleCnt="3" custScaleX="62895" custScaleY="130199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D4F4ABA-1B7C-4977-B326-C188770CCBB7}" type="pres">
      <dgm:prSet presAssocID="{79440558-C8F0-40C0-A4E3-5308E3D075F3}" presName="descendantText" presStyleLbl="alignAccFollowNode1" presStyleIdx="0" presStyleCnt="3" custScaleX="136171" custScaleY="16253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4D66195-4CB0-47C7-B7BC-8104BF0E59E4}" type="pres">
      <dgm:prSet presAssocID="{1CC4221D-AD42-4F18-8615-483671F30F88}" presName="sp" presStyleCnt="0"/>
      <dgm:spPr/>
    </dgm:pt>
    <dgm:pt modelId="{1A9C7019-CF7E-40F0-A685-1FA34A7651AB}" type="pres">
      <dgm:prSet presAssocID="{A53431A7-FC08-45B5-A9EA-4F70B0D84393}" presName="linNode" presStyleCnt="0"/>
      <dgm:spPr/>
    </dgm:pt>
    <dgm:pt modelId="{D09AD75C-CCA2-480F-B2AC-76B77D98A3E3}" type="pres">
      <dgm:prSet presAssocID="{A53431A7-FC08-45B5-A9EA-4F70B0D84393}" presName="parentText" presStyleLbl="node1" presStyleIdx="1" presStyleCnt="3" custScaleX="6289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B6BECC5-FBAD-4F36-B3F6-DF23F4A1BC7A}" type="pres">
      <dgm:prSet presAssocID="{A53431A7-FC08-45B5-A9EA-4F70B0D84393}" presName="descendantText" presStyleLbl="alignAccFollowNode1" presStyleIdx="1" presStyleCnt="3" custScaleX="136171" custScaleY="11091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67063F8-E10B-420D-BBE8-3F34776BAF1A}" type="pres">
      <dgm:prSet presAssocID="{93E70FF1-4DF9-4EC8-8FC5-2F6568DD53CD}" presName="sp" presStyleCnt="0"/>
      <dgm:spPr/>
    </dgm:pt>
    <dgm:pt modelId="{FDC4D6FF-B61E-443C-81D2-231FCC4D074E}" type="pres">
      <dgm:prSet presAssocID="{2583DBC7-E60B-4A45-B808-BA66A516D74A}" presName="linNode" presStyleCnt="0"/>
      <dgm:spPr/>
    </dgm:pt>
    <dgm:pt modelId="{79C4F4A6-F7A7-408D-A0A8-67E2E2B84AEA}" type="pres">
      <dgm:prSet presAssocID="{2583DBC7-E60B-4A45-B808-BA66A516D74A}" presName="parentText" presStyleLbl="node1" presStyleIdx="2" presStyleCnt="3" custScaleX="6289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7979CF9-D793-4B6A-BB4D-B4DC0E9BA66F}" type="pres">
      <dgm:prSet presAssocID="{2583DBC7-E60B-4A45-B808-BA66A516D74A}" presName="descendantText" presStyleLbl="alignAccFollowNode1" presStyleIdx="2" presStyleCnt="3" custScaleX="136171" custScaleY="11091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0944A68-B9C8-48B7-AD41-5233154C68AD}" type="presOf" srcId="{D84F0722-A3A1-4BCC-8714-29DABFC86FE6}" destId="{7D4F4ABA-1B7C-4977-B326-C188770CCBB7}" srcOrd="0" destOrd="0" presId="urn:microsoft.com/office/officeart/2005/8/layout/vList5"/>
    <dgm:cxn modelId="{73462CD6-65F8-460F-B293-892C3CD2864B}" type="presOf" srcId="{4B5683F2-F55F-4CE7-BBC0-BD5714AFEFEA}" destId="{D7979CF9-D793-4B6A-BB4D-B4DC0E9BA66F}" srcOrd="0" destOrd="0" presId="urn:microsoft.com/office/officeart/2005/8/layout/vList5"/>
    <dgm:cxn modelId="{69A9EF05-CB4F-4CA1-B035-20E2CF36FC2F}" srcId="{CF0987BA-17AA-4F66-9CB0-A40213A6B3BC}" destId="{A53431A7-FC08-45B5-A9EA-4F70B0D84393}" srcOrd="1" destOrd="0" parTransId="{A28FC545-113C-4F04-B3C5-504FDFB92699}" sibTransId="{93E70FF1-4DF9-4EC8-8FC5-2F6568DD53CD}"/>
    <dgm:cxn modelId="{90C40E13-2E54-459F-9512-26C30AFBE5A0}" type="presOf" srcId="{51C659EE-AEE0-4FD7-B2E9-D2FE6128B8E5}" destId="{7D4F4ABA-1B7C-4977-B326-C188770CCBB7}" srcOrd="0" destOrd="2" presId="urn:microsoft.com/office/officeart/2005/8/layout/vList5"/>
    <dgm:cxn modelId="{279FEE4C-37E8-4758-AA4F-1C6A32375AB7}" type="presOf" srcId="{537A53F7-AEE8-4930-90CE-6260814A1AEF}" destId="{7D4F4ABA-1B7C-4977-B326-C188770CCBB7}" srcOrd="0" destOrd="1" presId="urn:microsoft.com/office/officeart/2005/8/layout/vList5"/>
    <dgm:cxn modelId="{967E816C-27B5-4A61-8E4A-71DB474EC797}" srcId="{2583DBC7-E60B-4A45-B808-BA66A516D74A}" destId="{1C5F37C1-84A8-4DF1-9A93-DBF123590DF4}" srcOrd="1" destOrd="0" parTransId="{33E7EE89-3249-490E-9396-FB890932A183}" sibTransId="{F1067445-6F6B-493C-A3AE-5B36878FC0AE}"/>
    <dgm:cxn modelId="{BFC686CD-DBDB-40C7-B86A-94939405D9DB}" srcId="{CF0987BA-17AA-4F66-9CB0-A40213A6B3BC}" destId="{79440558-C8F0-40C0-A4E3-5308E3D075F3}" srcOrd="0" destOrd="0" parTransId="{1D6F6397-2AE4-4362-ADFD-BE39711D70C4}" sibTransId="{1CC4221D-AD42-4F18-8615-483671F30F88}"/>
    <dgm:cxn modelId="{D45A6AEB-4D7D-4237-9C60-BAAD772973C2}" type="presOf" srcId="{2583DBC7-E60B-4A45-B808-BA66A516D74A}" destId="{79C4F4A6-F7A7-408D-A0A8-67E2E2B84AEA}" srcOrd="0" destOrd="0" presId="urn:microsoft.com/office/officeart/2005/8/layout/vList5"/>
    <dgm:cxn modelId="{0FB5AA3A-6F0D-4E14-8EE4-9424CAA374B2}" srcId="{CF0987BA-17AA-4F66-9CB0-A40213A6B3BC}" destId="{2583DBC7-E60B-4A45-B808-BA66A516D74A}" srcOrd="2" destOrd="0" parTransId="{2FF3C161-0876-4389-89E4-146F9D1CB612}" sibTransId="{EEC899E1-512D-4215-A2B4-83776E435319}"/>
    <dgm:cxn modelId="{9E4C417D-B630-4D2B-B884-8256908EB763}" type="presOf" srcId="{CF0987BA-17AA-4F66-9CB0-A40213A6B3BC}" destId="{657DFCC5-2283-42D5-B8A5-3049BDBD5CB3}" srcOrd="0" destOrd="0" presId="urn:microsoft.com/office/officeart/2005/8/layout/vList5"/>
    <dgm:cxn modelId="{CEFAB1A7-68F0-43E7-B75F-4E334889DA49}" srcId="{79440558-C8F0-40C0-A4E3-5308E3D075F3}" destId="{51C659EE-AEE0-4FD7-B2E9-D2FE6128B8E5}" srcOrd="2" destOrd="0" parTransId="{39CBDC93-F8A1-4735-809F-76E1F7199420}" sibTransId="{4216C9DA-A005-44F4-9253-3DEFE8B88CC3}"/>
    <dgm:cxn modelId="{88D20F84-1DA9-414A-9481-A336F913D8BC}" type="presOf" srcId="{F7062B92-FCC2-4B49-B67B-F11B5E898F7B}" destId="{5B6BECC5-FBAD-4F36-B3F6-DF23F4A1BC7A}" srcOrd="0" destOrd="1" presId="urn:microsoft.com/office/officeart/2005/8/layout/vList5"/>
    <dgm:cxn modelId="{346F104A-C881-47F0-9020-FF7074344F38}" srcId="{79440558-C8F0-40C0-A4E3-5308E3D075F3}" destId="{537A53F7-AEE8-4930-90CE-6260814A1AEF}" srcOrd="1" destOrd="0" parTransId="{6E43717F-72C5-4F9C-B47B-793D54463B58}" sibTransId="{6CA35015-1F32-4A0A-8B35-087BB542B129}"/>
    <dgm:cxn modelId="{3294F84A-048C-47B7-90F6-899D83EE9F69}" type="presOf" srcId="{1C5F37C1-84A8-4DF1-9A93-DBF123590DF4}" destId="{D7979CF9-D793-4B6A-BB4D-B4DC0E9BA66F}" srcOrd="0" destOrd="1" presId="urn:microsoft.com/office/officeart/2005/8/layout/vList5"/>
    <dgm:cxn modelId="{8A370BF9-7028-4264-A006-B3AD100A248E}" type="presOf" srcId="{79440558-C8F0-40C0-A4E3-5308E3D075F3}" destId="{6FB812ED-C242-44FA-B272-324F33760644}" srcOrd="0" destOrd="0" presId="urn:microsoft.com/office/officeart/2005/8/layout/vList5"/>
    <dgm:cxn modelId="{20763E1D-1819-4117-879F-4A244A01E22E}" type="presOf" srcId="{FFB43AE8-45A6-461A-BE2D-DCC5BE6B3934}" destId="{5B6BECC5-FBAD-4F36-B3F6-DF23F4A1BC7A}" srcOrd="0" destOrd="0" presId="urn:microsoft.com/office/officeart/2005/8/layout/vList5"/>
    <dgm:cxn modelId="{7F9F5C28-7941-4310-8648-3AB1AC33DEB2}" type="presOf" srcId="{E842C36E-6763-4B68-8672-1307498F4940}" destId="{7D4F4ABA-1B7C-4977-B326-C188770CCBB7}" srcOrd="0" destOrd="3" presId="urn:microsoft.com/office/officeart/2005/8/layout/vList5"/>
    <dgm:cxn modelId="{AF5C90EE-C2AE-4E51-9A31-E34A2EFC100C}" type="presOf" srcId="{A53431A7-FC08-45B5-A9EA-4F70B0D84393}" destId="{D09AD75C-CCA2-480F-B2AC-76B77D98A3E3}" srcOrd="0" destOrd="0" presId="urn:microsoft.com/office/officeart/2005/8/layout/vList5"/>
    <dgm:cxn modelId="{A1D5C284-102A-46E7-A14F-314189B4020F}" srcId="{2583DBC7-E60B-4A45-B808-BA66A516D74A}" destId="{4B5683F2-F55F-4CE7-BBC0-BD5714AFEFEA}" srcOrd="0" destOrd="0" parTransId="{E836D51C-5877-43C8-88D7-48C5A820AE03}" sibTransId="{9D049723-3278-4087-BF0E-2E227946CA7C}"/>
    <dgm:cxn modelId="{559C2AB3-E22C-496F-B49D-C3704E64067C}" srcId="{A53431A7-FC08-45B5-A9EA-4F70B0D84393}" destId="{FFB43AE8-45A6-461A-BE2D-DCC5BE6B3934}" srcOrd="0" destOrd="0" parTransId="{205548CA-FF87-400A-916D-782D3A4D2E26}" sibTransId="{CAE93966-93FA-4B58-B3CA-8028D60D2BFD}"/>
    <dgm:cxn modelId="{F6EE2D72-A3A9-4E51-B488-632F897EE9D8}" srcId="{79440558-C8F0-40C0-A4E3-5308E3D075F3}" destId="{E842C36E-6763-4B68-8672-1307498F4940}" srcOrd="3" destOrd="0" parTransId="{F25041FA-04C9-4217-95BC-282B9DE87D4C}" sibTransId="{1AC78892-B143-4360-B321-DD990865F63C}"/>
    <dgm:cxn modelId="{3C56952D-12EA-445A-8690-504AF40BDF52}" srcId="{79440558-C8F0-40C0-A4E3-5308E3D075F3}" destId="{D84F0722-A3A1-4BCC-8714-29DABFC86FE6}" srcOrd="0" destOrd="0" parTransId="{D75717B4-7B45-4394-BD27-6AFCED8F3E99}" sibTransId="{6CED2778-E644-4204-8A54-40356D2FDDA1}"/>
    <dgm:cxn modelId="{47DD69ED-9E41-41C8-8A54-B3380223A5BE}" srcId="{A53431A7-FC08-45B5-A9EA-4F70B0D84393}" destId="{F7062B92-FCC2-4B49-B67B-F11B5E898F7B}" srcOrd="1" destOrd="0" parTransId="{DB4B6499-A31A-4D10-866E-3C509DA535F8}" sibTransId="{1F0ECD3D-BC07-4AB1-A35A-53A3086F365A}"/>
    <dgm:cxn modelId="{8508F32E-4A1E-4EF7-BA25-638DB478A081}" type="presParOf" srcId="{657DFCC5-2283-42D5-B8A5-3049BDBD5CB3}" destId="{BDA00E25-943B-42EC-A924-980B9A692EDA}" srcOrd="0" destOrd="0" presId="urn:microsoft.com/office/officeart/2005/8/layout/vList5"/>
    <dgm:cxn modelId="{CBCA2754-9AA3-4908-A266-C773BD2915BE}" type="presParOf" srcId="{BDA00E25-943B-42EC-A924-980B9A692EDA}" destId="{6FB812ED-C242-44FA-B272-324F33760644}" srcOrd="0" destOrd="0" presId="urn:microsoft.com/office/officeart/2005/8/layout/vList5"/>
    <dgm:cxn modelId="{71323546-2E5A-4ABD-80B9-3FFB62F926F0}" type="presParOf" srcId="{BDA00E25-943B-42EC-A924-980B9A692EDA}" destId="{7D4F4ABA-1B7C-4977-B326-C188770CCBB7}" srcOrd="1" destOrd="0" presId="urn:microsoft.com/office/officeart/2005/8/layout/vList5"/>
    <dgm:cxn modelId="{47AC8826-45E8-4D71-B01C-BFB2B8691149}" type="presParOf" srcId="{657DFCC5-2283-42D5-B8A5-3049BDBD5CB3}" destId="{14D66195-4CB0-47C7-B7BC-8104BF0E59E4}" srcOrd="1" destOrd="0" presId="urn:microsoft.com/office/officeart/2005/8/layout/vList5"/>
    <dgm:cxn modelId="{447898EF-233C-47AF-9990-0C51FDE3ACA3}" type="presParOf" srcId="{657DFCC5-2283-42D5-B8A5-3049BDBD5CB3}" destId="{1A9C7019-CF7E-40F0-A685-1FA34A7651AB}" srcOrd="2" destOrd="0" presId="urn:microsoft.com/office/officeart/2005/8/layout/vList5"/>
    <dgm:cxn modelId="{49A26F36-50EF-4952-A63A-FA1517D961E7}" type="presParOf" srcId="{1A9C7019-CF7E-40F0-A685-1FA34A7651AB}" destId="{D09AD75C-CCA2-480F-B2AC-76B77D98A3E3}" srcOrd="0" destOrd="0" presId="urn:microsoft.com/office/officeart/2005/8/layout/vList5"/>
    <dgm:cxn modelId="{45A079ED-956F-4D94-83B7-0E695660C97E}" type="presParOf" srcId="{1A9C7019-CF7E-40F0-A685-1FA34A7651AB}" destId="{5B6BECC5-FBAD-4F36-B3F6-DF23F4A1BC7A}" srcOrd="1" destOrd="0" presId="urn:microsoft.com/office/officeart/2005/8/layout/vList5"/>
    <dgm:cxn modelId="{A1A0418D-763E-4EFD-87A4-26FAF73ADBD4}" type="presParOf" srcId="{657DFCC5-2283-42D5-B8A5-3049BDBD5CB3}" destId="{E67063F8-E10B-420D-BBE8-3F34776BAF1A}" srcOrd="3" destOrd="0" presId="urn:microsoft.com/office/officeart/2005/8/layout/vList5"/>
    <dgm:cxn modelId="{7AAD0F55-5948-4DA9-8585-616C0495FDB3}" type="presParOf" srcId="{657DFCC5-2283-42D5-B8A5-3049BDBD5CB3}" destId="{FDC4D6FF-B61E-443C-81D2-231FCC4D074E}" srcOrd="4" destOrd="0" presId="urn:microsoft.com/office/officeart/2005/8/layout/vList5"/>
    <dgm:cxn modelId="{79D81E6C-A7FB-4603-88B0-CFE695E42785}" type="presParOf" srcId="{FDC4D6FF-B61E-443C-81D2-231FCC4D074E}" destId="{79C4F4A6-F7A7-408D-A0A8-67E2E2B84AEA}" srcOrd="0" destOrd="0" presId="urn:microsoft.com/office/officeart/2005/8/layout/vList5"/>
    <dgm:cxn modelId="{11AD8EBE-9FD1-4665-A6FB-30D0FEF1681D}" type="presParOf" srcId="{FDC4D6FF-B61E-443C-81D2-231FCC4D074E}" destId="{D7979CF9-D793-4B6A-BB4D-B4DC0E9BA6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F4ABA-1B7C-4977-B326-C188770CCBB7}">
      <dsp:nvSpPr>
        <dsp:cNvPr id="0" name=""/>
        <dsp:cNvSpPr/>
      </dsp:nvSpPr>
      <dsp:spPr>
        <a:xfrm rot="5400000">
          <a:off x="4099549" y="-2380795"/>
          <a:ext cx="1835322" cy="6599286"/>
        </a:xfrm>
        <a:prstGeom prst="round2SameRect">
          <a:avLst/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b="1" kern="1200" dirty="0" smtClean="0">
              <a:latin typeface="+mj-lt"/>
            </a:rPr>
            <a:t>Diseña</a:t>
          </a:r>
          <a:r>
            <a:rPr lang="es-PE" sz="1600" kern="1200" dirty="0" smtClean="0">
              <a:latin typeface="+mj-lt"/>
            </a:rPr>
            <a:t>, </a:t>
          </a:r>
          <a:r>
            <a:rPr lang="es-PE" sz="1600" b="1" kern="1200" dirty="0" smtClean="0">
              <a:latin typeface="+mj-lt"/>
            </a:rPr>
            <a:t>adquiere,</a:t>
          </a:r>
          <a:r>
            <a:rPr lang="es-PE" sz="1600" kern="1200" dirty="0" smtClean="0">
              <a:latin typeface="+mj-lt"/>
            </a:rPr>
            <a:t> </a:t>
          </a:r>
          <a:r>
            <a:rPr lang="es-PE" sz="1600" b="1" kern="1200" dirty="0" smtClean="0">
              <a:latin typeface="+mj-lt"/>
            </a:rPr>
            <a:t>instala,</a:t>
          </a:r>
          <a:r>
            <a:rPr lang="es-PE" sz="1600" kern="1200" dirty="0" smtClean="0">
              <a:latin typeface="+mj-lt"/>
            </a:rPr>
            <a:t> </a:t>
          </a:r>
          <a:r>
            <a:rPr lang="es-PE" sz="1600" b="1" kern="1200" dirty="0" smtClean="0">
              <a:latin typeface="+mj-lt"/>
            </a:rPr>
            <a:t>opera</a:t>
          </a:r>
          <a:r>
            <a:rPr lang="es-PE" sz="1600" kern="1200" dirty="0" smtClean="0">
              <a:latin typeface="+mj-lt"/>
            </a:rPr>
            <a:t> y </a:t>
          </a:r>
          <a:r>
            <a:rPr lang="es-PE" sz="1600" b="1" kern="1200" dirty="0" smtClean="0">
              <a:latin typeface="+mj-lt"/>
            </a:rPr>
            <a:t>mantiene</a:t>
          </a:r>
          <a:r>
            <a:rPr lang="es-PE" sz="1600" kern="1200" dirty="0" smtClean="0">
              <a:latin typeface="+mj-lt"/>
            </a:rPr>
            <a:t> el sistema para la prestación de los servicios requeridos (</a:t>
          </a:r>
          <a:r>
            <a:rPr lang="es-ES" sz="1600" kern="1200" dirty="0" smtClean="0">
              <a:ea typeface="MS PGothic" pitchFamily="34" charset="-128"/>
              <a:cs typeface="Arial" pitchFamily="34" charset="0"/>
            </a:rPr>
            <a:t>red de transporte terrestre de banda ancha).</a:t>
          </a:r>
          <a:endParaRPr lang="es-PE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>
              <a:latin typeface="+mj-lt"/>
            </a:rPr>
            <a:t>Ejecuta </a:t>
          </a:r>
          <a:r>
            <a:rPr lang="es-PE" sz="1600" b="1" kern="1200" dirty="0" smtClean="0">
              <a:latin typeface="+mj-lt"/>
            </a:rPr>
            <a:t>programa de Construcción de Capacidades.</a:t>
          </a:r>
          <a:endParaRPr lang="es-PE" sz="1600" b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b="1" kern="1200" dirty="0" smtClean="0">
              <a:latin typeface="+mj-lt"/>
            </a:rPr>
            <a:t>Provee</a:t>
          </a:r>
          <a:r>
            <a:rPr lang="es-PE" sz="1600" kern="1200" dirty="0" smtClean="0">
              <a:latin typeface="+mj-lt"/>
            </a:rPr>
            <a:t> computadoras para cada Institución abonada obligatoria y realiza el mantenimiento preventivo y correctivo de estas computadoras.</a:t>
          </a:r>
          <a:endParaRPr lang="es-PE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>
              <a:latin typeface="+mj-lt"/>
            </a:rPr>
            <a:t>Implementa dos (02) </a:t>
          </a:r>
          <a:r>
            <a:rPr lang="es-PE" sz="1600" b="1" kern="1200" dirty="0" smtClean="0">
              <a:latin typeface="+mj-lt"/>
            </a:rPr>
            <a:t>centros de atención a usuarios </a:t>
          </a:r>
          <a:r>
            <a:rPr lang="es-PE" sz="1600" kern="1200" dirty="0" smtClean="0">
              <a:latin typeface="+mj-lt"/>
            </a:rPr>
            <a:t>(en Iquitos y </a:t>
          </a:r>
          <a:r>
            <a:rPr lang="es-PE" sz="1600" kern="1200" dirty="0" err="1" smtClean="0">
              <a:latin typeface="+mj-lt"/>
            </a:rPr>
            <a:t>Caballococha</a:t>
          </a:r>
          <a:r>
            <a:rPr lang="es-PE" sz="1600" kern="1200" dirty="0" smtClean="0">
              <a:latin typeface="+mj-lt"/>
            </a:rPr>
            <a:t>)</a:t>
          </a:r>
          <a:endParaRPr lang="es-PE" sz="1600" kern="1200" dirty="0">
            <a:latin typeface="+mj-lt"/>
          </a:endParaRPr>
        </a:p>
      </dsp:txBody>
      <dsp:txXfrm rot="-5400000">
        <a:off x="1717568" y="90779"/>
        <a:ext cx="6509693" cy="1656136"/>
      </dsp:txXfrm>
    </dsp:sp>
    <dsp:sp modelId="{6FB812ED-C242-44FA-B272-324F33760644}">
      <dsp:nvSpPr>
        <dsp:cNvPr id="0" name=""/>
        <dsp:cNvSpPr/>
      </dsp:nvSpPr>
      <dsp:spPr>
        <a:xfrm>
          <a:off x="3013" y="2"/>
          <a:ext cx="1714553" cy="1837690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Operador Adjudicado</a:t>
          </a:r>
        </a:p>
      </dsp:txBody>
      <dsp:txXfrm>
        <a:off x="86711" y="83700"/>
        <a:ext cx="1547157" cy="1670294"/>
      </dsp:txXfrm>
    </dsp:sp>
    <dsp:sp modelId="{5B6BECC5-FBAD-4F36-B3F6-DF23F4A1BC7A}">
      <dsp:nvSpPr>
        <dsp:cNvPr id="0" name=""/>
        <dsp:cNvSpPr/>
      </dsp:nvSpPr>
      <dsp:spPr>
        <a:xfrm rot="5400000">
          <a:off x="4391030" y="-685653"/>
          <a:ext cx="1252360" cy="6599286"/>
        </a:xfrm>
        <a:prstGeom prst="round2SameRect">
          <a:avLst/>
        </a:prstGeom>
        <a:solidFill>
          <a:srgbClr val="FFE0C1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>
              <a:latin typeface="+mj-lt"/>
            </a:rPr>
            <a:t>Asumen el </a:t>
          </a:r>
          <a:r>
            <a:rPr lang="es-PE" sz="1600" b="1" kern="1200" dirty="0" smtClean="0">
              <a:latin typeface="+mj-lt"/>
            </a:rPr>
            <a:t>pago de las mensualidades</a:t>
          </a:r>
          <a:r>
            <a:rPr lang="es-PE" sz="1600" kern="1200" dirty="0" smtClean="0">
              <a:latin typeface="+mj-lt"/>
            </a:rPr>
            <a:t> de los servicios contratados.</a:t>
          </a:r>
          <a:endParaRPr lang="es-PE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>
              <a:latin typeface="+mj-lt"/>
            </a:rPr>
            <a:t>Suscribirán un </a:t>
          </a:r>
          <a:r>
            <a:rPr lang="es-PE" sz="1600" b="1" kern="1200" dirty="0" smtClean="0">
              <a:latin typeface="+mj-lt"/>
            </a:rPr>
            <a:t>contrato Entidad – Operador</a:t>
          </a:r>
          <a:r>
            <a:rPr lang="es-PE" sz="1600" kern="1200" dirty="0" smtClean="0">
              <a:latin typeface="+mj-lt"/>
            </a:rPr>
            <a:t>.</a:t>
          </a:r>
          <a:endParaRPr lang="es-PE" sz="1600" kern="1200" dirty="0">
            <a:latin typeface="+mj-lt"/>
          </a:endParaRPr>
        </a:p>
      </dsp:txBody>
      <dsp:txXfrm rot="-5400000">
        <a:off x="1717568" y="2048944"/>
        <a:ext cx="6538151" cy="1130090"/>
      </dsp:txXfrm>
    </dsp:sp>
    <dsp:sp modelId="{D09AD75C-CCA2-480F-B2AC-76B77D98A3E3}">
      <dsp:nvSpPr>
        <dsp:cNvPr id="0" name=""/>
        <dsp:cNvSpPr/>
      </dsp:nvSpPr>
      <dsp:spPr>
        <a:xfrm>
          <a:off x="3013" y="1908265"/>
          <a:ext cx="1714553" cy="1411447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Instituciones abonadas obligatorias</a:t>
          </a:r>
          <a:endParaRPr lang="es-PE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71914" y="1977166"/>
        <a:ext cx="1576751" cy="1273645"/>
      </dsp:txXfrm>
    </dsp:sp>
    <dsp:sp modelId="{D7979CF9-D793-4B6A-BB4D-B4DC0E9BA66F}">
      <dsp:nvSpPr>
        <dsp:cNvPr id="0" name=""/>
        <dsp:cNvSpPr/>
      </dsp:nvSpPr>
      <dsp:spPr>
        <a:xfrm rot="5400000">
          <a:off x="4391030" y="796366"/>
          <a:ext cx="1252360" cy="6599286"/>
        </a:xfrm>
        <a:prstGeom prst="round2SameRect">
          <a:avLst/>
        </a:prstGeom>
        <a:solidFill>
          <a:srgbClr val="FFE0C1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b="1" kern="1200" dirty="0" smtClean="0">
              <a:latin typeface="+mj-lt"/>
            </a:rPr>
            <a:t>FITEL</a:t>
          </a:r>
          <a:r>
            <a:rPr lang="es-PE" sz="1600" kern="1200" dirty="0" smtClean="0">
              <a:latin typeface="+mj-lt"/>
            </a:rPr>
            <a:t>: otorga el financiamiento y supervisa el Contrato con el Operador.</a:t>
          </a:r>
          <a:endParaRPr lang="es-PE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b="1" kern="1200" dirty="0" smtClean="0">
              <a:latin typeface="+mj-lt"/>
            </a:rPr>
            <a:t>Gobierno Regional</a:t>
          </a:r>
          <a:r>
            <a:rPr lang="es-PE" sz="1600" kern="1200" dirty="0" smtClean="0">
              <a:latin typeface="+mj-lt"/>
            </a:rPr>
            <a:t>, </a:t>
          </a:r>
          <a:r>
            <a:rPr lang="es-PE" sz="1600" b="1" kern="1200" dirty="0" smtClean="0">
              <a:latin typeface="+mj-lt"/>
            </a:rPr>
            <a:t>Direcciones Regionales de Educación y Salud, y Región Policial Oriente</a:t>
          </a:r>
          <a:r>
            <a:rPr lang="es-PE" sz="1600" kern="1200" dirty="0" smtClean="0">
              <a:latin typeface="+mj-lt"/>
            </a:rPr>
            <a:t>: se encargan de administrar los contenidos en Intranet.</a:t>
          </a:r>
          <a:endParaRPr lang="es-PE" sz="1600" kern="1200" dirty="0">
            <a:latin typeface="+mj-lt"/>
          </a:endParaRPr>
        </a:p>
      </dsp:txBody>
      <dsp:txXfrm rot="-5400000">
        <a:off x="1717568" y="3530964"/>
        <a:ext cx="6538151" cy="1130090"/>
      </dsp:txXfrm>
    </dsp:sp>
    <dsp:sp modelId="{79C4F4A6-F7A7-408D-A0A8-67E2E2B84AEA}">
      <dsp:nvSpPr>
        <dsp:cNvPr id="0" name=""/>
        <dsp:cNvSpPr/>
      </dsp:nvSpPr>
      <dsp:spPr>
        <a:xfrm>
          <a:off x="3013" y="3390285"/>
          <a:ext cx="1714553" cy="1411447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Estado (</a:t>
          </a:r>
          <a:r>
            <a:rPr lang="es-PE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Gobierno Central, Regional y Local)</a:t>
          </a:r>
        </a:p>
      </dsp:txBody>
      <dsp:txXfrm>
        <a:off x="71914" y="3459186"/>
        <a:ext cx="1576751" cy="1273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755" cy="496174"/>
          </a:xfrm>
          <a:prstGeom prst="rect">
            <a:avLst/>
          </a:prstGeom>
        </p:spPr>
        <p:txBody>
          <a:bodyPr vert="horz" wrap="square" lIns="91589" tIns="45794" rIns="91589" bIns="457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325" y="0"/>
            <a:ext cx="2944754" cy="496174"/>
          </a:xfrm>
          <a:prstGeom prst="rect">
            <a:avLst/>
          </a:prstGeom>
        </p:spPr>
        <p:txBody>
          <a:bodyPr vert="horz" wrap="square" lIns="91589" tIns="45794" rIns="91589" bIns="457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4AD9F85-7969-41C3-B275-4C9F10F81A71}" type="datetimeFigureOut">
              <a:rPr lang="es-ES"/>
              <a:pPr>
                <a:defRPr/>
              </a:pPr>
              <a:t>12/12/2013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30468"/>
            <a:ext cx="2944755" cy="496173"/>
          </a:xfrm>
          <a:prstGeom prst="rect">
            <a:avLst/>
          </a:prstGeom>
        </p:spPr>
        <p:txBody>
          <a:bodyPr vert="horz" wrap="square" lIns="91589" tIns="45794" rIns="91589" bIns="457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325" y="9430468"/>
            <a:ext cx="2944754" cy="496173"/>
          </a:xfrm>
          <a:prstGeom prst="rect">
            <a:avLst/>
          </a:prstGeom>
        </p:spPr>
        <p:txBody>
          <a:bodyPr vert="horz" wrap="square" lIns="91589" tIns="45794" rIns="91589" bIns="457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87B5A0A-867D-482A-BA39-10548371EFC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78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755" cy="496174"/>
          </a:xfrm>
          <a:prstGeom prst="rect">
            <a:avLst/>
          </a:prstGeom>
        </p:spPr>
        <p:txBody>
          <a:bodyPr vert="horz" wrap="square" lIns="91589" tIns="45794" rIns="91589" bIns="457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325" y="0"/>
            <a:ext cx="2944754" cy="496174"/>
          </a:xfrm>
          <a:prstGeom prst="rect">
            <a:avLst/>
          </a:prstGeom>
        </p:spPr>
        <p:txBody>
          <a:bodyPr vert="horz" wrap="square" lIns="91589" tIns="45794" rIns="91589" bIns="457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9640BCD-5597-489B-BD60-B8B44ABFEF70}" type="datetimeFigureOut">
              <a:rPr lang="es-ES"/>
              <a:pPr>
                <a:defRPr/>
              </a:pPr>
              <a:t>12/12/2013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9" tIns="45794" rIns="91589" bIns="45794" rtlCol="0" anchor="ctr"/>
          <a:lstStyle/>
          <a:p>
            <a:pPr lvl="0"/>
            <a:endParaRPr lang="en-U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929" y="4716027"/>
            <a:ext cx="5437821" cy="4468731"/>
          </a:xfrm>
          <a:prstGeom prst="rect">
            <a:avLst/>
          </a:prstGeom>
        </p:spPr>
        <p:txBody>
          <a:bodyPr vert="horz" wrap="square" lIns="91589" tIns="45794" rIns="91589" bIns="4579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30468"/>
            <a:ext cx="2944755" cy="496173"/>
          </a:xfrm>
          <a:prstGeom prst="rect">
            <a:avLst/>
          </a:prstGeom>
        </p:spPr>
        <p:txBody>
          <a:bodyPr vert="horz" wrap="square" lIns="91589" tIns="45794" rIns="91589" bIns="457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325" y="9430468"/>
            <a:ext cx="2944754" cy="496173"/>
          </a:xfrm>
          <a:prstGeom prst="rect">
            <a:avLst/>
          </a:prstGeom>
        </p:spPr>
        <p:txBody>
          <a:bodyPr vert="horz" wrap="square" lIns="91589" tIns="45794" rIns="91589" bIns="457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0CD1814-3B86-4CDF-8A70-198E53BF466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31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9B00A-BDBA-43C0-982F-D9FAB789F828}" type="datetime1">
              <a:rPr lang="en-US"/>
              <a:pPr>
                <a:defRPr/>
              </a:pPr>
              <a:t>12/12/2013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A0E7F-35F8-4572-84D8-ADD4DED29D7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38ECB-2794-4F11-8260-9C2ABF26E528}" type="datetime1">
              <a:rPr lang="en-US"/>
              <a:pPr>
                <a:defRPr/>
              </a:pPr>
              <a:t>12/12/2013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512CA-BA4A-4598-B0BF-EFD134FB3FB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C84DF-D316-477C-9F43-4FC411EEAFC1}" type="datetime1">
              <a:rPr lang="en-US"/>
              <a:pPr>
                <a:defRPr/>
              </a:pPr>
              <a:t>12/12/2013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9F0F6-97CD-42C5-B205-E7F188D5B38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3F6922-64C4-4AF6-BEF7-9B47BA8FE63C}" type="datetime1">
              <a:rPr lang="en-US"/>
              <a:pPr>
                <a:defRPr/>
              </a:pPr>
              <a:t>12/12/2013</a:t>
            </a:fld>
            <a:endParaRPr lang="es-PE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0683A-8D2C-411A-A169-D1040C004382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9" y="-27384"/>
            <a:ext cx="9167229" cy="695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71438"/>
            <a:ext cx="457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1AD9E-2D2D-451A-95C8-85204FBC0DC2}" type="datetime1">
              <a:rPr lang="en-US"/>
              <a:pPr>
                <a:defRPr/>
              </a:pPr>
              <a:t>12/12/2013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4E066-82EB-414A-893C-21B7CAF79CE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4608C-0008-4F41-A8B5-73C914349EC4}" type="datetime1">
              <a:rPr lang="es-ES" smtClean="0"/>
              <a:pPr>
                <a:defRPr/>
              </a:pPr>
              <a:t>12/12/2013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7597-09AD-4BCE-A072-616B34248E6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244516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1182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4964E-3F5D-436E-9416-8DDA6E9A69B2}" type="datetime1">
              <a:rPr lang="en-US"/>
              <a:pPr>
                <a:defRPr/>
              </a:pPr>
              <a:t>12/12/2013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77D7D-E48F-469A-893D-B8A82A49553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43B75-7E9B-4DB1-9587-16F8B6F4467E}" type="datetime1">
              <a:rPr lang="en-US"/>
              <a:pPr>
                <a:defRPr/>
              </a:pPr>
              <a:t>12/12/2013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B90BA-E93B-4B5B-95B4-FD0E328318B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BB306-1949-416E-B722-D9D6CC35D69B}" type="datetime1">
              <a:rPr lang="en-US"/>
              <a:pPr>
                <a:defRPr/>
              </a:pPr>
              <a:t>12/12/2013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4B28B-C7AF-4481-BC69-79123F5299F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3B57D-9FB5-47FB-AD5D-8D4DC97A9956}" type="datetime1">
              <a:rPr lang="en-US"/>
              <a:pPr>
                <a:defRPr/>
              </a:pPr>
              <a:t>12/12/2013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8158B-B640-41F2-9A8D-407489E3F8A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65BBD-23A4-453C-9EEB-9DADEFD49447}" type="datetime1">
              <a:rPr lang="en-US"/>
              <a:pPr>
                <a:defRPr/>
              </a:pPr>
              <a:t>12/12/2013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8E47-E001-4E86-B5E6-C4AEE03D06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C17FD-B56B-4734-918F-14E984929A46}" type="datetime1">
              <a:rPr lang="en-US"/>
              <a:pPr>
                <a:defRPr/>
              </a:pPr>
              <a:t>12/12/2013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A381-64FC-4E4A-9247-0A7EE0766C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28F6-1EDD-4488-9CE1-FF5609049C9F}" type="datetime1">
              <a:rPr lang="en-US"/>
              <a:pPr>
                <a:defRPr/>
              </a:pPr>
              <a:t>12/12/2013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E845-A309-439F-B6CB-A5C4EF649F1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1680-02EE-45EC-BE84-B4153FC4CF78}" type="datetime1">
              <a:rPr lang="en-US"/>
              <a:pPr>
                <a:defRPr/>
              </a:pPr>
              <a:t>12/12/2013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27E77-9555-4434-A908-F09A849EDD2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52C9CD0-8762-4F3A-A4A4-FC51DF819653}" type="datetime1">
              <a:rPr lang="en-US"/>
              <a:pPr>
                <a:defRPr/>
              </a:pPr>
              <a:t>12/12/2013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3945B6D-1411-44C6-9418-355F1C65C3F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030" name="Imagen 7" descr="cabecera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79" r:id="rId12"/>
    <p:sldLayoutId id="2147483766" r:id="rId13"/>
    <p:sldLayoutId id="2147483780" r:id="rId1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 idx="4294967295"/>
          </p:nvPr>
        </p:nvSpPr>
        <p:spPr>
          <a:xfrm>
            <a:off x="179512" y="3284984"/>
            <a:ext cx="8788400" cy="992709"/>
          </a:xfrm>
        </p:spPr>
        <p:txBody>
          <a:bodyPr/>
          <a:lstStyle/>
          <a:p>
            <a:pPr algn="r">
              <a:defRPr/>
            </a:pPr>
            <a:r>
              <a:rPr lang="es-PE" sz="2400" b="1" dirty="0" smtClean="0">
                <a:solidFill>
                  <a:schemeClr val="bg1"/>
                </a:solidFill>
              </a:rPr>
              <a:t>INTEGRACIÓN AMAZÓNICA LORETO - SAN MARTÍN A LA RED TERRESTRE DE TELECOMUNICACIONES</a:t>
            </a:r>
            <a:endParaRPr lang="es-ES" sz="2400" b="1" dirty="0" smtClean="0">
              <a:solidFill>
                <a:schemeClr val="bg1"/>
              </a:solidFill>
            </a:endParaRPr>
          </a:p>
        </p:txBody>
      </p:sp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325" y="382811"/>
            <a:ext cx="20367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DDB44-8D1B-4764-9E87-4102B7F2B4E7}" type="slidenum">
              <a:rPr lang="es-PE" smtClean="0">
                <a:latin typeface="+mj-lt"/>
              </a:rPr>
              <a:pPr>
                <a:defRPr/>
              </a:pPr>
              <a:t>1</a:t>
            </a:fld>
            <a:endParaRPr lang="es-PE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7"/>
          <p:cNvSpPr>
            <a:spLocks noChangeArrowheads="1"/>
          </p:cNvSpPr>
          <p:nvPr/>
        </p:nvSpPr>
        <p:spPr bwMode="auto">
          <a:xfrm>
            <a:off x="500063" y="1497013"/>
            <a:ext cx="46085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PE" sz="1600" b="1">
              <a:latin typeface="Calibri" pitchFamily="34" charset="0"/>
            </a:endParaRPr>
          </a:p>
        </p:txBody>
      </p:sp>
      <p:sp>
        <p:nvSpPr>
          <p:cNvPr id="27681" name="14 Título"/>
          <p:cNvSpPr>
            <a:spLocks/>
          </p:cNvSpPr>
          <p:nvPr/>
        </p:nvSpPr>
        <p:spPr bwMode="auto">
          <a:xfrm>
            <a:off x="279400" y="260648"/>
            <a:ext cx="457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PE" sz="2400" b="1" cap="all" dirty="0">
                <a:latin typeface="+mj-lt"/>
              </a:rPr>
              <a:t>Aspectos del Contrato</a:t>
            </a:r>
          </a:p>
        </p:txBody>
      </p:sp>
      <p:sp>
        <p:nvSpPr>
          <p:cNvPr id="34819" name="3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176713" y="6407150"/>
            <a:ext cx="790575" cy="352425"/>
          </a:xfrm>
          <a:noFill/>
        </p:spPr>
        <p:txBody>
          <a:bodyPr/>
          <a:lstStyle/>
          <a:p>
            <a:pPr algn="ctr"/>
            <a:fld id="{672B3F4E-17D8-4AF7-948E-8EDE15D4E81F}" type="slidenum">
              <a:rPr lang="es-ES" sz="1200" smtClean="0">
                <a:latin typeface="Trebuchet MS" pitchFamily="34" charset="0"/>
              </a:rPr>
              <a:pPr algn="ctr"/>
              <a:t>10</a:t>
            </a:fld>
            <a:r>
              <a:rPr lang="es-ES" sz="1200" dirty="0" smtClean="0">
                <a:latin typeface="Trebuchet MS" pitchFamily="34" charset="0"/>
              </a:rPr>
              <a:t> de 13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882490"/>
              </p:ext>
            </p:extLst>
          </p:nvPr>
        </p:nvGraphicFramePr>
        <p:xfrm>
          <a:off x="500063" y="1417474"/>
          <a:ext cx="8215313" cy="4649407"/>
        </p:xfrm>
        <a:graphic>
          <a:graphicData uri="http://schemas.openxmlformats.org/drawingml/2006/table">
            <a:tbl>
              <a:tblPr/>
              <a:tblGrid>
                <a:gridCol w="2089150"/>
                <a:gridCol w="6126163"/>
              </a:tblGrid>
              <a:tr h="1476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Período de contrato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5A88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Once (11) años: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Char char="•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Período de Ejecución: Uno (01) año, que incluye Instalación y Etapa de Pruebas.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Char char="•"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Período de Operación y Mantenimiento: diez (10) años.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476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Desembolsos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5A88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Parciales según el cronograma que se establezca: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Char char="•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60%  del Financiamiento Adjudicado a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 suscripción del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Contrato, contra entrega de Garantía de Adelanto.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Char char="•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10% del Financiamiento Adjudicado  al término del periodo de inversión.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Char char="•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 desembolsos semestrales de 1.5% del Financiamiento Adjudicado durante el Período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Operación.</a:t>
                      </a:r>
                      <a:endParaRPr kumimoji="0" lang="es-P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0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Garantías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5A88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entregarse en la suscripción del Contrato: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Char char="•"/>
                        <a:tabLst/>
                        <a:defRPr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Fianza por el Adelanto: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60% del Financiamiento Adjudicado.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Char char="•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Fianza de Fiel Cumplimiento del Contrato :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10% del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Financiamiento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Adjudicado a la fecha de cierre.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7"/>
          <p:cNvSpPr>
            <a:spLocks noChangeArrowheads="1"/>
          </p:cNvSpPr>
          <p:nvPr/>
        </p:nvSpPr>
        <p:spPr bwMode="auto">
          <a:xfrm>
            <a:off x="500063" y="1497013"/>
            <a:ext cx="46085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PE" sz="1600" b="1">
              <a:latin typeface="+mj-lt"/>
            </a:endParaRPr>
          </a:p>
        </p:txBody>
      </p:sp>
      <p:sp>
        <p:nvSpPr>
          <p:cNvPr id="27681" name="14 Título"/>
          <p:cNvSpPr>
            <a:spLocks/>
          </p:cNvSpPr>
          <p:nvPr/>
        </p:nvSpPr>
        <p:spPr bwMode="auto">
          <a:xfrm>
            <a:off x="63376" y="332656"/>
            <a:ext cx="587677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PE" sz="2400" b="1" cap="all" dirty="0">
                <a:latin typeface="+mj-lt"/>
              </a:rPr>
              <a:t>Aspectos del Cronograma del Proceso</a:t>
            </a:r>
          </a:p>
        </p:txBody>
      </p:sp>
      <p:sp>
        <p:nvSpPr>
          <p:cNvPr id="6" name="3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176713" y="6407150"/>
            <a:ext cx="790575" cy="352425"/>
          </a:xfrm>
        </p:spPr>
        <p:txBody>
          <a:bodyPr/>
          <a:lstStyle/>
          <a:p>
            <a:pPr algn="ctr"/>
            <a:fld id="{5F513326-D079-447E-9DB9-706BE87BBB9C}" type="slidenum">
              <a:rPr lang="es-ES" sz="1200" smtClean="0">
                <a:latin typeface="Calibri" pitchFamily="34" charset="0"/>
              </a:rPr>
              <a:pPr algn="ctr"/>
              <a:t>11</a:t>
            </a:fld>
            <a:r>
              <a:rPr lang="es-ES" sz="1200" dirty="0" smtClean="0">
                <a:latin typeface="Calibri" pitchFamily="34" charset="0"/>
              </a:rPr>
              <a:t> de 13</a:t>
            </a:r>
          </a:p>
        </p:txBody>
      </p:sp>
      <p:graphicFrame>
        <p:nvGraphicFramePr>
          <p:cNvPr id="7" name="Group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90705"/>
              </p:ext>
            </p:extLst>
          </p:nvPr>
        </p:nvGraphicFramePr>
        <p:xfrm>
          <a:off x="323850" y="1628800"/>
          <a:ext cx="8569325" cy="4316717"/>
        </p:xfrm>
        <a:graphic>
          <a:graphicData uri="http://schemas.openxmlformats.org/drawingml/2006/table">
            <a:tbl>
              <a:tblPr/>
              <a:tblGrid>
                <a:gridCol w="5616868"/>
                <a:gridCol w="2952457"/>
              </a:tblGrid>
              <a:tr h="297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Actividad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4" marR="91444" marT="45725" marB="45725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Fecha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4" marR="91444" marT="45725" marB="45725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81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Convocatoria a Concurso Público</a:t>
                      </a:r>
                    </a:p>
                  </a:txBody>
                  <a:tcPr marL="90004" marR="90004" marT="46805" marB="4680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 de octubre de 2013</a:t>
                      </a:r>
                    </a:p>
                  </a:txBody>
                  <a:tcPr marL="90004" marR="90004" marT="46805" marB="4680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Entrega del Contrato de Financiamiento a los Postores</a:t>
                      </a:r>
                    </a:p>
                  </a:txBody>
                  <a:tcPr marL="90004" marR="90004" marT="46805" marB="4680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 de octubre de 2013</a:t>
                      </a:r>
                    </a:p>
                  </a:txBody>
                  <a:tcPr marL="90004" marR="90004" marT="46805" marB="4680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18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Recepción de consultas a las BASES y sugerencias al Contrato de Financiamiento</a:t>
                      </a:r>
                    </a:p>
                  </a:txBody>
                  <a:tcPr marL="90004" marR="90004" marT="46805" marB="4680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 el 31 de octubre de 2013</a:t>
                      </a:r>
                    </a:p>
                  </a:txBody>
                  <a:tcPr marL="90004" marR="90004" marT="46805" marB="4680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Absolución de las consultas a las BASES</a:t>
                      </a:r>
                    </a:p>
                  </a:txBody>
                  <a:tcPr marL="90004" marR="90004" marT="46805" marB="4680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 de noviembre de 2013</a:t>
                      </a:r>
                    </a:p>
                  </a:txBody>
                  <a:tcPr marL="90004" marR="90004" marT="46805" marB="4680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Entrega de la Versión Final del Contrato de Financiamiento</a:t>
                      </a:r>
                    </a:p>
                  </a:txBody>
                  <a:tcPr marL="90004" marR="90004" marT="46805" marB="4680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 de noviembre de 2013</a:t>
                      </a:r>
                    </a:p>
                  </a:txBody>
                  <a:tcPr marL="90004" marR="90004" marT="46805" marB="4680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18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Presentación del Sobre Nº 1 – Precalificación</a:t>
                      </a:r>
                    </a:p>
                  </a:txBody>
                  <a:tcPr marL="90004" marR="90004" marT="46805" marB="4680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 el </a:t>
                      </a:r>
                      <a:r>
                        <a:rPr kumimoji="0" 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05 </a:t>
                      </a:r>
                      <a:r>
                        <a:rPr kumimoji="0" 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 </a:t>
                      </a:r>
                      <a:r>
                        <a:rPr kumimoji="0" 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diciembre </a:t>
                      </a:r>
                      <a:r>
                        <a:rPr kumimoji="0" 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 2013</a:t>
                      </a:r>
                    </a:p>
                  </a:txBody>
                  <a:tcPr marL="90004" marR="90004" marT="46805" marB="4680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18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Recepción de Sobres N° 2 y N° 3 – Propuestas Técnica y </a:t>
                      </a:r>
                      <a:r>
                        <a:rPr kumimoji="0" lang="es-P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Económica y Apertura de Sobres N° 2</a:t>
                      </a:r>
                      <a:endParaRPr kumimoji="0" lang="es-PE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4" marR="90004" marT="46805" marB="4680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 </a:t>
                      </a:r>
                      <a:r>
                        <a:rPr kumimoji="0" 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 diciembre de 2013</a:t>
                      </a:r>
                    </a:p>
                  </a:txBody>
                  <a:tcPr marL="90004" marR="90004" marT="46805" marB="4680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8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Adjudicación de la Buena Pro</a:t>
                      </a:r>
                    </a:p>
                  </a:txBody>
                  <a:tcPr marL="90004" marR="90004" marT="46805" marB="4680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 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 diciembre de 2013</a:t>
                      </a:r>
                    </a:p>
                  </a:txBody>
                  <a:tcPr marL="90004" marR="90004" marT="46805" marB="4680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7"/>
          <p:cNvSpPr>
            <a:spLocks noChangeArrowheads="1"/>
          </p:cNvSpPr>
          <p:nvPr/>
        </p:nvSpPr>
        <p:spPr bwMode="auto">
          <a:xfrm>
            <a:off x="500063" y="2144713"/>
            <a:ext cx="46085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PE" sz="1600" b="1">
              <a:latin typeface="+mj-lt"/>
            </a:endParaRPr>
          </a:p>
        </p:txBody>
      </p:sp>
      <p:sp>
        <p:nvSpPr>
          <p:cNvPr id="27681" name="14 Título"/>
          <p:cNvSpPr>
            <a:spLocks/>
          </p:cNvSpPr>
          <p:nvPr/>
        </p:nvSpPr>
        <p:spPr bwMode="auto">
          <a:xfrm>
            <a:off x="279400" y="260648"/>
            <a:ext cx="4572000" cy="45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PE" sz="2400" b="1" cap="all" dirty="0">
                <a:latin typeface="+mj-lt"/>
              </a:rPr>
              <a:t>Datos de contacto</a:t>
            </a:r>
          </a:p>
        </p:txBody>
      </p:sp>
      <p:sp>
        <p:nvSpPr>
          <p:cNvPr id="6" name="3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176713" y="6407150"/>
            <a:ext cx="790575" cy="352425"/>
          </a:xfrm>
        </p:spPr>
        <p:txBody>
          <a:bodyPr/>
          <a:lstStyle/>
          <a:p>
            <a:pPr algn="ctr"/>
            <a:fld id="{08844238-241E-40E6-A4F8-9FF8A3DF463C}" type="slidenum">
              <a:rPr lang="es-ES" sz="1200" smtClean="0">
                <a:latin typeface="Calibri" pitchFamily="34" charset="0"/>
              </a:rPr>
              <a:pPr algn="ctr"/>
              <a:t>12</a:t>
            </a:fld>
            <a:r>
              <a:rPr lang="es-ES" sz="1200" dirty="0" smtClean="0">
                <a:latin typeface="Calibri" pitchFamily="34" charset="0"/>
              </a:rPr>
              <a:t> de 13</a:t>
            </a:r>
          </a:p>
        </p:txBody>
      </p:sp>
      <p:graphicFrame>
        <p:nvGraphicFramePr>
          <p:cNvPr id="7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532944"/>
              </p:ext>
            </p:extLst>
          </p:nvPr>
        </p:nvGraphicFramePr>
        <p:xfrm>
          <a:off x="627063" y="2276475"/>
          <a:ext cx="7915275" cy="1444626"/>
        </p:xfrm>
        <a:graphic>
          <a:graphicData uri="http://schemas.openxmlformats.org/drawingml/2006/table">
            <a:tbl>
              <a:tblPr/>
              <a:tblGrid>
                <a:gridCol w="2974975"/>
                <a:gridCol w="4940300"/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Jesús Guillén Marroquín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Jefe de Proyectos en Telecomunicaciones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1828800" marR="0" lvl="4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Teléfono:</a:t>
                      </a:r>
                      <a:endParaRPr kumimoji="0" lang="es-E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(51-1) 200-1200 extensión 1259</a:t>
                      </a:r>
                      <a:endParaRPr kumimoji="0" lang="es-E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1828800" marR="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E-mail:</a:t>
                      </a:r>
                      <a:endParaRPr kumimoji="0" lang="es-E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jguillen@proinversion.gob.pe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0972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90525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Rectángulo"/>
          <p:cNvSpPr/>
          <p:nvPr/>
        </p:nvSpPr>
        <p:spPr>
          <a:xfrm>
            <a:off x="107504" y="200834"/>
            <a:ext cx="597666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s-PE" sz="1800" b="1" dirty="0" smtClean="0">
                <a:latin typeface="+mn-lt"/>
                <a:cs typeface="Calibri" pitchFamily="34" charset="0"/>
              </a:rPr>
              <a:t>INTEGRACION AMAZÓNICA LORETO – SAN MARTÍN </a:t>
            </a:r>
          </a:p>
          <a:p>
            <a:pPr>
              <a:spcAft>
                <a:spcPts val="300"/>
              </a:spcAft>
            </a:pPr>
            <a:r>
              <a:rPr lang="es-PE" sz="1800" b="1" dirty="0" smtClean="0">
                <a:latin typeface="+mn-lt"/>
                <a:cs typeface="Calibri" pitchFamily="34" charset="0"/>
              </a:rPr>
              <a:t>A LA RED TERRESTRE DE TELECOMUNICACIONES</a:t>
            </a:r>
            <a:endParaRPr lang="es-PE" sz="1800" b="1" dirty="0">
              <a:latin typeface="+mn-lt"/>
              <a:cs typeface="Calibri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139952" y="1340768"/>
            <a:ext cx="475252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61950" fontAlgn="b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1800" b="1" dirty="0" smtClean="0">
                <a:solidFill>
                  <a:srgbClr val="CC3300"/>
                </a:solidFill>
                <a:latin typeface="+mn-lt"/>
                <a:ea typeface="MS PGothic" pitchFamily="34" charset="-128"/>
                <a:cs typeface="Arial" pitchFamily="34" charset="0"/>
              </a:rPr>
              <a:t>Ubicación: </a:t>
            </a:r>
            <a:r>
              <a:rPr lang="es-ES" sz="1800" dirty="0" smtClean="0">
                <a:latin typeface="+mn-lt"/>
                <a:ea typeface="MS PGothic" pitchFamily="34" charset="-128"/>
                <a:cs typeface="Arial" pitchFamily="34" charset="0"/>
              </a:rPr>
              <a:t>Región Loreto (Oriente del Perú)</a:t>
            </a:r>
            <a:endParaRPr lang="es-PE" sz="1800" dirty="0" smtClean="0">
              <a:latin typeface="+mn-lt"/>
              <a:cs typeface="Arial" pitchFamily="34" charset="0"/>
            </a:endParaRPr>
          </a:p>
          <a:p>
            <a:pPr algn="just" defTabSz="361950" fontAlgn="b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1800" b="1" dirty="0" smtClean="0">
                <a:solidFill>
                  <a:srgbClr val="CC3300"/>
                </a:solidFill>
                <a:latin typeface="+mn-lt"/>
                <a:ea typeface="MS PGothic" pitchFamily="34" charset="-128"/>
                <a:cs typeface="Arial" pitchFamily="34" charset="0"/>
              </a:rPr>
              <a:t>Descripción: </a:t>
            </a:r>
            <a:r>
              <a:rPr lang="es-ES" sz="1800" dirty="0">
                <a:latin typeface="+mn-lt"/>
                <a:ea typeface="MS PGothic" pitchFamily="34" charset="-128"/>
                <a:cs typeface="Arial" pitchFamily="34" charset="0"/>
              </a:rPr>
              <a:t>Consiste en </a:t>
            </a:r>
            <a:r>
              <a:rPr lang="es-ES" sz="1800" dirty="0" smtClean="0">
                <a:latin typeface="+mn-lt"/>
                <a:ea typeface="MS PGothic" pitchFamily="34" charset="-128"/>
                <a:cs typeface="Arial" pitchFamily="34" charset="0"/>
              </a:rPr>
              <a:t>el </a:t>
            </a:r>
            <a:r>
              <a:rPr lang="es-ES_tradnl" sz="1800" dirty="0">
                <a:latin typeface="+mn-lt"/>
                <a:ea typeface="MS PGothic" pitchFamily="34" charset="-128"/>
                <a:cs typeface="Arial" pitchFamily="34" charset="0"/>
              </a:rPr>
              <a:t>diseño, </a:t>
            </a:r>
            <a:r>
              <a:rPr lang="es-ES_tradnl" sz="1800" dirty="0" smtClean="0">
                <a:latin typeface="+mn-lt"/>
                <a:ea typeface="MS PGothic" pitchFamily="34" charset="-128"/>
                <a:cs typeface="Arial" pitchFamily="34" charset="0"/>
              </a:rPr>
              <a:t>adquisición, instalación, </a:t>
            </a:r>
            <a:r>
              <a:rPr lang="es-ES_tradnl" sz="1800" dirty="0">
                <a:latin typeface="+mn-lt"/>
                <a:ea typeface="MS PGothic" pitchFamily="34" charset="-128"/>
                <a:cs typeface="Arial" pitchFamily="34" charset="0"/>
              </a:rPr>
              <a:t>operación </a:t>
            </a:r>
            <a:r>
              <a:rPr lang="es-ES_tradnl" sz="1800" dirty="0" smtClean="0">
                <a:latin typeface="+mn-lt"/>
                <a:ea typeface="MS PGothic" pitchFamily="34" charset="-128"/>
                <a:cs typeface="Arial" pitchFamily="34" charset="0"/>
              </a:rPr>
              <a:t>y mantenimiento </a:t>
            </a:r>
            <a:r>
              <a:rPr lang="es-ES" sz="1800" dirty="0" smtClean="0">
                <a:latin typeface="+mn-lt"/>
                <a:ea typeface="MS PGothic" pitchFamily="34" charset="-128"/>
                <a:cs typeface="Arial" pitchFamily="34" charset="0"/>
              </a:rPr>
              <a:t>de </a:t>
            </a:r>
            <a:r>
              <a:rPr lang="es-ES" sz="1800" dirty="0">
                <a:latin typeface="+mn-lt"/>
                <a:ea typeface="MS PGothic" pitchFamily="34" charset="-128"/>
                <a:cs typeface="Arial" pitchFamily="34" charset="0"/>
              </a:rPr>
              <a:t>una red de transporte </a:t>
            </a:r>
            <a:r>
              <a:rPr lang="es-ES" sz="1800" dirty="0" smtClean="0">
                <a:latin typeface="+mn-lt"/>
                <a:ea typeface="MS PGothic" pitchFamily="34" charset="-128"/>
                <a:cs typeface="Arial" pitchFamily="34" charset="0"/>
              </a:rPr>
              <a:t>terrestre de </a:t>
            </a:r>
            <a:r>
              <a:rPr lang="es-ES" sz="1800" dirty="0">
                <a:latin typeface="+mn-lt"/>
                <a:ea typeface="MS PGothic" pitchFamily="34" charset="-128"/>
                <a:cs typeface="Arial" pitchFamily="34" charset="0"/>
              </a:rPr>
              <a:t>banda ancha </a:t>
            </a:r>
            <a:r>
              <a:rPr lang="es-ES" sz="1800" dirty="0" smtClean="0">
                <a:latin typeface="+mn-lt"/>
                <a:ea typeface="MS PGothic" pitchFamily="34" charset="-128"/>
                <a:cs typeface="Arial" pitchFamily="34" charset="0"/>
              </a:rPr>
              <a:t>de alta capacidad, desde </a:t>
            </a:r>
            <a:r>
              <a:rPr lang="es-ES" sz="1800" dirty="0">
                <a:latin typeface="+mn-lt"/>
                <a:ea typeface="MS PGothic" pitchFamily="34" charset="-128"/>
                <a:cs typeface="Arial" pitchFamily="34" charset="0"/>
              </a:rPr>
              <a:t>la ciudad de Iquitos hasta la localidad fronteriza de Isla Santa Rosa, </a:t>
            </a:r>
            <a:r>
              <a:rPr lang="es-ES" sz="1800" dirty="0" smtClean="0">
                <a:latin typeface="+mn-lt"/>
                <a:ea typeface="MS PGothic" pitchFamily="34" charset="-128"/>
                <a:cs typeface="Arial" pitchFamily="34" charset="0"/>
              </a:rPr>
              <a:t>para brindar </a:t>
            </a:r>
            <a:r>
              <a:rPr lang="es-ES" sz="1800" dirty="0">
                <a:latin typeface="+mn-lt"/>
                <a:ea typeface="MS PGothic" pitchFamily="34" charset="-128"/>
                <a:cs typeface="Arial" pitchFamily="34" charset="0"/>
              </a:rPr>
              <a:t>servicios </a:t>
            </a:r>
            <a:r>
              <a:rPr lang="es-ES" sz="1800" dirty="0" smtClean="0">
                <a:latin typeface="+mn-lt"/>
                <a:ea typeface="MS PGothic" pitchFamily="34" charset="-128"/>
                <a:cs typeface="Arial" pitchFamily="34" charset="0"/>
              </a:rPr>
              <a:t>públicos de telecomunicaciones e intranet a centros poblados ubicados en ese </a:t>
            </a:r>
            <a:r>
              <a:rPr lang="es-ES" sz="1800" dirty="0">
                <a:latin typeface="+mn-lt"/>
                <a:ea typeface="MS PGothic" pitchFamily="34" charset="-128"/>
                <a:cs typeface="Arial" pitchFamily="34" charset="0"/>
              </a:rPr>
              <a:t>trayecto del río Amazonas. </a:t>
            </a:r>
            <a:endParaRPr lang="es-PE" sz="1800" dirty="0">
              <a:latin typeface="+mn-lt"/>
              <a:ea typeface="MS PGothic" pitchFamily="34" charset="-128"/>
              <a:cs typeface="Arial" pitchFamily="34" charset="0"/>
            </a:endParaRPr>
          </a:p>
          <a:p>
            <a:pPr algn="just" defTabSz="361950" fontAlgn="b">
              <a:spcBef>
                <a:spcPts val="0"/>
              </a:spcBef>
              <a:spcAft>
                <a:spcPts val="1200"/>
              </a:spcAft>
              <a:defRPr/>
            </a:pPr>
            <a:r>
              <a:rPr lang="es-PE" sz="1800" b="1" dirty="0" smtClean="0">
                <a:solidFill>
                  <a:srgbClr val="CC33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Inversión estimada: </a:t>
            </a:r>
            <a:r>
              <a:rPr lang="es-PE" sz="1800" dirty="0" smtClean="0">
                <a:latin typeface="+mn-lt"/>
                <a:ea typeface="ＭＳ Ｐゴシック" pitchFamily="34" charset="-128"/>
                <a:cs typeface="Arial" pitchFamily="34" charset="0"/>
              </a:rPr>
              <a:t>US$ 22 millones</a:t>
            </a:r>
            <a:r>
              <a:rPr lang="es-PE" sz="1800" dirty="0" smtClean="0">
                <a:latin typeface="+mn-lt"/>
                <a:ea typeface="ＭＳ Ｐゴシック" pitchFamily="34" charset="-128"/>
                <a:cs typeface="Arial" pitchFamily="34" charset="0"/>
              </a:rPr>
              <a:t> </a:t>
            </a:r>
            <a:endParaRPr lang="es-PE" sz="1800" dirty="0">
              <a:latin typeface="+mn-lt"/>
              <a:ea typeface="ＭＳ Ｐゴシック" pitchFamily="34" charset="-128"/>
              <a:cs typeface="Arial" pitchFamily="34" charset="0"/>
            </a:endParaRPr>
          </a:p>
          <a:p>
            <a:pPr algn="just" defTabSz="361950" fontAlgn="b">
              <a:spcBef>
                <a:spcPts val="0"/>
              </a:spcBef>
              <a:spcAft>
                <a:spcPts val="1200"/>
              </a:spcAft>
              <a:defRPr/>
            </a:pPr>
            <a:r>
              <a:rPr lang="es-PE" sz="1800" b="1" dirty="0" smtClean="0">
                <a:solidFill>
                  <a:srgbClr val="CC33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Modalidad: </a:t>
            </a:r>
            <a:r>
              <a:rPr lang="es-PE" sz="1800" dirty="0" smtClean="0">
                <a:latin typeface="+mn-lt"/>
                <a:ea typeface="ＭＳ Ｐゴシック" pitchFamily="34" charset="-128"/>
                <a:cs typeface="Arial" pitchFamily="34" charset="0"/>
              </a:rPr>
              <a:t>Financiamiento no reembolsable con recursos del Fondo de Inversiones en Telecomunicaciones (FITEL) </a:t>
            </a:r>
          </a:p>
          <a:p>
            <a:pPr algn="just" defTabSz="361950" fontAlgn="b">
              <a:spcBef>
                <a:spcPts val="0"/>
              </a:spcBef>
              <a:spcAft>
                <a:spcPts val="1200"/>
              </a:spcAft>
              <a:defRPr/>
            </a:pPr>
            <a:r>
              <a:rPr lang="es-PE" sz="1800" b="1" dirty="0" smtClean="0">
                <a:solidFill>
                  <a:srgbClr val="CC33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Factor </a:t>
            </a:r>
            <a:r>
              <a:rPr lang="es-PE" sz="1800" b="1" dirty="0">
                <a:solidFill>
                  <a:srgbClr val="CC33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de Competencia</a:t>
            </a:r>
            <a:r>
              <a:rPr lang="es-PE" sz="1800" b="1" dirty="0" smtClean="0">
                <a:solidFill>
                  <a:srgbClr val="CC33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: </a:t>
            </a:r>
            <a:r>
              <a:rPr lang="es-PE" sz="1800" dirty="0">
                <a:latin typeface="+mn-lt"/>
                <a:ea typeface="ＭＳ Ｐゴシック" pitchFamily="34" charset="-128"/>
                <a:cs typeface="Arial" pitchFamily="34" charset="0"/>
              </a:rPr>
              <a:t>Menor financiamiento no reembolsable.  </a:t>
            </a:r>
          </a:p>
          <a:p>
            <a:pPr algn="just" defTabSz="361950" fontAlgn="b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1800" b="1" dirty="0" smtClean="0">
                <a:solidFill>
                  <a:srgbClr val="CC3300"/>
                </a:solidFill>
                <a:latin typeface="+mn-lt"/>
                <a:ea typeface="MS PGothic" pitchFamily="34" charset="-128"/>
                <a:cs typeface="Arial" pitchFamily="34" charset="0"/>
              </a:rPr>
              <a:t>Fecha </a:t>
            </a:r>
            <a:r>
              <a:rPr lang="es-ES" sz="1800" b="1" dirty="0">
                <a:solidFill>
                  <a:srgbClr val="CC3300"/>
                </a:solidFill>
                <a:latin typeface="+mn-lt"/>
                <a:ea typeface="MS PGothic" pitchFamily="34" charset="-128"/>
                <a:cs typeface="Arial" pitchFamily="34" charset="0"/>
              </a:rPr>
              <a:t>de adjudicación </a:t>
            </a:r>
            <a:r>
              <a:rPr lang="es-ES" sz="1800" b="1" dirty="0" smtClean="0">
                <a:solidFill>
                  <a:srgbClr val="CC3300"/>
                </a:solidFill>
                <a:latin typeface="+mn-lt"/>
                <a:ea typeface="MS PGothic" pitchFamily="34" charset="-128"/>
                <a:cs typeface="Arial" pitchFamily="34" charset="0"/>
              </a:rPr>
              <a:t>:  </a:t>
            </a:r>
            <a:r>
              <a:rPr lang="es-ES" sz="1800" dirty="0" smtClean="0">
                <a:latin typeface="+mn-lt"/>
                <a:ea typeface="MS PGothic" pitchFamily="34" charset="-128"/>
                <a:cs typeface="Arial" pitchFamily="34" charset="0"/>
              </a:rPr>
              <a:t>18 de diciembre </a:t>
            </a:r>
            <a:r>
              <a:rPr lang="es-ES" sz="1800" dirty="0" smtClean="0">
                <a:latin typeface="+mn-lt"/>
                <a:ea typeface="MS PGothic" pitchFamily="34" charset="-128"/>
                <a:cs typeface="Arial" pitchFamily="34" charset="0"/>
              </a:rPr>
              <a:t>2013</a:t>
            </a:r>
            <a:endParaRPr lang="es-ES" sz="1800" dirty="0" smtClean="0">
              <a:latin typeface="+mn-lt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42 Rectángulo"/>
          <p:cNvSpPr>
            <a:spLocks noChangeArrowheads="1"/>
          </p:cNvSpPr>
          <p:nvPr/>
        </p:nvSpPr>
        <p:spPr bwMode="auto">
          <a:xfrm>
            <a:off x="87744" y="1484784"/>
            <a:ext cx="2035984" cy="432048"/>
          </a:xfrm>
          <a:prstGeom prst="rect">
            <a:avLst/>
          </a:prstGeom>
          <a:solidFill>
            <a:schemeClr val="accent6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MX" sz="1800" b="1" dirty="0" smtClean="0">
                <a:solidFill>
                  <a:schemeClr val="bg1"/>
                </a:solidFill>
                <a:latin typeface="+mj-lt"/>
              </a:rPr>
              <a:t>CONVOCADO</a:t>
            </a:r>
            <a:endParaRPr lang="es-ES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8886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484784"/>
            <a:ext cx="8115300" cy="4752975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s-ES" sz="1600" dirty="0" smtClean="0"/>
              <a:t>Implementación de una red para la provisión </a:t>
            </a:r>
            <a:r>
              <a:rPr lang="es-ES" sz="1600" b="1" dirty="0" smtClean="0"/>
              <a:t>de servicios públicos de telecomunicaciones</a:t>
            </a:r>
            <a:r>
              <a:rPr lang="es-ES" sz="1600" dirty="0" smtClean="0"/>
              <a:t> y </a:t>
            </a:r>
            <a:r>
              <a:rPr lang="es-ES" sz="1600" b="1" dirty="0" smtClean="0"/>
              <a:t>acceso a intranet</a:t>
            </a:r>
            <a:r>
              <a:rPr lang="es-ES" sz="1600" dirty="0" smtClean="0"/>
              <a:t> </a:t>
            </a:r>
            <a:r>
              <a:rPr lang="es-ES" sz="1600" b="1" dirty="0" smtClean="0"/>
              <a:t>en 70 localidades</a:t>
            </a:r>
            <a:r>
              <a:rPr lang="es-ES" sz="1600" dirty="0" smtClean="0"/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ES" sz="1600" dirty="0" smtClean="0"/>
          </a:p>
          <a:p>
            <a:pPr algn="just">
              <a:lnSpc>
                <a:spcPct val="80000"/>
              </a:lnSpc>
            </a:pPr>
            <a:endParaRPr lang="es-ES" sz="1600" dirty="0" smtClean="0"/>
          </a:p>
          <a:p>
            <a:pPr algn="just">
              <a:lnSpc>
                <a:spcPct val="80000"/>
              </a:lnSpc>
            </a:pPr>
            <a:endParaRPr lang="es-ES" sz="1600" dirty="0" smtClean="0"/>
          </a:p>
          <a:p>
            <a:pPr algn="just">
              <a:lnSpc>
                <a:spcPct val="80000"/>
              </a:lnSpc>
            </a:pPr>
            <a:endParaRPr lang="es-ES" sz="1600" dirty="0" smtClean="0"/>
          </a:p>
          <a:p>
            <a:pPr algn="just">
              <a:lnSpc>
                <a:spcPct val="80000"/>
              </a:lnSpc>
            </a:pPr>
            <a:endParaRPr lang="es-ES" sz="1600" dirty="0" smtClean="0"/>
          </a:p>
          <a:p>
            <a:pPr algn="just">
              <a:lnSpc>
                <a:spcPct val="80000"/>
              </a:lnSpc>
            </a:pPr>
            <a:endParaRPr lang="es-ES" sz="1600" dirty="0" smtClean="0"/>
          </a:p>
          <a:p>
            <a:pPr algn="just">
              <a:lnSpc>
                <a:spcPct val="80000"/>
              </a:lnSpc>
            </a:pPr>
            <a:endParaRPr lang="es-ES" sz="1600" dirty="0"/>
          </a:p>
          <a:p>
            <a:pPr algn="just">
              <a:lnSpc>
                <a:spcPct val="80000"/>
              </a:lnSpc>
            </a:pPr>
            <a:endParaRPr lang="es-ES" sz="1600" dirty="0" smtClean="0"/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s-ES" sz="1600" b="1" dirty="0" smtClean="0"/>
              <a:t>Prestación </a:t>
            </a:r>
            <a:r>
              <a:rPr lang="es-ES" sz="1600" b="1" dirty="0"/>
              <a:t>de acceso a Internet e </a:t>
            </a:r>
            <a:r>
              <a:rPr lang="es-ES" sz="1600" b="1" dirty="0" smtClean="0"/>
              <a:t>Intranet en 54</a:t>
            </a:r>
            <a:r>
              <a:rPr lang="es-ES" sz="1600" dirty="0" smtClean="0"/>
              <a:t> </a:t>
            </a:r>
            <a:r>
              <a:rPr lang="es-ES" sz="1600" dirty="0"/>
              <a:t>de las 70 </a:t>
            </a:r>
            <a:r>
              <a:rPr lang="es-ES" sz="1600" b="1" dirty="0"/>
              <a:t>Localidades Beneficiarias</a:t>
            </a:r>
            <a:r>
              <a:rPr lang="es-ES" sz="1600" dirty="0" smtClean="0"/>
              <a:t>.</a:t>
            </a:r>
          </a:p>
          <a:p>
            <a:pPr marL="0" indent="0" algn="just">
              <a:lnSpc>
                <a:spcPct val="80000"/>
              </a:lnSpc>
              <a:buClr>
                <a:srgbClr val="FF0000"/>
              </a:buClr>
              <a:buNone/>
            </a:pPr>
            <a:endParaRPr lang="es-ES" sz="1400" dirty="0" smtClean="0"/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s-ES" sz="1600" dirty="0" smtClean="0"/>
              <a:t> </a:t>
            </a:r>
            <a:r>
              <a:rPr lang="es-ES" sz="1600" b="1" dirty="0" smtClean="0"/>
              <a:t>Actividades de Construcción de Capacidades:</a:t>
            </a:r>
          </a:p>
          <a:p>
            <a:pPr marL="0" indent="0" algn="just">
              <a:lnSpc>
                <a:spcPct val="80000"/>
              </a:lnSpc>
              <a:buClr>
                <a:srgbClr val="FF0000"/>
              </a:buClr>
              <a:buNone/>
            </a:pPr>
            <a:endParaRPr lang="es-ES" sz="1000" b="1" dirty="0" smtClean="0"/>
          </a:p>
          <a:p>
            <a:pPr lvl="1" algn="just">
              <a:lnSpc>
                <a:spcPct val="80000"/>
              </a:lnSpc>
            </a:pPr>
            <a:r>
              <a:rPr lang="es-ES" sz="1600" dirty="0"/>
              <a:t>Difusión y sensibilización a la población de todas las localidades beneficiarias.</a:t>
            </a:r>
          </a:p>
          <a:p>
            <a:pPr lvl="1" algn="just">
              <a:lnSpc>
                <a:spcPct val="150000"/>
              </a:lnSpc>
            </a:pPr>
            <a:r>
              <a:rPr lang="es-ES" sz="1600" dirty="0" smtClean="0"/>
              <a:t>Capacitación en 54</a:t>
            </a:r>
            <a:r>
              <a:rPr lang="es-ES" sz="1600" b="1" dirty="0" smtClean="0"/>
              <a:t> </a:t>
            </a:r>
            <a:r>
              <a:rPr lang="es-ES" sz="1600" b="1" dirty="0"/>
              <a:t>localidades</a:t>
            </a:r>
            <a:r>
              <a:rPr lang="es-ES" sz="1600" dirty="0"/>
              <a:t> beneficiarias con acceso a Internet/intranet.</a:t>
            </a:r>
          </a:p>
          <a:p>
            <a:pPr lvl="1" algn="just">
              <a:lnSpc>
                <a:spcPct val="150000"/>
              </a:lnSpc>
            </a:pPr>
            <a:r>
              <a:rPr lang="es-ES" sz="1600" dirty="0" smtClean="0"/>
              <a:t>Elaboración </a:t>
            </a:r>
            <a:r>
              <a:rPr lang="es-ES" sz="1600" dirty="0"/>
              <a:t>de contenidos (portal web principal y sitios web por localidad beneficiaria) </a:t>
            </a:r>
            <a:r>
              <a:rPr lang="es-ES" sz="1600" dirty="0" smtClean="0"/>
              <a:t>para 54</a:t>
            </a:r>
            <a:r>
              <a:rPr lang="es-ES" sz="1600" b="1" dirty="0" smtClean="0"/>
              <a:t> localidades.</a:t>
            </a:r>
            <a:endParaRPr lang="es-ES" sz="1600" dirty="0"/>
          </a:p>
          <a:p>
            <a:pPr lvl="1" algn="just">
              <a:lnSpc>
                <a:spcPct val="80000"/>
              </a:lnSpc>
            </a:pPr>
            <a:endParaRPr lang="es-ES" sz="1600" dirty="0" smtClean="0"/>
          </a:p>
        </p:txBody>
      </p:sp>
      <p:graphicFrame>
        <p:nvGraphicFramePr>
          <p:cNvPr id="10" name="Group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010566"/>
              </p:ext>
            </p:extLst>
          </p:nvPr>
        </p:nvGraphicFramePr>
        <p:xfrm>
          <a:off x="971600" y="2204864"/>
          <a:ext cx="6986590" cy="1249158"/>
        </p:xfrm>
        <a:graphic>
          <a:graphicData uri="http://schemas.openxmlformats.org/drawingml/2006/table">
            <a:tbl>
              <a:tblPr/>
              <a:tblGrid>
                <a:gridCol w="1397318"/>
                <a:gridCol w="1397318"/>
                <a:gridCol w="1397318"/>
                <a:gridCol w="1397318"/>
                <a:gridCol w="1397318"/>
              </a:tblGrid>
              <a:tr h="6477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Servicios 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Telefonía fija pública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Acceso a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Internet/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Intranet</a:t>
                      </a:r>
                      <a:endParaRPr kumimoji="0" lang="es-MX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Servicio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portador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Telefonía fija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de abonados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Localidades 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26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54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Atender la demanda</a:t>
                      </a:r>
                      <a:endParaRPr kumimoji="0" lang="es-MX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Atender la demanda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24597" name="14 Título"/>
          <p:cNvSpPr>
            <a:spLocks/>
          </p:cNvSpPr>
          <p:nvPr/>
        </p:nvSpPr>
        <p:spPr bwMode="auto">
          <a:xfrm>
            <a:off x="179512" y="188640"/>
            <a:ext cx="5444728" cy="73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PE" sz="2400" b="1" cap="all" dirty="0" smtClean="0">
                <a:latin typeface="+mj-lt"/>
              </a:rPr>
              <a:t>Requerimientos del </a:t>
            </a:r>
            <a:r>
              <a:rPr lang="es-PE" sz="2400" b="1" cap="all" dirty="0">
                <a:latin typeface="+mj-lt"/>
              </a:rPr>
              <a:t>Proyecto</a:t>
            </a:r>
          </a:p>
        </p:txBody>
      </p:sp>
      <p:sp>
        <p:nvSpPr>
          <p:cNvPr id="6" name="3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176713" y="6407150"/>
            <a:ext cx="790575" cy="352425"/>
          </a:xfrm>
        </p:spPr>
        <p:txBody>
          <a:bodyPr/>
          <a:lstStyle/>
          <a:p>
            <a:pPr algn="ctr"/>
            <a:fld id="{465FD20B-8261-44A1-A91B-AC9406EE005A}" type="slidenum">
              <a:rPr lang="es-ES" sz="1200" smtClean="0">
                <a:latin typeface="Calibri" pitchFamily="34" charset="0"/>
              </a:rPr>
              <a:pPr algn="ctr"/>
              <a:t>3</a:t>
            </a:fld>
            <a:r>
              <a:rPr lang="es-ES" sz="1200" dirty="0" smtClean="0">
                <a:latin typeface="Calibri" pitchFamily="34" charset="0"/>
              </a:rPr>
              <a:t> de 13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290286" y="1700808"/>
            <a:ext cx="8534400" cy="434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/>
          <a:lstStyle/>
          <a:p>
            <a:pPr marL="185738" indent="-185738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s-ES" sz="1600" dirty="0" smtClean="0">
              <a:latin typeface="+mj-lt"/>
            </a:endParaRPr>
          </a:p>
          <a:p>
            <a:pPr marL="185738" indent="-185738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-ES" sz="1600" dirty="0" smtClean="0">
                <a:latin typeface="+mj-lt"/>
              </a:rPr>
              <a:t>De </a:t>
            </a:r>
            <a:r>
              <a:rPr lang="es-ES" sz="1600" b="1" dirty="0">
                <a:latin typeface="+mj-lt"/>
              </a:rPr>
              <a:t>manera obligatoria</a:t>
            </a:r>
            <a:r>
              <a:rPr lang="es-ES" sz="1600" dirty="0">
                <a:latin typeface="+mj-lt"/>
              </a:rPr>
              <a:t>, se deberá prestar </a:t>
            </a:r>
            <a:r>
              <a:rPr lang="es-ES" sz="1600" dirty="0" smtClean="0">
                <a:latin typeface="+mj-lt"/>
              </a:rPr>
              <a:t>estos servicios </a:t>
            </a:r>
            <a:r>
              <a:rPr lang="es-ES" sz="1600" dirty="0">
                <a:latin typeface="+mj-lt"/>
              </a:rPr>
              <a:t>para  </a:t>
            </a:r>
            <a:r>
              <a:rPr lang="es-ES" sz="1600" b="1" dirty="0">
                <a:latin typeface="+mj-lt"/>
              </a:rPr>
              <a:t>88 </a:t>
            </a:r>
            <a:r>
              <a:rPr lang="es-PE" sz="1600" b="1" dirty="0">
                <a:latin typeface="+mj-lt"/>
              </a:rPr>
              <a:t>Instituciones públicas </a:t>
            </a:r>
            <a:r>
              <a:rPr lang="es-PE" sz="1600" dirty="0">
                <a:latin typeface="+mj-lt"/>
              </a:rPr>
              <a:t>de las </a:t>
            </a:r>
            <a:r>
              <a:rPr lang="es-PE" sz="1600" dirty="0" smtClean="0">
                <a:latin typeface="+mj-lt"/>
              </a:rPr>
              <a:t>54 Localidades </a:t>
            </a:r>
            <a:r>
              <a:rPr lang="es-PE" sz="1600" dirty="0">
                <a:latin typeface="+mj-lt"/>
              </a:rPr>
              <a:t>Beneficiarias </a:t>
            </a:r>
            <a:r>
              <a:rPr lang="es-PE" sz="1600" dirty="0" smtClean="0">
                <a:latin typeface="+mj-lt"/>
              </a:rPr>
              <a:t>, </a:t>
            </a:r>
            <a:r>
              <a:rPr lang="es-ES" sz="1600" dirty="0" smtClean="0">
                <a:latin typeface="+mj-lt"/>
              </a:rPr>
              <a:t>distribuidas </a:t>
            </a:r>
            <a:r>
              <a:rPr lang="es-ES" sz="1600" dirty="0">
                <a:latin typeface="+mj-lt"/>
              </a:rPr>
              <a:t>de la siguiente manera:</a:t>
            </a:r>
          </a:p>
          <a:p>
            <a:pPr marL="185738" indent="-185738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s-ES" sz="1600" dirty="0">
              <a:latin typeface="+mj-lt"/>
            </a:endParaRPr>
          </a:p>
          <a:p>
            <a:pPr marL="185738" indent="-185738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s-ES" sz="1600" dirty="0">
              <a:latin typeface="+mj-lt"/>
            </a:endParaRPr>
          </a:p>
          <a:p>
            <a:pPr marL="185738" indent="-185738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s-ES" sz="1600" dirty="0">
              <a:latin typeface="+mj-lt"/>
            </a:endParaRPr>
          </a:p>
          <a:p>
            <a:pPr marL="185738" indent="-185738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s-ES" sz="1600" dirty="0">
              <a:latin typeface="+mj-lt"/>
            </a:endParaRPr>
          </a:p>
          <a:p>
            <a:pPr marL="185738" indent="-185738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s-ES" sz="1600" dirty="0">
              <a:latin typeface="+mj-lt"/>
            </a:endParaRPr>
          </a:p>
          <a:p>
            <a:pPr marL="185738" indent="-185738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s-ES" sz="1600" dirty="0">
              <a:latin typeface="+mj-lt"/>
            </a:endParaRPr>
          </a:p>
          <a:p>
            <a:pPr marL="185738" indent="-185738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s-ES" sz="1600" dirty="0">
              <a:latin typeface="+mj-lt"/>
            </a:endParaRPr>
          </a:p>
          <a:p>
            <a:pPr marL="185738" indent="-185738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s-PE" sz="1600" dirty="0" smtClean="0">
              <a:latin typeface="+mj-lt"/>
            </a:endParaRPr>
          </a:p>
          <a:p>
            <a:pPr marL="185738" indent="-185738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s-PE" sz="1600" dirty="0">
              <a:latin typeface="+mj-lt"/>
            </a:endParaRPr>
          </a:p>
          <a:p>
            <a:pPr marL="185738" indent="-185738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s-PE" sz="1600" dirty="0" smtClean="0">
              <a:latin typeface="+mj-lt"/>
            </a:endParaRPr>
          </a:p>
          <a:p>
            <a:pPr marL="185738" indent="-185738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s-PE" sz="1600" dirty="0" smtClean="0">
              <a:latin typeface="+mj-lt"/>
            </a:endParaRPr>
          </a:p>
          <a:p>
            <a:pPr marL="185738" indent="-185738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s-PE" sz="1600" dirty="0" smtClean="0">
              <a:latin typeface="+mj-lt"/>
            </a:endParaRPr>
          </a:p>
          <a:p>
            <a:pPr marL="185738" indent="-185738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-PE" sz="1600" dirty="0" smtClean="0">
                <a:latin typeface="+mj-lt"/>
              </a:rPr>
              <a:t>Como </a:t>
            </a:r>
            <a:r>
              <a:rPr lang="es-PE" sz="1600" dirty="0">
                <a:latin typeface="+mj-lt"/>
              </a:rPr>
              <a:t>parte del acceso a Intranet, se </a:t>
            </a:r>
            <a:r>
              <a:rPr lang="es-PE" sz="1600" dirty="0" smtClean="0">
                <a:latin typeface="+mj-lt"/>
              </a:rPr>
              <a:t>proveerá un Portal </a:t>
            </a:r>
            <a:r>
              <a:rPr lang="es-PE" sz="1600" dirty="0">
                <a:latin typeface="+mj-lt"/>
              </a:rPr>
              <a:t>de Exploración de </a:t>
            </a:r>
            <a:r>
              <a:rPr lang="es-PE" sz="1600" dirty="0" smtClean="0">
                <a:latin typeface="+mj-lt"/>
              </a:rPr>
              <a:t>Contenidos</a:t>
            </a:r>
            <a:r>
              <a:rPr lang="es-PE" sz="1600" dirty="0">
                <a:latin typeface="+mj-lt"/>
              </a:rPr>
              <a:t>.</a:t>
            </a:r>
            <a:endParaRPr lang="es-ES" sz="1600" dirty="0">
              <a:latin typeface="+mj-lt"/>
            </a:endParaRPr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103707"/>
              </p:ext>
            </p:extLst>
          </p:nvPr>
        </p:nvGraphicFramePr>
        <p:xfrm>
          <a:off x="2123728" y="2852936"/>
          <a:ext cx="4888326" cy="2193922"/>
        </p:xfrm>
        <a:graphic>
          <a:graphicData uri="http://schemas.openxmlformats.org/drawingml/2006/table">
            <a:tbl>
              <a:tblPr/>
              <a:tblGrid>
                <a:gridCol w="3429024"/>
                <a:gridCol w="1459302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Instituciones  Obligatorias con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Acceso a Internet/Intranet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Número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Municipalidades (Gobiernos Locales)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Locales escolares de gestión pública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Establecimientos públicos de salud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Comisarías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13" name="3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176713" y="6407150"/>
            <a:ext cx="790575" cy="352425"/>
          </a:xfrm>
        </p:spPr>
        <p:txBody>
          <a:bodyPr/>
          <a:lstStyle/>
          <a:p>
            <a:pPr algn="ctr"/>
            <a:fld id="{5871D9EE-F3EC-44B8-8390-1CBF780033E0}" type="slidenum">
              <a:rPr lang="es-ES" sz="1200" smtClean="0">
                <a:latin typeface="Calibri" pitchFamily="34" charset="0"/>
              </a:rPr>
              <a:pPr algn="ctr"/>
              <a:t>4</a:t>
            </a:fld>
            <a:r>
              <a:rPr lang="es-ES" sz="1200" dirty="0" smtClean="0">
                <a:latin typeface="Calibri" pitchFamily="34" charset="0"/>
              </a:rPr>
              <a:t> de 13</a:t>
            </a:r>
          </a:p>
        </p:txBody>
      </p:sp>
      <p:sp>
        <p:nvSpPr>
          <p:cNvPr id="7" name="14 Título"/>
          <p:cNvSpPr>
            <a:spLocks/>
          </p:cNvSpPr>
          <p:nvPr/>
        </p:nvSpPr>
        <p:spPr bwMode="auto">
          <a:xfrm>
            <a:off x="251520" y="260648"/>
            <a:ext cx="457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PE" sz="2400" b="1" cap="all" dirty="0" smtClean="0">
                <a:latin typeface="+mj-lt"/>
              </a:rPr>
              <a:t>Requerimientos del </a:t>
            </a:r>
            <a:r>
              <a:rPr lang="es-PE" sz="2400" b="1" cap="all" dirty="0">
                <a:latin typeface="+mj-lt"/>
              </a:rPr>
              <a:t>Proyecto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304800" y="1500188"/>
            <a:ext cx="8534400" cy="495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/>
          <a:lstStyle/>
          <a:p>
            <a:pPr marL="185738" indent="-185738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s-PE" sz="1600" b="1" dirty="0">
                <a:latin typeface="Calibri" pitchFamily="34" charset="0"/>
              </a:rPr>
              <a:t>Telefonía pública</a:t>
            </a:r>
            <a:r>
              <a:rPr lang="es-PE" sz="1600" dirty="0">
                <a:latin typeface="Calibri" pitchFamily="34" charset="0"/>
              </a:rPr>
              <a:t>: las reguladas por Resolución Nº 022-99-CD/OSIPTEL y las no reguladas a tarifas de mercado.</a:t>
            </a:r>
          </a:p>
          <a:p>
            <a:pPr marL="185738" indent="-185738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s-PE" sz="1600" b="1" dirty="0">
                <a:latin typeface="Calibri" pitchFamily="34" charset="0"/>
              </a:rPr>
              <a:t>Telefonía de abonados</a:t>
            </a:r>
            <a:r>
              <a:rPr lang="es-PE" sz="1600" dirty="0">
                <a:latin typeface="Calibri" pitchFamily="34" charset="0"/>
              </a:rPr>
              <a:t>:</a:t>
            </a:r>
          </a:p>
          <a:p>
            <a:pPr marL="642938" lvl="1" indent="-185738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s-PE" sz="1600" dirty="0">
                <a:latin typeface="Calibri" pitchFamily="34" charset="0"/>
              </a:rPr>
              <a:t>Instalación: </a:t>
            </a:r>
            <a:r>
              <a:rPr lang="es-PE" sz="1600" dirty="0" smtClean="0">
                <a:latin typeface="Calibri" pitchFamily="34" charset="0"/>
              </a:rPr>
              <a:t>	S</a:t>
            </a:r>
            <a:r>
              <a:rPr lang="es-PE" sz="1600" dirty="0">
                <a:latin typeface="Calibri" pitchFamily="34" charset="0"/>
              </a:rPr>
              <a:t>/. </a:t>
            </a:r>
            <a:r>
              <a:rPr lang="es-PE" sz="1600" dirty="0" smtClean="0">
                <a:latin typeface="Calibri" pitchFamily="34" charset="0"/>
              </a:rPr>
              <a:t>150 (</a:t>
            </a:r>
            <a:r>
              <a:rPr lang="es-PE" sz="1600" b="1" dirty="0" smtClean="0">
                <a:latin typeface="Calibri" pitchFamily="34" charset="0"/>
              </a:rPr>
              <a:t>US$ 54</a:t>
            </a:r>
            <a:r>
              <a:rPr lang="es-PE" sz="1600" dirty="0" smtClean="0">
                <a:latin typeface="Calibri" pitchFamily="34" charset="0"/>
              </a:rPr>
              <a:t>)</a:t>
            </a:r>
          </a:p>
          <a:p>
            <a:pPr marL="642938" lvl="1" indent="-185738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s-PE" sz="1600" dirty="0" smtClean="0">
                <a:latin typeface="Calibri" pitchFamily="34" charset="0"/>
              </a:rPr>
              <a:t>Mensualidad</a:t>
            </a:r>
            <a:r>
              <a:rPr lang="es-PE" sz="1600" dirty="0">
                <a:latin typeface="Calibri" pitchFamily="34" charset="0"/>
              </a:rPr>
              <a:t>: S/. </a:t>
            </a:r>
            <a:r>
              <a:rPr lang="es-PE" sz="1600" dirty="0" smtClean="0">
                <a:latin typeface="Calibri" pitchFamily="34" charset="0"/>
              </a:rPr>
              <a:t>20 mensuales (</a:t>
            </a:r>
            <a:r>
              <a:rPr lang="es-PE" sz="1600" b="1" dirty="0" smtClean="0">
                <a:latin typeface="Calibri" pitchFamily="34" charset="0"/>
              </a:rPr>
              <a:t>US$ 7</a:t>
            </a:r>
            <a:r>
              <a:rPr lang="es-PE" sz="1600" dirty="0" smtClean="0">
                <a:latin typeface="Calibri" pitchFamily="34" charset="0"/>
              </a:rPr>
              <a:t>) , </a:t>
            </a:r>
            <a:r>
              <a:rPr lang="es-PE" sz="1600" dirty="0">
                <a:latin typeface="Calibri" pitchFamily="34" charset="0"/>
              </a:rPr>
              <a:t>incluye </a:t>
            </a:r>
            <a:r>
              <a:rPr lang="es-PE" sz="1600" dirty="0" smtClean="0">
                <a:latin typeface="Calibri" pitchFamily="34" charset="0"/>
              </a:rPr>
              <a:t>120 minutos para realizar llamadas dentro de la misma Región.</a:t>
            </a:r>
            <a:endParaRPr lang="es-PE" sz="1600" dirty="0">
              <a:latin typeface="Calibri" pitchFamily="34" charset="0"/>
            </a:endParaRPr>
          </a:p>
          <a:p>
            <a:pPr marL="185738" lvl="1" indent="-185738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s-PE" sz="1600" b="1" dirty="0" smtClean="0">
                <a:latin typeface="Calibri" pitchFamily="34" charset="0"/>
              </a:rPr>
              <a:t>Acceso </a:t>
            </a:r>
            <a:r>
              <a:rPr lang="es-PE" sz="1600" b="1" dirty="0">
                <a:latin typeface="Calibri" pitchFamily="34" charset="0"/>
              </a:rPr>
              <a:t>a </a:t>
            </a:r>
            <a:r>
              <a:rPr lang="es-PE" sz="1600" b="1" dirty="0" smtClean="0">
                <a:latin typeface="Calibri" pitchFamily="34" charset="0"/>
              </a:rPr>
              <a:t>Internet</a:t>
            </a:r>
            <a:r>
              <a:rPr lang="es-PE" sz="1600" dirty="0" smtClean="0">
                <a:latin typeface="Calibri" pitchFamily="34" charset="0"/>
              </a:rPr>
              <a:t>: </a:t>
            </a:r>
          </a:p>
          <a:p>
            <a:pPr marL="185738" lvl="1" indent="-185738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s-PE" sz="1600" dirty="0" smtClean="0">
                <a:latin typeface="Calibri" pitchFamily="34" charset="0"/>
              </a:rPr>
              <a:t>Instalación</a:t>
            </a:r>
            <a:r>
              <a:rPr lang="es-PE" sz="1600" dirty="0">
                <a:latin typeface="Calibri" pitchFamily="34" charset="0"/>
              </a:rPr>
              <a:t>: libre de pago para las 88 Instituciones abonadas obligatorias. </a:t>
            </a:r>
          </a:p>
          <a:p>
            <a:pPr lvl="3" algn="just">
              <a:spcBef>
                <a:spcPts val="600"/>
              </a:spcBef>
              <a:buClr>
                <a:srgbClr val="FF0000"/>
              </a:buClr>
            </a:pPr>
            <a:r>
              <a:rPr lang="es-PE" sz="1600" dirty="0" smtClean="0">
                <a:latin typeface="Calibri" pitchFamily="34" charset="0"/>
              </a:rPr>
              <a:t>S</a:t>
            </a:r>
            <a:r>
              <a:rPr lang="es-PE" sz="1600" dirty="0">
                <a:latin typeface="Calibri" pitchFamily="34" charset="0"/>
              </a:rPr>
              <a:t>/. </a:t>
            </a:r>
            <a:r>
              <a:rPr lang="es-PE" sz="1600" dirty="0" smtClean="0">
                <a:latin typeface="Calibri" pitchFamily="34" charset="0"/>
              </a:rPr>
              <a:t>150 (</a:t>
            </a:r>
            <a:r>
              <a:rPr lang="es-PE" sz="1600" b="1" dirty="0" smtClean="0">
                <a:latin typeface="Calibri" pitchFamily="34" charset="0"/>
              </a:rPr>
              <a:t>US$ 54</a:t>
            </a:r>
            <a:r>
              <a:rPr lang="es-PE" sz="1600" dirty="0" smtClean="0">
                <a:latin typeface="Calibri" pitchFamily="34" charset="0"/>
              </a:rPr>
              <a:t>), para cualquiera que contrate el servicio.</a:t>
            </a:r>
            <a:endParaRPr lang="es-PE" sz="1600" dirty="0">
              <a:latin typeface="Calibri" pitchFamily="34" charset="0"/>
            </a:endParaRPr>
          </a:p>
          <a:p>
            <a:pPr marL="185738" indent="-185738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s-PE" sz="1600" dirty="0">
                <a:latin typeface="Calibri" pitchFamily="34" charset="0"/>
              </a:rPr>
              <a:t>Mensualidad:</a:t>
            </a:r>
          </a:p>
          <a:p>
            <a:pPr marL="185738" indent="-185738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es-PE" sz="1600" dirty="0">
              <a:latin typeface="Calibri" pitchFamily="34" charset="0"/>
            </a:endParaRPr>
          </a:p>
          <a:p>
            <a:pPr marL="185738" indent="-185738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es-PE" sz="1600" dirty="0">
              <a:latin typeface="Calibri" pitchFamily="34" charset="0"/>
            </a:endParaRPr>
          </a:p>
        </p:txBody>
      </p:sp>
      <p:sp>
        <p:nvSpPr>
          <p:cNvPr id="11" name="14 Título"/>
          <p:cNvSpPr>
            <a:spLocks/>
          </p:cNvSpPr>
          <p:nvPr/>
        </p:nvSpPr>
        <p:spPr bwMode="auto">
          <a:xfrm>
            <a:off x="256140" y="223838"/>
            <a:ext cx="5323972" cy="73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PE" sz="2400" b="1" cap="all" dirty="0">
                <a:latin typeface="+mj-lt"/>
              </a:rPr>
              <a:t>Tarifas </a:t>
            </a:r>
            <a:r>
              <a:rPr lang="es-PE" sz="2400" b="1" cap="all" dirty="0" smtClean="0">
                <a:latin typeface="+mj-lt"/>
              </a:rPr>
              <a:t>propuestas por </a:t>
            </a:r>
            <a:r>
              <a:rPr lang="es-PE" sz="2400" b="1" cap="all" dirty="0">
                <a:latin typeface="+mj-lt"/>
              </a:rPr>
              <a:t>el Proyecto</a:t>
            </a:r>
          </a:p>
        </p:txBody>
      </p:sp>
      <p:sp>
        <p:nvSpPr>
          <p:cNvPr id="13" name="3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176713" y="6407150"/>
            <a:ext cx="790575" cy="352425"/>
          </a:xfrm>
        </p:spPr>
        <p:txBody>
          <a:bodyPr/>
          <a:lstStyle/>
          <a:p>
            <a:pPr algn="ctr"/>
            <a:fld id="{5C768CE1-65E8-4987-BFD4-1D8ABE0A812B}" type="slidenum">
              <a:rPr lang="es-ES" sz="1200" smtClean="0">
                <a:latin typeface="Calibri" pitchFamily="34" charset="0"/>
              </a:rPr>
              <a:pPr algn="ctr"/>
              <a:t>5</a:t>
            </a:fld>
            <a:r>
              <a:rPr lang="es-ES" sz="1200" dirty="0" smtClean="0">
                <a:latin typeface="Calibri" pitchFamily="34" charset="0"/>
              </a:rPr>
              <a:t> de 13</a:t>
            </a:r>
          </a:p>
        </p:txBody>
      </p:sp>
      <p:graphicFrame>
        <p:nvGraphicFramePr>
          <p:cNvPr id="7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884613"/>
              </p:ext>
            </p:extLst>
          </p:nvPr>
        </p:nvGraphicFramePr>
        <p:xfrm>
          <a:off x="2151029" y="4442153"/>
          <a:ext cx="5705541" cy="1824784"/>
        </p:xfrm>
        <a:graphic>
          <a:graphicData uri="http://schemas.openxmlformats.org/drawingml/2006/table">
            <a:tbl>
              <a:tblPr/>
              <a:tblGrid>
                <a:gridCol w="1901847"/>
                <a:gridCol w="1901847"/>
                <a:gridCol w="1901847"/>
              </a:tblGrid>
              <a:tr h="71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Velocidad  de trasmisión Bajada/Subida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(kbit/s)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Tarifa tope mensual (S/.)</a:t>
                      </a:r>
                      <a:endParaRPr kumimoji="0" lang="es-P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Tarifa tope mensual (US$)</a:t>
                      </a:r>
                      <a:endParaRPr kumimoji="0" lang="es-P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0421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1024/256</a:t>
                      </a:r>
                      <a:endParaRPr kumimoji="0" lang="es-P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84,00</a:t>
                      </a:r>
                      <a:endParaRPr kumimoji="0" lang="es-P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30,00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0421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1536/384</a:t>
                      </a:r>
                      <a:endParaRPr kumimoji="0" lang="es-P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126,00</a:t>
                      </a:r>
                      <a:endParaRPr kumimoji="0" lang="es-P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45,00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2937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2048/512</a:t>
                      </a:r>
                      <a:endParaRPr kumimoji="0" lang="es-P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168,00</a:t>
                      </a:r>
                      <a:endParaRPr kumimoji="0" lang="es-P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60,00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2937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3072/768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252,00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90,00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304800" y="1500188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44000"/>
          <a:lstStyle/>
          <a:p>
            <a:pPr marL="185738" lvl="1" indent="-185738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es-PE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185738" lvl="1" indent="-185738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s-PE" sz="1600" b="1" dirty="0" smtClean="0">
                <a:latin typeface="Calibri" pitchFamily="34" charset="0"/>
              </a:rPr>
              <a:t>Acceso </a:t>
            </a:r>
            <a:r>
              <a:rPr lang="es-PE" sz="1600" b="1" dirty="0">
                <a:latin typeface="Calibri" pitchFamily="34" charset="0"/>
              </a:rPr>
              <a:t>a </a:t>
            </a:r>
            <a:r>
              <a:rPr lang="es-PE" sz="1600" b="1" dirty="0" smtClean="0">
                <a:latin typeface="Calibri" pitchFamily="34" charset="0"/>
              </a:rPr>
              <a:t>Intranet</a:t>
            </a:r>
            <a:r>
              <a:rPr lang="es-PE" sz="1600" dirty="0" smtClean="0">
                <a:latin typeface="Calibri" pitchFamily="34" charset="0"/>
              </a:rPr>
              <a:t>: </a:t>
            </a:r>
          </a:p>
          <a:p>
            <a:pPr marL="185738" indent="-185738" algn="just">
              <a:spcBef>
                <a:spcPts val="600"/>
              </a:spcBef>
              <a:buClr>
                <a:srgbClr val="FF0000"/>
              </a:buClr>
            </a:pPr>
            <a:endParaRPr lang="es-ES" sz="1600" dirty="0">
              <a:latin typeface="Calibri" pitchFamily="34" charset="0"/>
            </a:endParaRPr>
          </a:p>
        </p:txBody>
      </p:sp>
      <p:sp>
        <p:nvSpPr>
          <p:cNvPr id="11" name="14 Título"/>
          <p:cNvSpPr>
            <a:spLocks/>
          </p:cNvSpPr>
          <p:nvPr/>
        </p:nvSpPr>
        <p:spPr bwMode="auto">
          <a:xfrm>
            <a:off x="179512" y="116632"/>
            <a:ext cx="5588744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PE" sz="2400" b="1" cap="all" dirty="0">
                <a:latin typeface="+mj-lt"/>
              </a:rPr>
              <a:t>Tarifas </a:t>
            </a:r>
            <a:r>
              <a:rPr lang="es-PE" sz="2400" b="1" cap="all" dirty="0" smtClean="0">
                <a:latin typeface="+mj-lt"/>
              </a:rPr>
              <a:t>propuestas por </a:t>
            </a:r>
            <a:r>
              <a:rPr lang="es-PE" sz="2400" b="1" cap="all" dirty="0">
                <a:latin typeface="+mj-lt"/>
              </a:rPr>
              <a:t>el Proyecto</a:t>
            </a:r>
          </a:p>
        </p:txBody>
      </p:sp>
      <p:sp>
        <p:nvSpPr>
          <p:cNvPr id="13" name="3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176713" y="6407150"/>
            <a:ext cx="790575" cy="352425"/>
          </a:xfrm>
        </p:spPr>
        <p:txBody>
          <a:bodyPr/>
          <a:lstStyle/>
          <a:p>
            <a:pPr algn="ctr"/>
            <a:fld id="{5C768CE1-65E8-4987-BFD4-1D8ABE0A812B}" type="slidenum">
              <a:rPr lang="es-ES" sz="1200" smtClean="0">
                <a:latin typeface="Calibri" pitchFamily="34" charset="0"/>
              </a:rPr>
              <a:pPr algn="ctr"/>
              <a:t>6</a:t>
            </a:fld>
            <a:r>
              <a:rPr lang="es-ES" sz="1200" dirty="0" smtClean="0">
                <a:latin typeface="Calibri" pitchFamily="34" charset="0"/>
              </a:rPr>
              <a:t> de 13</a:t>
            </a:r>
          </a:p>
        </p:txBody>
      </p:sp>
      <p:graphicFrame>
        <p:nvGraphicFramePr>
          <p:cNvPr id="7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325305"/>
              </p:ext>
            </p:extLst>
          </p:nvPr>
        </p:nvGraphicFramePr>
        <p:xfrm>
          <a:off x="1979712" y="2852936"/>
          <a:ext cx="5544615" cy="1638080"/>
        </p:xfrm>
        <a:graphic>
          <a:graphicData uri="http://schemas.openxmlformats.org/drawingml/2006/table">
            <a:tbl>
              <a:tblPr/>
              <a:tblGrid>
                <a:gridCol w="1848205"/>
                <a:gridCol w="1848205"/>
                <a:gridCol w="1848205"/>
              </a:tblGrid>
              <a:tr h="71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Velocidad de transmisión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Bajada/Subida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(kbit/s)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Tarifa tope mensual (S/.)</a:t>
                      </a:r>
                      <a:endParaRPr kumimoji="0" lang="es-P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Tarifa tope mensual (US$)</a:t>
                      </a:r>
                      <a:endParaRPr kumimoji="0" lang="es-P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0421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1000/1000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10.00</a:t>
                      </a:r>
                      <a:endParaRPr kumimoji="0" lang="es-P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3,60</a:t>
                      </a:r>
                      <a:endParaRPr kumimoji="0" lang="es-P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0421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1200/1200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15.00</a:t>
                      </a:r>
                      <a:endParaRPr kumimoji="0" lang="es-P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5,36</a:t>
                      </a:r>
                      <a:endParaRPr kumimoji="0" lang="es-P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2937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1500/1500</a:t>
                      </a: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25.00</a:t>
                      </a:r>
                      <a:endParaRPr kumimoji="0" lang="es-P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8,92</a:t>
                      </a:r>
                      <a:endParaRPr kumimoji="0" lang="es-P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" marR="7200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1008063" y="4941168"/>
            <a:ext cx="67322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>
              <a:defRPr/>
            </a:pPr>
            <a:r>
              <a:rPr lang="es-PE" sz="1600" dirty="0" smtClean="0">
                <a:latin typeface="+mj-lt"/>
              </a:rPr>
              <a:t>  Si </a:t>
            </a:r>
            <a:r>
              <a:rPr lang="es-PE" sz="1600" dirty="0">
                <a:latin typeface="+mj-lt"/>
              </a:rPr>
              <a:t>una Institución contrata </a:t>
            </a:r>
            <a:r>
              <a:rPr lang="es-PE" sz="1600" b="1" dirty="0">
                <a:latin typeface="+mj-lt"/>
              </a:rPr>
              <a:t>acceso a Internet</a:t>
            </a:r>
            <a:r>
              <a:rPr lang="es-PE" sz="1600" dirty="0">
                <a:latin typeface="+mj-lt"/>
              </a:rPr>
              <a:t>, tiene </a:t>
            </a:r>
            <a:r>
              <a:rPr lang="es-PE" sz="1600" b="1" dirty="0">
                <a:latin typeface="+mj-lt"/>
              </a:rPr>
              <a:t>acceso a Intranet</a:t>
            </a:r>
            <a:r>
              <a:rPr lang="es-PE" sz="1600" dirty="0">
                <a:latin typeface="+mj-lt"/>
              </a:rPr>
              <a:t> sin costo adicional.</a:t>
            </a:r>
          </a:p>
        </p:txBody>
      </p:sp>
    </p:spTree>
    <p:extLst>
      <p:ext uri="{BB962C8B-B14F-4D97-AF65-F5344CB8AC3E}">
        <p14:creationId xmlns:p14="http://schemas.microsoft.com/office/powerpoint/2010/main" val="4888516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52779" y="1916832"/>
            <a:ext cx="8358188" cy="15121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es-PE" sz="1600" b="1" dirty="0">
                <a:latin typeface="+mj-lt"/>
              </a:rPr>
              <a:t> </a:t>
            </a:r>
            <a:r>
              <a:rPr lang="es-MX" sz="1600" b="1" dirty="0">
                <a:latin typeface="+mj-lt"/>
              </a:rPr>
              <a:t>Solución tecnológica evaluada por FITEL: </a:t>
            </a:r>
            <a:r>
              <a:rPr lang="es-MX" sz="1600" b="1" dirty="0" smtClean="0">
                <a:latin typeface="+mj-lt"/>
              </a:rPr>
              <a:t> Red </a:t>
            </a:r>
            <a:r>
              <a:rPr lang="es-MX" sz="1600" b="1" dirty="0">
                <a:latin typeface="+mj-lt"/>
              </a:rPr>
              <a:t>I</a:t>
            </a:r>
            <a:r>
              <a:rPr lang="es-MX" sz="1600" b="1" dirty="0" smtClean="0">
                <a:latin typeface="+mj-lt"/>
              </a:rPr>
              <a:t>nalámbrica </a:t>
            </a:r>
            <a:r>
              <a:rPr lang="es-MX" sz="1600" b="1" dirty="0">
                <a:latin typeface="+mj-lt"/>
              </a:rPr>
              <a:t>de </a:t>
            </a:r>
            <a:r>
              <a:rPr lang="es-MX" sz="1600" b="1" dirty="0" smtClean="0">
                <a:latin typeface="+mj-lt"/>
              </a:rPr>
              <a:t>Banda </a:t>
            </a:r>
            <a:r>
              <a:rPr lang="es-MX" sz="1600" b="1" dirty="0">
                <a:latin typeface="+mj-lt"/>
              </a:rPr>
              <a:t>A</a:t>
            </a:r>
            <a:r>
              <a:rPr lang="es-MX" sz="1600" b="1" dirty="0" smtClean="0">
                <a:latin typeface="+mj-lt"/>
              </a:rPr>
              <a:t>ncha</a:t>
            </a:r>
            <a:endParaRPr lang="es-MX" sz="1600" b="1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PE" sz="1600" dirty="0">
                <a:latin typeface="+mj-lt"/>
              </a:rPr>
              <a:t>Red de transporte </a:t>
            </a:r>
            <a:r>
              <a:rPr lang="es-PE" sz="1600" dirty="0" smtClean="0">
                <a:latin typeface="+mj-lt"/>
              </a:rPr>
              <a:t>mínimo de </a:t>
            </a:r>
            <a:r>
              <a:rPr lang="es-PE" sz="1600" b="1" dirty="0" smtClean="0">
                <a:latin typeface="+mj-lt"/>
              </a:rPr>
              <a:t>200Mbps,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PE" sz="1600" dirty="0">
                <a:latin typeface="+mj-lt"/>
              </a:rPr>
              <a:t>C</a:t>
            </a:r>
            <a:r>
              <a:rPr lang="es-PE" sz="1600" dirty="0" smtClean="0">
                <a:latin typeface="+mj-lt"/>
              </a:rPr>
              <a:t>ada enlace de acceso </a:t>
            </a:r>
            <a:r>
              <a:rPr lang="es-PE" sz="1600" dirty="0">
                <a:latin typeface="+mj-lt"/>
              </a:rPr>
              <a:t>de </a:t>
            </a:r>
            <a:r>
              <a:rPr lang="es-PE" sz="1600" dirty="0" smtClean="0">
                <a:latin typeface="+mj-lt"/>
              </a:rPr>
              <a:t>mínimo </a:t>
            </a:r>
            <a:r>
              <a:rPr lang="es-PE" sz="1600" b="1" dirty="0" smtClean="0">
                <a:latin typeface="+mj-lt"/>
              </a:rPr>
              <a:t>10 Mbps .</a:t>
            </a:r>
            <a:endParaRPr lang="es-ES" sz="1600" b="1" dirty="0">
              <a:latin typeface="+mj-lt"/>
            </a:endParaRPr>
          </a:p>
        </p:txBody>
      </p:sp>
      <p:sp>
        <p:nvSpPr>
          <p:cNvPr id="21507" name="4 Título"/>
          <p:cNvSpPr>
            <a:spLocks noGrp="1"/>
          </p:cNvSpPr>
          <p:nvPr>
            <p:ph type="title" idx="4294967295"/>
          </p:nvPr>
        </p:nvSpPr>
        <p:spPr>
          <a:xfrm>
            <a:off x="279400" y="260648"/>
            <a:ext cx="5444728" cy="593750"/>
          </a:xfrm>
        </p:spPr>
        <p:txBody>
          <a:bodyPr/>
          <a:lstStyle/>
          <a:p>
            <a:pPr>
              <a:defRPr/>
            </a:pPr>
            <a:r>
              <a:rPr lang="es-PE" sz="2400" b="1" cap="all" dirty="0">
                <a:solidFill>
                  <a:schemeClr val="tx1"/>
                </a:solidFill>
              </a:rPr>
              <a:t>Topología de implementación </a:t>
            </a:r>
            <a:r>
              <a:rPr lang="es-PE" sz="2400" b="1" cap="all" dirty="0" smtClean="0">
                <a:solidFill>
                  <a:schemeClr val="tx1"/>
                </a:solidFill>
              </a:rPr>
              <a:t/>
            </a:r>
            <a:br>
              <a:rPr lang="es-PE" sz="2400" b="1" cap="all" dirty="0" smtClean="0">
                <a:solidFill>
                  <a:schemeClr val="tx1"/>
                </a:solidFill>
              </a:rPr>
            </a:br>
            <a:r>
              <a:rPr lang="es-PE" sz="2400" b="1" cap="all" dirty="0" smtClean="0">
                <a:solidFill>
                  <a:schemeClr val="tx1"/>
                </a:solidFill>
              </a:rPr>
              <a:t>sugerida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-20002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s-PE">
              <a:latin typeface="+mj-lt"/>
            </a:endParaRPr>
          </a:p>
        </p:txBody>
      </p:sp>
      <p:sp>
        <p:nvSpPr>
          <p:cNvPr id="8" name="3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176713" y="6407150"/>
            <a:ext cx="790575" cy="352425"/>
          </a:xfrm>
        </p:spPr>
        <p:txBody>
          <a:bodyPr/>
          <a:lstStyle/>
          <a:p>
            <a:pPr algn="ctr"/>
            <a:fld id="{D1052FA7-1604-48E9-B880-1C5F1B342807}" type="slidenum">
              <a:rPr lang="es-ES" sz="1200" smtClean="0">
                <a:latin typeface="Calibri" pitchFamily="34" charset="0"/>
              </a:rPr>
              <a:pPr algn="ctr"/>
              <a:t>7</a:t>
            </a:fld>
            <a:r>
              <a:rPr lang="es-ES" sz="1200" dirty="0" smtClean="0">
                <a:latin typeface="Calibri" pitchFamily="34" charset="0"/>
              </a:rPr>
              <a:t> de 13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47145" y="3866232"/>
            <a:ext cx="8358188" cy="1800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1600" dirty="0">
                <a:latin typeface="+mj-lt"/>
              </a:rPr>
              <a:t>Extensión de la red de transporte:</a:t>
            </a:r>
          </a:p>
          <a:p>
            <a:pPr marL="92075" lvl="0" indent="-92075">
              <a:defRPr/>
            </a:pPr>
            <a:r>
              <a:rPr lang="es-ES" sz="1600" b="1" dirty="0" smtClean="0">
                <a:solidFill>
                  <a:srgbClr val="000000"/>
                </a:solidFill>
                <a:latin typeface="Calibri"/>
              </a:rPr>
              <a:t>	    415 km aproximadamente</a:t>
            </a:r>
            <a:endParaRPr lang="es-ES" sz="1600" b="1" dirty="0">
              <a:solidFill>
                <a:srgbClr val="000000"/>
              </a:solidFill>
              <a:latin typeface="Calibri"/>
            </a:endParaRPr>
          </a:p>
          <a:p>
            <a:pPr marL="92075" lvl="0" indent="-92075">
              <a:buFont typeface="Arial" pitchFamily="34" charset="0"/>
              <a:buChar char="•"/>
              <a:defRPr/>
            </a:pPr>
            <a:endParaRPr lang="es-ES" sz="1600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1600" dirty="0">
                <a:latin typeface="+mj-lt"/>
              </a:rPr>
              <a:t>Puntos de Interconexión de voz y datos (Data Center):</a:t>
            </a:r>
          </a:p>
          <a:p>
            <a:pPr marL="92075" lvl="0" indent="-92075">
              <a:defRPr/>
            </a:pPr>
            <a:r>
              <a:rPr lang="es-ES" sz="1600" dirty="0">
                <a:solidFill>
                  <a:srgbClr val="000000"/>
                </a:solidFill>
                <a:latin typeface="Calibri"/>
              </a:rPr>
              <a:t>	 </a:t>
            </a:r>
            <a:r>
              <a:rPr lang="es-ES" sz="1600" dirty="0" smtClean="0">
                <a:solidFill>
                  <a:srgbClr val="000000"/>
                </a:solidFill>
                <a:latin typeface="Calibri"/>
              </a:rPr>
              <a:t>   </a:t>
            </a:r>
            <a:r>
              <a:rPr lang="es-ES" sz="1600" b="1" dirty="0" smtClean="0">
                <a:solidFill>
                  <a:srgbClr val="000000"/>
                </a:solidFill>
                <a:latin typeface="Calibri"/>
              </a:rPr>
              <a:t>Ciudad </a:t>
            </a:r>
            <a:r>
              <a:rPr lang="es-ES" sz="1600" b="1" dirty="0">
                <a:solidFill>
                  <a:srgbClr val="000000"/>
                </a:solidFill>
                <a:latin typeface="Calibri"/>
              </a:rPr>
              <a:t>de </a:t>
            </a:r>
            <a:r>
              <a:rPr lang="es-ES" sz="1600" b="1" dirty="0" smtClean="0">
                <a:solidFill>
                  <a:srgbClr val="000000"/>
                </a:solidFill>
                <a:latin typeface="Calibri"/>
              </a:rPr>
              <a:t>Iquitos</a:t>
            </a:r>
            <a:endParaRPr lang="es-ES" sz="1600" b="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14 Título"/>
          <p:cNvSpPr>
            <a:spLocks/>
          </p:cNvSpPr>
          <p:nvPr/>
        </p:nvSpPr>
        <p:spPr bwMode="auto">
          <a:xfrm>
            <a:off x="-36512" y="71438"/>
            <a:ext cx="60207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PE" sz="2400" b="1" cap="all" dirty="0">
                <a:latin typeface="+mj-lt"/>
              </a:rPr>
              <a:t>Estructura </a:t>
            </a:r>
            <a:r>
              <a:rPr lang="es-PE" sz="2400" b="1" cap="all" dirty="0" smtClean="0">
                <a:latin typeface="+mj-lt"/>
              </a:rPr>
              <a:t>prevista de la Organización</a:t>
            </a:r>
            <a:endParaRPr lang="es-PE" sz="2400" b="1" cap="all" dirty="0">
              <a:latin typeface="+mj-lt"/>
            </a:endParaRPr>
          </a:p>
        </p:txBody>
      </p:sp>
      <p:sp>
        <p:nvSpPr>
          <p:cNvPr id="5" name="3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176713" y="6407150"/>
            <a:ext cx="790575" cy="352425"/>
          </a:xfrm>
        </p:spPr>
        <p:txBody>
          <a:bodyPr/>
          <a:lstStyle/>
          <a:p>
            <a:pPr algn="ctr"/>
            <a:fld id="{29CE9C37-5920-452B-9CCB-E5B024EFCDF2}" type="slidenum">
              <a:rPr lang="es-ES" sz="1200" smtClean="0">
                <a:latin typeface="Calibri" pitchFamily="34" charset="0"/>
              </a:rPr>
              <a:pPr algn="ctr"/>
              <a:t>8</a:t>
            </a:fld>
            <a:r>
              <a:rPr lang="es-ES" sz="1200" dirty="0" smtClean="0">
                <a:latin typeface="Calibri" pitchFamily="34" charset="0"/>
              </a:rPr>
              <a:t> de 13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832739876"/>
              </p:ext>
            </p:extLst>
          </p:nvPr>
        </p:nvGraphicFramePr>
        <p:xfrm>
          <a:off x="395536" y="1484784"/>
          <a:ext cx="8319868" cy="480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7"/>
          <p:cNvSpPr>
            <a:spLocks noChangeArrowheads="1"/>
          </p:cNvSpPr>
          <p:nvPr/>
        </p:nvSpPr>
        <p:spPr bwMode="auto">
          <a:xfrm>
            <a:off x="500063" y="1497013"/>
            <a:ext cx="46085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PE" sz="1600" b="1">
              <a:latin typeface="+mj-lt"/>
            </a:endParaRPr>
          </a:p>
        </p:txBody>
      </p:sp>
      <p:sp>
        <p:nvSpPr>
          <p:cNvPr id="27681" name="14 Título"/>
          <p:cNvSpPr>
            <a:spLocks/>
          </p:cNvSpPr>
          <p:nvPr/>
        </p:nvSpPr>
        <p:spPr bwMode="auto">
          <a:xfrm>
            <a:off x="63376" y="188640"/>
            <a:ext cx="6596856" cy="80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PE" sz="2400" b="1" cap="all" dirty="0">
                <a:latin typeface="+mj-lt"/>
              </a:rPr>
              <a:t>Aspectos del proceso </a:t>
            </a:r>
            <a:r>
              <a:rPr lang="es-PE" sz="2400" b="1" cap="all" dirty="0" smtClean="0">
                <a:latin typeface="+mj-lt"/>
              </a:rPr>
              <a:t>de Adjudicación</a:t>
            </a:r>
            <a:endParaRPr lang="es-PE" sz="2400" b="1" cap="all" dirty="0">
              <a:latin typeface="+mj-lt"/>
            </a:endParaRPr>
          </a:p>
        </p:txBody>
      </p:sp>
      <p:sp>
        <p:nvSpPr>
          <p:cNvPr id="6" name="3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176713" y="6407150"/>
            <a:ext cx="790575" cy="352425"/>
          </a:xfrm>
        </p:spPr>
        <p:txBody>
          <a:bodyPr/>
          <a:lstStyle/>
          <a:p>
            <a:pPr algn="ctr"/>
            <a:fld id="{BE3C4422-F629-4D5B-8063-A6CAC2DB225D}" type="slidenum">
              <a:rPr lang="es-ES" sz="1200" smtClean="0">
                <a:latin typeface="Calibri" pitchFamily="34" charset="0"/>
              </a:rPr>
              <a:pPr algn="ctr"/>
              <a:t>9</a:t>
            </a:fld>
            <a:r>
              <a:rPr lang="es-ES" sz="1200" dirty="0" smtClean="0">
                <a:latin typeface="Calibri" pitchFamily="34" charset="0"/>
              </a:rPr>
              <a:t> de 13</a:t>
            </a:r>
          </a:p>
        </p:txBody>
      </p:sp>
      <p:graphicFrame>
        <p:nvGraphicFramePr>
          <p:cNvPr id="7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994456"/>
              </p:ext>
            </p:extLst>
          </p:nvPr>
        </p:nvGraphicFramePr>
        <p:xfrm>
          <a:off x="428625" y="1643063"/>
          <a:ext cx="8429654" cy="4024672"/>
        </p:xfrm>
        <a:graphic>
          <a:graphicData uri="http://schemas.openxmlformats.org/drawingml/2006/table">
            <a:tbl>
              <a:tblPr/>
              <a:tblGrid>
                <a:gridCol w="2089150"/>
                <a:gridCol w="6340504"/>
              </a:tblGrid>
              <a:tr h="1353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Requisitos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Técnicos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 debe acreditar: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5A88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None/>
                        <a:tabLst/>
                        <a:defRPr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Experiencia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 5 años en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 prestación de </a:t>
                      </a:r>
                      <a:r>
                        <a:rPr lang="es-PE" sz="1800" dirty="0" smtClean="0"/>
                        <a:t>al menos uno de los siguientes servicios públicos de telecomunicaciones: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Char char="•"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Servicio final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Char char="•"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Portador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24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Requisitos   Financieros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 debe acreditar: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5A88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Para los ejercicios 2011 y 2012: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Char char="•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Ventas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mínimas: US$ 2,793,000 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Char char="•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Patrimonio Neto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mínimos: US$ 1,589,000.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Char char="•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Activos Netos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mínimos: US$ 7,943,000.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49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Garantías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5A88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Char char="•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Validez, Vigencia y Seriedad de la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Oferta: US$ 160 mil.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77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Factor de competencia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5A88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3000"/>
                        <a:buFontTx/>
                        <a:buChar char="•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Menor financiamiento no reembolsable requerido al Estado para la ejecución del Proyecto.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15539</TotalTime>
  <Words>1022</Words>
  <Application>Microsoft Office PowerPoint</Application>
  <PresentationFormat>Presentación en pantalla (4:3)</PresentationFormat>
  <Paragraphs>202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Diseño personalizado</vt:lpstr>
      <vt:lpstr>INTEGRACIÓN AMAZÓNICA LORETO - SAN MARTÍN A LA RED TERRESTRE DE TELECOMUNICACIONES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Topología de implementación  sugerida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MRasmussen</dc:creator>
  <cp:lastModifiedBy>lvalverde</cp:lastModifiedBy>
  <cp:revision>1371</cp:revision>
  <cp:lastPrinted>2013-10-18T15:23:12Z</cp:lastPrinted>
  <dcterms:created xsi:type="dcterms:W3CDTF">2009-03-03T17:39:46Z</dcterms:created>
  <dcterms:modified xsi:type="dcterms:W3CDTF">2013-12-12T21:42:45Z</dcterms:modified>
</cp:coreProperties>
</file>