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</p:sldMasterIdLst>
  <p:notesMasterIdLst>
    <p:notesMasterId r:id="rId12"/>
  </p:notesMasterIdLst>
  <p:handoutMasterIdLst>
    <p:handoutMasterId r:id="rId13"/>
  </p:handoutMasterIdLst>
  <p:sldIdLst>
    <p:sldId id="335" r:id="rId4"/>
    <p:sldId id="332" r:id="rId5"/>
    <p:sldId id="333" r:id="rId6"/>
    <p:sldId id="334" r:id="rId7"/>
    <p:sldId id="336" r:id="rId8"/>
    <p:sldId id="337" r:id="rId9"/>
    <p:sldId id="330" r:id="rId10"/>
    <p:sldId id="322" r:id="rId11"/>
  </p:sldIdLst>
  <p:sldSz cx="9144000" cy="6858000" type="screen4x3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66"/>
    <a:srgbClr val="66FFCC"/>
    <a:srgbClr val="CCFFFF"/>
    <a:srgbClr val="FFCC99"/>
    <a:srgbClr val="0000FF"/>
    <a:srgbClr val="FF6600"/>
    <a:srgbClr val="FF00FF"/>
    <a:srgbClr val="99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887F2-FDF0-4567-9401-AE86DBF0F8C1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1C924-EF44-4489-893F-2B11FEF86C15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4746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r">
              <a:defRPr sz="1200"/>
            </a:lvl1pPr>
          </a:lstStyle>
          <a:p>
            <a:fld id="{41B7B834-C98E-4A42-9B5A-DAD212B879E1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0" tIns="47785" rIns="95570" bIns="47785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5570" tIns="47785" rIns="95570" bIns="4778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r">
              <a:defRPr sz="1200"/>
            </a:lvl1pPr>
          </a:lstStyle>
          <a:p>
            <a:fld id="{9AA54FD9-B5E5-4FAB-95E7-6AEEFC31900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179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51286" y="9429758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87" tIns="44142" rIns="88287" bIns="44142" anchor="b"/>
          <a:lstStyle/>
          <a:p>
            <a:pPr algn="r" defTabSz="841375"/>
            <a:fld id="{0E8FE8F1-E066-43D0-AA60-370B37390E62}" type="slidenum">
              <a:rPr lang="es-ES" sz="1300">
                <a:latin typeface="Calibri" pitchFamily="34" charset="0"/>
                <a:ea typeface="ＭＳ Ｐゴシック" pitchFamily="34" charset="-128"/>
              </a:rPr>
              <a:pPr algn="r" defTabSz="841375"/>
              <a:t>2</a:t>
            </a:fld>
            <a:endParaRPr lang="es-ES" sz="13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3854461" y="9429758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28" tIns="43666" rIns="87328" bIns="43666" anchor="b"/>
          <a:lstStyle/>
          <a:p>
            <a:pPr defTabSz="860425"/>
            <a:fld id="{6A9A0353-A9D1-41AC-AAE9-CB9DDDCC6ECE}" type="slidenum">
              <a:rPr lang="es-ES_tradnl" sz="1300">
                <a:latin typeface="Calibri" pitchFamily="34" charset="0"/>
              </a:rPr>
              <a:pPr defTabSz="860425"/>
              <a:t>2</a:t>
            </a:fld>
            <a:endParaRPr lang="es-ES_tradnl" sz="1300" dirty="0">
              <a:latin typeface="Calibri" pitchFamily="34" charset="0"/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136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5 Marcador de notas"/>
          <p:cNvSpPr>
            <a:spLocks noGrp="1"/>
          </p:cNvSpPr>
          <p:nvPr/>
        </p:nvSpPr>
        <p:spPr bwMode="auto">
          <a:xfrm>
            <a:off x="679458" y="4719642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75" tIns="44139" rIns="88275" bIns="44139"/>
          <a:lstStyle/>
          <a:p>
            <a:pPr eaLnBrk="0" hangingPunct="0">
              <a:spcBef>
                <a:spcPct val="30000"/>
              </a:spcBef>
            </a:pPr>
            <a:endParaRPr lang="en-US" sz="1300" dirty="0">
              <a:latin typeface="Calibri" pitchFamily="34" charset="0"/>
            </a:endParaRPr>
          </a:p>
        </p:txBody>
      </p:sp>
      <p:sp>
        <p:nvSpPr>
          <p:cNvPr id="128006" name="5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8287" tIns="44142" rIns="88287" bIns="44142"/>
          <a:lstStyle/>
          <a:p>
            <a:pPr marL="346075" indent="-346075" algn="just" defTabSz="346075">
              <a:spcBef>
                <a:spcPts val="1150"/>
              </a:spcBef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66CEA-7A40-4A3D-818B-BE291AAF8DE3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637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66CEA-7A40-4A3D-818B-BE291AAF8DE3}" type="slidenum">
              <a:rPr lang="es-PE" smtClean="0">
                <a:solidFill>
                  <a:prstClr val="black"/>
                </a:solidFill>
              </a:rPr>
              <a:pPr/>
              <a:t>6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7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A39C5-7F3D-4C7A-8837-07BCF8F656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PT 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39888"/>
            <a:ext cx="8229600" cy="4884737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3408"/>
            <a:ext cx="9144032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065287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3408"/>
            <a:ext cx="9144032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06528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9887D-DD55-46A0-8577-88193776ABC1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76C11-6232-4C2E-9FDA-2DC63CE99EF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01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A1C2D-C297-4B5D-91C0-D2B6350530BB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B3C72-222F-4580-BBD3-D0E0961F8F9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92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9F331-D6D2-40BA-962C-53EFC9D127BF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F80AC-18DE-4565-BD38-324EB06E02B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82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A2037-C59A-40CC-8799-C7D2C2167B58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416F-4C8A-415E-821D-692F721CA0A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4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8013E-863B-4E1F-83FB-AA9CF5FA7713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CB56D-64BC-4A8F-88A8-E71E323F0FD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43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C3773-94C7-45D0-B989-FEA93634B235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23E23-B9F6-41A9-B030-958CC6B4EB8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77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8B6A2-3E47-450C-B9F9-CAC6A26D6CD7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92F4E-97D6-4942-8462-7780853F133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28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C8453-F611-4E29-A499-97C02A669F18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487F1-0EF7-4756-A3FF-7944F57693E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52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3E657-C1C5-4DF8-9934-E1611B7ADAD5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5456D-DC58-4110-BED0-FB4EA1722EF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04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0CE9E-872F-4647-9868-D0EDBC5CC571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F80C9-783C-4620-B66F-0D9F6B80DC0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90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D9313-95BB-4E2E-9823-DC4359BF6858}" type="datetimeFigureOut">
              <a:rPr lang="es-ES">
                <a:solidFill>
                  <a:srgbClr val="000000"/>
                </a:solidFill>
              </a:rPr>
              <a:pPr/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92616-0894-445B-849B-EC3B91E886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9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fld id="{88DFA17C-70A5-4C68-B99F-F1C74415E1A9}" type="datetimeFigureOut">
              <a:rPr lang="es-PE" smtClean="0"/>
              <a:pPr/>
              <a:t>14/11/2013</a:t>
            </a:fld>
            <a:endParaRPr lang="es-PE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endParaRPr lang="es-PE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4D146ED5-AFB3-43CF-9045-E2BBBDC4227B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3079" name="Imagen 10" descr="plantilla power point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14288" y="0"/>
            <a:ext cx="9158288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pic>
        <p:nvPicPr>
          <p:cNvPr id="4100" name="Imagen 9" descr="pie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-32" y="-243408"/>
            <a:ext cx="9144032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30000"/>
        </a:spcBef>
        <a:spcAft>
          <a:spcPct val="20000"/>
        </a:spcAft>
        <a:buClr>
          <a:srgbClr val="CC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30000"/>
        </a:spcBef>
        <a:spcAft>
          <a:spcPct val="2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3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70" y="-25"/>
            <a:ext cx="9215470" cy="690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BCC247-6CCF-4D2A-8A44-6D5C5BCC3D6C}" type="datetimeFigureOut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14/11/2013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40052B-E375-40EB-82BF-DF41FCE5E37D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946002" y="2348880"/>
            <a:ext cx="7090494" cy="18300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E" sz="24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</a:t>
            </a:r>
            <a:br>
              <a:rPr lang="es-PE" sz="24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4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sz="24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4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“CARRETERA LONGITUDINAL  DE  LA  SIERRA  </a:t>
            </a:r>
            <a:br>
              <a:rPr lang="es-PE" sz="24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24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Tramo 2: Ciudad de Dios–Cajamarca-Chiple, Cajamarca-Trujillo y Dv. Chilete-Emp. PE-3N”</a:t>
            </a:r>
            <a:endParaRPr lang="es-PE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4117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95936" y="1196752"/>
            <a:ext cx="5040560" cy="51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fontAlgn="ctr">
              <a:spcAft>
                <a:spcPts val="600"/>
              </a:spcAft>
              <a:defRPr/>
            </a:pPr>
            <a:r>
              <a:rPr lang="es-PE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Ubicación: </a:t>
            </a:r>
            <a:r>
              <a:rPr lang="es-PE" sz="1400" dirty="0" smtClean="0">
                <a:latin typeface="+mn-lt"/>
                <a:cs typeface="Tahoma" pitchFamily="34" charset="0"/>
              </a:rPr>
              <a:t>Cajamarca y  La Libertad.</a:t>
            </a:r>
            <a:endParaRPr lang="es-PE" sz="1400" dirty="0">
              <a:latin typeface="+mn-lt"/>
              <a:cs typeface="Tahoma" pitchFamily="34" charset="0"/>
            </a:endParaRPr>
          </a:p>
          <a:p>
            <a:pPr marL="0" lvl="1" fontAlgn="ctr">
              <a:spcAft>
                <a:spcPts val="600"/>
              </a:spcAft>
              <a:defRPr/>
            </a:pPr>
            <a:r>
              <a:rPr lang="es-PE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Ciudades </a:t>
            </a:r>
            <a:r>
              <a:rPr lang="es-PE" sz="14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que comprende: </a:t>
            </a:r>
            <a:r>
              <a:rPr lang="es-PE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 </a:t>
            </a:r>
            <a:r>
              <a:rPr lang="es-PE" sz="1400" dirty="0" smtClean="0">
                <a:latin typeface="+mn-lt"/>
                <a:cs typeface="Tahoma" pitchFamily="34" charset="0"/>
              </a:rPr>
              <a:t>Ciudad de Dios,  Cajamarca,  Chiple y Trujillo.</a:t>
            </a:r>
            <a:endParaRPr lang="es-PE" sz="1400" dirty="0">
              <a:latin typeface="+mn-lt"/>
              <a:cs typeface="Tahoma" pitchFamily="34" charset="0"/>
            </a:endParaRPr>
          </a:p>
          <a:p>
            <a:pPr lvl="0" algn="just" defTabSz="361950" fontAlgn="b">
              <a:spcAft>
                <a:spcPts val="600"/>
              </a:spcAft>
              <a:defRPr/>
            </a:pPr>
            <a:r>
              <a:rPr lang="es-PE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Descripción</a:t>
            </a:r>
            <a:r>
              <a:rPr lang="en-US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:</a:t>
            </a:r>
            <a:r>
              <a:rPr lang="en-US" sz="1400" dirty="0" smtClean="0">
                <a:latin typeface="+mn-lt"/>
                <a:cs typeface="Tahoma" pitchFamily="34" charset="0"/>
              </a:rPr>
              <a:t>	</a:t>
            </a:r>
            <a:r>
              <a:rPr lang="es-PE" sz="1400" dirty="0" smtClean="0">
                <a:latin typeface="+mn-lt"/>
              </a:rPr>
              <a:t> Ejecución de obras de mejoramiento y rehabilitación (90 Km), mantenimiento periódico inicial (460 Km);  incluye mantenimiento y operación de la vía en los niveles de servicio establecidos. </a:t>
            </a:r>
          </a:p>
          <a:p>
            <a:pPr lvl="0" algn="just" defTabSz="361950" fontAlgn="b">
              <a:spcAft>
                <a:spcPts val="600"/>
              </a:spcAft>
              <a:defRPr/>
            </a:pPr>
            <a:r>
              <a:rPr lang="es-PE" sz="1400" dirty="0" smtClean="0">
                <a:latin typeface="+mn-lt"/>
              </a:rPr>
              <a:t>Longitud aproximada, 875 km.</a:t>
            </a:r>
            <a:endParaRPr lang="es-ES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MS PGothic" pitchFamily="34" charset="-128"/>
            </a:endParaRPr>
          </a:p>
          <a:p>
            <a:pPr lvl="1" indent="-285750" algn="just" defTabSz="361950" fontAlgn="b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PE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 Inversión estimada *: </a:t>
            </a:r>
            <a:r>
              <a:rPr lang="es-PE" sz="1400" dirty="0" smtClean="0">
                <a:latin typeface="+mn-lt"/>
                <a:cs typeface="Tahoma" pitchFamily="34" charset="0"/>
              </a:rPr>
              <a:t>US$ 552 millones </a:t>
            </a:r>
          </a:p>
          <a:p>
            <a:pPr lvl="1" indent="-285750" algn="just" defTabSz="361950" fontAlgn="b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PE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Modalidad: </a:t>
            </a:r>
            <a:r>
              <a:rPr lang="es-PE" sz="1400" dirty="0" smtClean="0">
                <a:latin typeface="+mn-lt"/>
                <a:cs typeface="Tahoma" pitchFamily="34" charset="0"/>
              </a:rPr>
              <a:t>Cofinanciado</a:t>
            </a:r>
          </a:p>
          <a:p>
            <a:pPr lvl="1" indent="-285750" algn="just" defTabSz="361950" fontAlgn="b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PE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Factor de competencia:</a:t>
            </a:r>
            <a:r>
              <a:rPr lang="es-E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Menores montos por: pago de rehabilitación y mejoramiento (PRM), pago  anual por mantenimiento periódico inicial (PAMPI) y pago anual por mantenimiento y operación. (PAMO), ofertados con relación a los montos máximos determinados por el Estado.</a:t>
            </a:r>
            <a:endParaRPr lang="es-ES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MS PGothic" pitchFamily="34" charset="-128"/>
            </a:endParaRPr>
          </a:p>
          <a:p>
            <a:pPr lvl="1" indent="-285750" algn="just" defTabSz="361950" fontAlgn="b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PE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Plazo de concesión: </a:t>
            </a:r>
            <a:r>
              <a:rPr lang="es-PE" sz="1400" dirty="0" smtClean="0">
                <a:latin typeface="+mn-lt"/>
                <a:cs typeface="Tahoma" pitchFamily="34" charset="0"/>
              </a:rPr>
              <a:t>25 años.</a:t>
            </a:r>
          </a:p>
          <a:p>
            <a:pPr marL="450850" indent="-273050" algn="just" defTabSz="361950" fontAlgn="b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PE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Estado actual del proceso:</a:t>
            </a:r>
            <a:r>
              <a:rPr lang="es-PE" sz="1400" dirty="0" smtClean="0">
                <a:latin typeface="+mn-lt"/>
                <a:cs typeface="Tahoma" pitchFamily="34" charset="0"/>
              </a:rPr>
              <a:t>  la versión final del  Contrato de Concesión fue aprobad</a:t>
            </a:r>
            <a:r>
              <a:rPr lang="es-PE" sz="14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a</a:t>
            </a:r>
            <a:r>
              <a:rPr lang="es-PE" sz="1400" dirty="0" smtClean="0">
                <a:latin typeface="+mn-lt"/>
                <a:cs typeface="Tahoma" pitchFamily="34" charset="0"/>
              </a:rPr>
              <a:t> por el Consejo Directivo y será remitid</a:t>
            </a:r>
            <a:r>
              <a:rPr lang="es-PE" sz="1400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a</a:t>
            </a:r>
            <a:r>
              <a:rPr lang="es-PE" sz="1400" dirty="0" smtClean="0">
                <a:latin typeface="+mn-lt"/>
                <a:cs typeface="Tahoma" pitchFamily="34" charset="0"/>
              </a:rPr>
              <a:t> a la CGR solicitando el informe previo.</a:t>
            </a:r>
            <a:endParaRPr lang="es-PE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0" lvl="1" algn="just" defTabSz="361950" fontAlgn="b">
              <a:spcAft>
                <a:spcPts val="600"/>
              </a:spcAft>
              <a:defRPr/>
            </a:pPr>
            <a:r>
              <a:rPr lang="es-PE" sz="14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Fecha de adjudicación prevista: </a:t>
            </a:r>
            <a:r>
              <a:rPr lang="es-PE" sz="1400" dirty="0" smtClean="0">
                <a:latin typeface="+mn-lt"/>
                <a:cs typeface="Tahoma" pitchFamily="34" charset="0"/>
              </a:rPr>
              <a:t>IV TRIM 2013.</a:t>
            </a:r>
          </a:p>
          <a:p>
            <a:pPr marL="0" lvl="1" algn="just" defTabSz="361950" fontAlgn="b">
              <a:spcAft>
                <a:spcPts val="600"/>
              </a:spcAft>
              <a:defRPr/>
            </a:pPr>
            <a:endParaRPr lang="es-PE" sz="1400" dirty="0" smtClean="0">
              <a:latin typeface="+mn-lt"/>
              <a:cs typeface="Tahoma" pitchFamily="34" charset="0"/>
            </a:endParaRPr>
          </a:p>
        </p:txBody>
      </p:sp>
      <p:pic>
        <p:nvPicPr>
          <p:cNvPr id="7" name="Picture 2" descr="C:\Users\lchumbes\AppData\Local\Microsoft\Windows\Temporary Internet Files\Content.Outlook\2480PRB3\Long-tram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" y="2060848"/>
            <a:ext cx="37684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067944" y="6453336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+mn-lt"/>
              </a:rPr>
              <a:t>* Monto no incluye IGV y no considera costos de operación y mantenimiento</a:t>
            </a:r>
            <a:endParaRPr lang="es-ES" sz="1200" dirty="0">
              <a:latin typeface="+mn-lt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0914" y="203199"/>
            <a:ext cx="3384376" cy="5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100"/>
              </a:spcBef>
            </a:pPr>
            <a:r>
              <a:rPr lang="es-P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FICHA DEL PROYECTO</a:t>
            </a:r>
            <a:endParaRPr lang="es-PE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263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1646798"/>
            <a:ext cx="72728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El </a:t>
            </a: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Concedente, entregará </a:t>
            </a:r>
            <a:r>
              <a:rPr lang="es-E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 durante la etapa de concurso, los </a:t>
            </a: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Estudios Definitivos de Ingeniería e Impacto Ambiental para las intervenciones de Rehabilitación y Mejoramiento que ejecutará el Concesionario</a:t>
            </a:r>
            <a:r>
              <a:rPr lang="es-E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El Concesionario formulará los Expedientes Técnicos para las intervenciones de Mantenimiento Periódico Inicial de acuerdo a los plazos indicados en el contrato</a:t>
            </a:r>
            <a:r>
              <a:rPr lang="es-E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.</a:t>
            </a:r>
            <a:endParaRPr lang="es-ES" u="sng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3" y="188640"/>
            <a:ext cx="1656184" cy="5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100"/>
              </a:spcBef>
            </a:pPr>
            <a:r>
              <a:rPr lang="es-P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ESTUDIOS</a:t>
            </a:r>
            <a:endParaRPr lang="es-PE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0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419833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s-PE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Intervenciones del Concedente</a:t>
            </a:r>
            <a:endParaRPr lang="es-ES_tradn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PE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El Concedente está ejecutando intervenciones en determinados sub tramos del proyecto y en los plazos previstos en el contrato los entregará al Concesionario</a:t>
            </a:r>
            <a:r>
              <a:rPr lang="es-P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.</a:t>
            </a:r>
          </a:p>
          <a:p>
            <a:pPr lvl="0" indent="87313" algn="just"/>
            <a:endParaRPr lang="es-PE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lvl="0" indent="87313" algn="just"/>
            <a:r>
              <a:rPr lang="es-PE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Intervenciones </a:t>
            </a:r>
            <a:r>
              <a:rPr lang="es-PE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del </a:t>
            </a:r>
            <a:r>
              <a:rPr lang="es-PE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Concesionario</a:t>
            </a:r>
            <a:endParaRPr lang="es-ES_tradn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87313"/>
            <a:r>
              <a:rPr lang="es-ES_tradn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Rehabilitación y Mejoramiento</a:t>
            </a:r>
            <a:endParaRPr lang="es-PE" sz="16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marL="450850" lvl="0" indent="-273050" fontAlgn="base">
              <a:buFont typeface="Arial" pitchFamily="34" charset="0"/>
              <a:buChar char="•"/>
            </a:pPr>
            <a:r>
              <a:rPr lang="es-E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Cochabamba – </a:t>
            </a:r>
            <a:r>
              <a:rPr lang="es-E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Cutervo</a:t>
            </a:r>
            <a:endParaRPr lang="es-PE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marL="450850" lvl="0" indent="-273050" fontAlgn="base">
              <a:buFont typeface="Arial" pitchFamily="34" charset="0"/>
              <a:buChar char="•"/>
            </a:pPr>
            <a:r>
              <a:rPr lang="es-E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Cutervo</a:t>
            </a:r>
            <a:r>
              <a:rPr lang="es-E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 – </a:t>
            </a:r>
            <a:r>
              <a:rPr lang="es-E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Chiple</a:t>
            </a:r>
            <a:endParaRPr lang="es-PE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indent="87313"/>
            <a:r>
              <a:rPr lang="es-ES_tradn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Mantenimiento Periódico Inicial</a:t>
            </a:r>
            <a:endParaRPr lang="es-PE" sz="16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marL="450850" lvl="0" indent="-273050" fontAlgn="base">
              <a:buFont typeface="Arial" pitchFamily="34" charset="0"/>
              <a:buChar char="•"/>
            </a:pP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Dv</a:t>
            </a: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. </a:t>
            </a: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Yanacocha</a:t>
            </a: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 – Cajamarca</a:t>
            </a:r>
          </a:p>
          <a:p>
            <a:pPr marL="450850" lvl="0" indent="-273050" fontAlgn="base">
              <a:buFont typeface="Arial" pitchFamily="34" charset="0"/>
              <a:buChar char="•"/>
            </a:pP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Cajamarca  – Km 1269</a:t>
            </a:r>
            <a:endParaRPr lang="es-PE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marL="450850" lvl="0" indent="-273050" fontAlgn="base">
              <a:buFont typeface="Arial" pitchFamily="34" charset="0"/>
              <a:buChar char="•"/>
            </a:pP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Km 1269 -San Marcos</a:t>
            </a:r>
            <a:endParaRPr lang="es-PE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marL="450850" lvl="0" indent="-273050" fontAlgn="base">
              <a:buFont typeface="Arial" pitchFamily="34" charset="0"/>
              <a:buChar char="•"/>
            </a:pP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Huamachuco – </a:t>
            </a: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Dv</a:t>
            </a: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. </a:t>
            </a: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Callacuyan</a:t>
            </a:r>
            <a:endParaRPr lang="es-PE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marL="450850" lvl="0" indent="-273050" fontAlgn="base">
              <a:buFont typeface="Arial" pitchFamily="34" charset="0"/>
              <a:buChar char="•"/>
            </a:pP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Dv</a:t>
            </a: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. </a:t>
            </a: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Otuzco</a:t>
            </a: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-Trujillo</a:t>
            </a:r>
            <a:endParaRPr lang="es-PE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marL="450850" lvl="0" indent="-273050" fontAlgn="base">
              <a:buFont typeface="Arial" pitchFamily="34" charset="0"/>
              <a:buChar char="•"/>
            </a:pP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Ciudad de Dios-</a:t>
            </a: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Dv</a:t>
            </a: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. </a:t>
            </a: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Chilete</a:t>
            </a:r>
            <a:endParaRPr lang="es-PE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marL="450850" lvl="0" indent="-273050" fontAlgn="base">
              <a:buFont typeface="Arial" pitchFamily="34" charset="0"/>
              <a:buChar char="•"/>
            </a:pP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Dv</a:t>
            </a: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. </a:t>
            </a: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Chilete</a:t>
            </a: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-Cajamarca</a:t>
            </a:r>
            <a:endParaRPr lang="es-PE" sz="16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  <a:p>
            <a:pPr marL="450850" lvl="0" indent="-273050" fontAlgn="base">
              <a:buFont typeface="Arial" pitchFamily="34" charset="0"/>
              <a:buChar char="•"/>
            </a:pP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Dv</a:t>
            </a: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. </a:t>
            </a:r>
            <a:r>
              <a:rPr lang="es-ES_tradnl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Chilete</a:t>
            </a:r>
            <a:r>
              <a:rPr lang="es-ES_tradnl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-Empalme </a:t>
            </a:r>
            <a:r>
              <a:rPr lang="es-ES_tradnl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MS PGothic" pitchFamily="34" charset="-128"/>
              </a:rPr>
              <a:t>PE-3N</a:t>
            </a:r>
            <a:endParaRPr lang="es-ES" sz="1600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721" y="188640"/>
            <a:ext cx="2736304" cy="5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100"/>
              </a:spcBef>
            </a:pPr>
            <a:r>
              <a:rPr lang="es-P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INTERVENCIONES</a:t>
            </a:r>
            <a:endParaRPr lang="es-PE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5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885078" y="3471391"/>
            <a:ext cx="927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UP Ciudad de Dios</a:t>
            </a: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0243" name="10242 Grupo"/>
          <p:cNvGrpSpPr/>
          <p:nvPr/>
        </p:nvGrpSpPr>
        <p:grpSpPr>
          <a:xfrm>
            <a:off x="-8073" y="1680617"/>
            <a:ext cx="3715977" cy="4504878"/>
            <a:chOff x="599341" y="1680617"/>
            <a:chExt cx="3715977" cy="4504878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599341" y="1680617"/>
              <a:ext cx="3715977" cy="4504878"/>
            </a:xfrm>
            <a:prstGeom prst="ellipse">
              <a:avLst/>
            </a:prstGeom>
            <a:grp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dist="88900" sy="50000" kx="2453608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10241" name="10240 Grupo"/>
            <p:cNvGrpSpPr/>
            <p:nvPr/>
          </p:nvGrpSpPr>
          <p:grpSpPr>
            <a:xfrm>
              <a:off x="827584" y="1736812"/>
              <a:ext cx="3011299" cy="3924436"/>
              <a:chOff x="827584" y="1736812"/>
              <a:chExt cx="3011299" cy="3924436"/>
            </a:xfrm>
            <a:grpFill/>
          </p:grpSpPr>
          <p:sp>
            <p:nvSpPr>
              <p:cNvPr id="3" name="2 Elipse"/>
              <p:cNvSpPr/>
              <p:nvPr/>
            </p:nvSpPr>
            <p:spPr>
              <a:xfrm>
                <a:off x="2599800" y="1736812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38" name="Text Box 11"/>
              <p:cNvSpPr txBox="1">
                <a:spLocks noChangeArrowheads="1"/>
              </p:cNvSpPr>
              <p:nvPr/>
            </p:nvSpPr>
            <p:spPr bwMode="auto">
              <a:xfrm>
                <a:off x="827584" y="4149080"/>
                <a:ext cx="75966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Ciudad de Dios</a:t>
                </a:r>
                <a:endPara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40" name="Oval 54"/>
              <p:cNvSpPr>
                <a:spLocks noChangeArrowheads="1"/>
              </p:cNvSpPr>
              <p:nvPr/>
            </p:nvSpPr>
            <p:spPr bwMode="auto">
              <a:xfrm>
                <a:off x="1557043" y="5047738"/>
                <a:ext cx="14022" cy="19632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Oval 51"/>
              <p:cNvSpPr>
                <a:spLocks noChangeArrowheads="1"/>
              </p:cNvSpPr>
              <p:nvPr/>
            </p:nvSpPr>
            <p:spPr bwMode="auto">
              <a:xfrm>
                <a:off x="1654463" y="5148206"/>
                <a:ext cx="13285" cy="2078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Oval 55"/>
              <p:cNvSpPr>
                <a:spLocks noChangeArrowheads="1"/>
              </p:cNvSpPr>
              <p:nvPr/>
            </p:nvSpPr>
            <p:spPr bwMode="auto">
              <a:xfrm>
                <a:off x="1658891" y="5222113"/>
                <a:ext cx="13285" cy="19631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0240" name="10239 Grupo"/>
              <p:cNvGrpSpPr/>
              <p:nvPr/>
            </p:nvGrpSpPr>
            <p:grpSpPr>
              <a:xfrm>
                <a:off x="1187624" y="2132856"/>
                <a:ext cx="2434333" cy="3287147"/>
                <a:chOff x="5617029" y="3338286"/>
                <a:chExt cx="1654628" cy="2365828"/>
              </a:xfrm>
              <a:grpFill/>
            </p:grpSpPr>
            <p:sp>
              <p:nvSpPr>
                <p:cNvPr id="4" name="3 Forma libre"/>
                <p:cNvSpPr/>
                <p:nvPr/>
              </p:nvSpPr>
              <p:spPr>
                <a:xfrm>
                  <a:off x="6081486" y="3338286"/>
                  <a:ext cx="1190171" cy="2365828"/>
                </a:xfrm>
                <a:custGeom>
                  <a:avLst/>
                  <a:gdLst>
                    <a:gd name="connsiteX0" fmla="*/ 130628 w 1190171"/>
                    <a:gd name="connsiteY0" fmla="*/ 0 h 2365828"/>
                    <a:gd name="connsiteX1" fmla="*/ 203200 w 1190171"/>
                    <a:gd name="connsiteY1" fmla="*/ 87085 h 2365828"/>
                    <a:gd name="connsiteX2" fmla="*/ 246743 w 1190171"/>
                    <a:gd name="connsiteY2" fmla="*/ 232228 h 2365828"/>
                    <a:gd name="connsiteX3" fmla="*/ 275771 w 1190171"/>
                    <a:gd name="connsiteY3" fmla="*/ 319314 h 2365828"/>
                    <a:gd name="connsiteX4" fmla="*/ 261257 w 1190171"/>
                    <a:gd name="connsiteY4" fmla="*/ 435428 h 2365828"/>
                    <a:gd name="connsiteX5" fmla="*/ 246743 w 1190171"/>
                    <a:gd name="connsiteY5" fmla="*/ 478971 h 2365828"/>
                    <a:gd name="connsiteX6" fmla="*/ 203200 w 1190171"/>
                    <a:gd name="connsiteY6" fmla="*/ 508000 h 2365828"/>
                    <a:gd name="connsiteX7" fmla="*/ 232228 w 1190171"/>
                    <a:gd name="connsiteY7" fmla="*/ 551543 h 2365828"/>
                    <a:gd name="connsiteX8" fmla="*/ 319314 w 1190171"/>
                    <a:gd name="connsiteY8" fmla="*/ 580571 h 2365828"/>
                    <a:gd name="connsiteX9" fmla="*/ 362857 w 1190171"/>
                    <a:gd name="connsiteY9" fmla="*/ 624114 h 2365828"/>
                    <a:gd name="connsiteX10" fmla="*/ 449943 w 1190171"/>
                    <a:gd name="connsiteY10" fmla="*/ 624114 h 2365828"/>
                    <a:gd name="connsiteX11" fmla="*/ 508000 w 1190171"/>
                    <a:gd name="connsiteY11" fmla="*/ 609600 h 2365828"/>
                    <a:gd name="connsiteX12" fmla="*/ 551543 w 1190171"/>
                    <a:gd name="connsiteY12" fmla="*/ 638628 h 2365828"/>
                    <a:gd name="connsiteX13" fmla="*/ 566057 w 1190171"/>
                    <a:gd name="connsiteY13" fmla="*/ 798285 h 2365828"/>
                    <a:gd name="connsiteX14" fmla="*/ 478971 w 1190171"/>
                    <a:gd name="connsiteY14" fmla="*/ 856343 h 2365828"/>
                    <a:gd name="connsiteX15" fmla="*/ 435428 w 1190171"/>
                    <a:gd name="connsiteY15" fmla="*/ 943428 h 2365828"/>
                    <a:gd name="connsiteX16" fmla="*/ 508000 w 1190171"/>
                    <a:gd name="connsiteY16" fmla="*/ 1030514 h 2365828"/>
                    <a:gd name="connsiteX17" fmla="*/ 522514 w 1190171"/>
                    <a:gd name="connsiteY17" fmla="*/ 1074057 h 2365828"/>
                    <a:gd name="connsiteX18" fmla="*/ 537028 w 1190171"/>
                    <a:gd name="connsiteY18" fmla="*/ 1190171 h 2365828"/>
                    <a:gd name="connsiteX19" fmla="*/ 566057 w 1190171"/>
                    <a:gd name="connsiteY19" fmla="*/ 1233714 h 2365828"/>
                    <a:gd name="connsiteX20" fmla="*/ 580571 w 1190171"/>
                    <a:gd name="connsiteY20" fmla="*/ 1320800 h 2365828"/>
                    <a:gd name="connsiteX21" fmla="*/ 624114 w 1190171"/>
                    <a:gd name="connsiteY21" fmla="*/ 1335314 h 2365828"/>
                    <a:gd name="connsiteX22" fmla="*/ 856343 w 1190171"/>
                    <a:gd name="connsiteY22" fmla="*/ 1349828 h 2365828"/>
                    <a:gd name="connsiteX23" fmla="*/ 870857 w 1190171"/>
                    <a:gd name="connsiteY23" fmla="*/ 1393371 h 2365828"/>
                    <a:gd name="connsiteX24" fmla="*/ 957943 w 1190171"/>
                    <a:gd name="connsiteY24" fmla="*/ 1465943 h 2365828"/>
                    <a:gd name="connsiteX25" fmla="*/ 986971 w 1190171"/>
                    <a:gd name="connsiteY25" fmla="*/ 1553028 h 2365828"/>
                    <a:gd name="connsiteX26" fmla="*/ 1001485 w 1190171"/>
                    <a:gd name="connsiteY26" fmla="*/ 1596571 h 2365828"/>
                    <a:gd name="connsiteX27" fmla="*/ 1030514 w 1190171"/>
                    <a:gd name="connsiteY27" fmla="*/ 1741714 h 2365828"/>
                    <a:gd name="connsiteX28" fmla="*/ 1059543 w 1190171"/>
                    <a:gd name="connsiteY28" fmla="*/ 1785257 h 2365828"/>
                    <a:gd name="connsiteX29" fmla="*/ 1103085 w 1190171"/>
                    <a:gd name="connsiteY29" fmla="*/ 1814285 h 2365828"/>
                    <a:gd name="connsiteX30" fmla="*/ 1146628 w 1190171"/>
                    <a:gd name="connsiteY30" fmla="*/ 1915885 h 2365828"/>
                    <a:gd name="connsiteX31" fmla="*/ 1190171 w 1190171"/>
                    <a:gd name="connsiteY31" fmla="*/ 2002971 h 2365828"/>
                    <a:gd name="connsiteX32" fmla="*/ 1088571 w 1190171"/>
                    <a:gd name="connsiteY32" fmla="*/ 2046514 h 2365828"/>
                    <a:gd name="connsiteX33" fmla="*/ 1045028 w 1190171"/>
                    <a:gd name="connsiteY33" fmla="*/ 2075543 h 2365828"/>
                    <a:gd name="connsiteX34" fmla="*/ 1001485 w 1190171"/>
                    <a:gd name="connsiteY34" fmla="*/ 2090057 h 2365828"/>
                    <a:gd name="connsiteX35" fmla="*/ 943428 w 1190171"/>
                    <a:gd name="connsiteY35" fmla="*/ 2133600 h 2365828"/>
                    <a:gd name="connsiteX36" fmla="*/ 899885 w 1190171"/>
                    <a:gd name="connsiteY36" fmla="*/ 2220685 h 2365828"/>
                    <a:gd name="connsiteX37" fmla="*/ 595085 w 1190171"/>
                    <a:gd name="connsiteY37" fmla="*/ 2177143 h 2365828"/>
                    <a:gd name="connsiteX38" fmla="*/ 478971 w 1190171"/>
                    <a:gd name="connsiteY38" fmla="*/ 2148114 h 2365828"/>
                    <a:gd name="connsiteX39" fmla="*/ 377371 w 1190171"/>
                    <a:gd name="connsiteY39" fmla="*/ 2162628 h 2365828"/>
                    <a:gd name="connsiteX40" fmla="*/ 362857 w 1190171"/>
                    <a:gd name="connsiteY40" fmla="*/ 2206171 h 2365828"/>
                    <a:gd name="connsiteX41" fmla="*/ 304800 w 1190171"/>
                    <a:gd name="connsiteY41" fmla="*/ 2220685 h 2365828"/>
                    <a:gd name="connsiteX42" fmla="*/ 116114 w 1190171"/>
                    <a:gd name="connsiteY42" fmla="*/ 2278743 h 2365828"/>
                    <a:gd name="connsiteX43" fmla="*/ 72571 w 1190171"/>
                    <a:gd name="connsiteY43" fmla="*/ 2322285 h 2365828"/>
                    <a:gd name="connsiteX44" fmla="*/ 0 w 1190171"/>
                    <a:gd name="connsiteY44" fmla="*/ 2365828 h 2365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190171" h="2365828">
                      <a:moveTo>
                        <a:pt x="130628" y="0"/>
                      </a:moveTo>
                      <a:cubicBezTo>
                        <a:pt x="154819" y="29028"/>
                        <a:pt x="184160" y="54446"/>
                        <a:pt x="203200" y="87085"/>
                      </a:cubicBezTo>
                      <a:cubicBezTo>
                        <a:pt x="224325" y="123299"/>
                        <a:pt x="234071" y="189987"/>
                        <a:pt x="246743" y="232228"/>
                      </a:cubicBezTo>
                      <a:cubicBezTo>
                        <a:pt x="255536" y="261536"/>
                        <a:pt x="275771" y="319314"/>
                        <a:pt x="275771" y="319314"/>
                      </a:cubicBezTo>
                      <a:cubicBezTo>
                        <a:pt x="270933" y="358019"/>
                        <a:pt x="268234" y="397051"/>
                        <a:pt x="261257" y="435428"/>
                      </a:cubicBezTo>
                      <a:cubicBezTo>
                        <a:pt x="258520" y="450481"/>
                        <a:pt x="256300" y="467024"/>
                        <a:pt x="246743" y="478971"/>
                      </a:cubicBezTo>
                      <a:cubicBezTo>
                        <a:pt x="235846" y="492593"/>
                        <a:pt x="217714" y="498324"/>
                        <a:pt x="203200" y="508000"/>
                      </a:cubicBezTo>
                      <a:cubicBezTo>
                        <a:pt x="212876" y="522514"/>
                        <a:pt x="217436" y="542298"/>
                        <a:pt x="232228" y="551543"/>
                      </a:cubicBezTo>
                      <a:cubicBezTo>
                        <a:pt x="258176" y="567760"/>
                        <a:pt x="319314" y="580571"/>
                        <a:pt x="319314" y="580571"/>
                      </a:cubicBezTo>
                      <a:cubicBezTo>
                        <a:pt x="333828" y="595085"/>
                        <a:pt x="345778" y="612728"/>
                        <a:pt x="362857" y="624114"/>
                      </a:cubicBezTo>
                      <a:cubicBezTo>
                        <a:pt x="403497" y="651207"/>
                        <a:pt x="409303" y="635725"/>
                        <a:pt x="449943" y="624114"/>
                      </a:cubicBezTo>
                      <a:cubicBezTo>
                        <a:pt x="469123" y="618634"/>
                        <a:pt x="488648" y="614438"/>
                        <a:pt x="508000" y="609600"/>
                      </a:cubicBezTo>
                      <a:cubicBezTo>
                        <a:pt x="522514" y="619276"/>
                        <a:pt x="539208" y="626293"/>
                        <a:pt x="551543" y="638628"/>
                      </a:cubicBezTo>
                      <a:cubicBezTo>
                        <a:pt x="594268" y="681353"/>
                        <a:pt x="600487" y="739262"/>
                        <a:pt x="566057" y="798285"/>
                      </a:cubicBezTo>
                      <a:cubicBezTo>
                        <a:pt x="548478" y="828421"/>
                        <a:pt x="478971" y="856343"/>
                        <a:pt x="478971" y="856343"/>
                      </a:cubicBezTo>
                      <a:cubicBezTo>
                        <a:pt x="468862" y="871506"/>
                        <a:pt x="431422" y="919392"/>
                        <a:pt x="435428" y="943428"/>
                      </a:cubicBezTo>
                      <a:cubicBezTo>
                        <a:pt x="439469" y="967676"/>
                        <a:pt x="494923" y="1017437"/>
                        <a:pt x="508000" y="1030514"/>
                      </a:cubicBezTo>
                      <a:cubicBezTo>
                        <a:pt x="512838" y="1045028"/>
                        <a:pt x="519777" y="1059004"/>
                        <a:pt x="522514" y="1074057"/>
                      </a:cubicBezTo>
                      <a:cubicBezTo>
                        <a:pt x="529491" y="1112434"/>
                        <a:pt x="526765" y="1152540"/>
                        <a:pt x="537028" y="1190171"/>
                      </a:cubicBezTo>
                      <a:cubicBezTo>
                        <a:pt x="541618" y="1207000"/>
                        <a:pt x="556381" y="1219200"/>
                        <a:pt x="566057" y="1233714"/>
                      </a:cubicBezTo>
                      <a:cubicBezTo>
                        <a:pt x="570895" y="1262743"/>
                        <a:pt x="565970" y="1295248"/>
                        <a:pt x="580571" y="1320800"/>
                      </a:cubicBezTo>
                      <a:cubicBezTo>
                        <a:pt x="588162" y="1334084"/>
                        <a:pt x="608899" y="1333712"/>
                        <a:pt x="624114" y="1335314"/>
                      </a:cubicBezTo>
                      <a:cubicBezTo>
                        <a:pt x="701249" y="1343433"/>
                        <a:pt x="778933" y="1344990"/>
                        <a:pt x="856343" y="1349828"/>
                      </a:cubicBezTo>
                      <a:cubicBezTo>
                        <a:pt x="861181" y="1364342"/>
                        <a:pt x="862370" y="1380641"/>
                        <a:pt x="870857" y="1393371"/>
                      </a:cubicBezTo>
                      <a:cubicBezTo>
                        <a:pt x="893208" y="1426897"/>
                        <a:pt x="925814" y="1444523"/>
                        <a:pt x="957943" y="1465943"/>
                      </a:cubicBezTo>
                      <a:lnTo>
                        <a:pt x="986971" y="1553028"/>
                      </a:lnTo>
                      <a:lnTo>
                        <a:pt x="1001485" y="1596571"/>
                      </a:lnTo>
                      <a:cubicBezTo>
                        <a:pt x="1006833" y="1634008"/>
                        <a:pt x="1010249" y="1701184"/>
                        <a:pt x="1030514" y="1741714"/>
                      </a:cubicBezTo>
                      <a:cubicBezTo>
                        <a:pt x="1038315" y="1757316"/>
                        <a:pt x="1047208" y="1772922"/>
                        <a:pt x="1059543" y="1785257"/>
                      </a:cubicBezTo>
                      <a:cubicBezTo>
                        <a:pt x="1071878" y="1797592"/>
                        <a:pt x="1088571" y="1804609"/>
                        <a:pt x="1103085" y="1814285"/>
                      </a:cubicBezTo>
                      <a:cubicBezTo>
                        <a:pt x="1133294" y="1935115"/>
                        <a:pt x="1096511" y="1815653"/>
                        <a:pt x="1146628" y="1915885"/>
                      </a:cubicBezTo>
                      <a:cubicBezTo>
                        <a:pt x="1206722" y="2036073"/>
                        <a:pt x="1106978" y="1878179"/>
                        <a:pt x="1190171" y="2002971"/>
                      </a:cubicBezTo>
                      <a:cubicBezTo>
                        <a:pt x="1080853" y="2075850"/>
                        <a:pt x="1219787" y="1990278"/>
                        <a:pt x="1088571" y="2046514"/>
                      </a:cubicBezTo>
                      <a:cubicBezTo>
                        <a:pt x="1072537" y="2053386"/>
                        <a:pt x="1060630" y="2067742"/>
                        <a:pt x="1045028" y="2075543"/>
                      </a:cubicBezTo>
                      <a:cubicBezTo>
                        <a:pt x="1031344" y="2082385"/>
                        <a:pt x="1015999" y="2085219"/>
                        <a:pt x="1001485" y="2090057"/>
                      </a:cubicBezTo>
                      <a:cubicBezTo>
                        <a:pt x="982133" y="2104571"/>
                        <a:pt x="960533" y="2116495"/>
                        <a:pt x="943428" y="2133600"/>
                      </a:cubicBezTo>
                      <a:cubicBezTo>
                        <a:pt x="915294" y="2161735"/>
                        <a:pt x="911690" y="2185273"/>
                        <a:pt x="899885" y="2220685"/>
                      </a:cubicBezTo>
                      <a:cubicBezTo>
                        <a:pt x="758344" y="2207818"/>
                        <a:pt x="730535" y="2211006"/>
                        <a:pt x="595085" y="2177143"/>
                      </a:cubicBezTo>
                      <a:lnTo>
                        <a:pt x="478971" y="2148114"/>
                      </a:lnTo>
                      <a:cubicBezTo>
                        <a:pt x="445104" y="2152952"/>
                        <a:pt x="407970" y="2147329"/>
                        <a:pt x="377371" y="2162628"/>
                      </a:cubicBezTo>
                      <a:cubicBezTo>
                        <a:pt x="363687" y="2169470"/>
                        <a:pt x="374804" y="2196614"/>
                        <a:pt x="362857" y="2206171"/>
                      </a:cubicBezTo>
                      <a:cubicBezTo>
                        <a:pt x="347280" y="2218632"/>
                        <a:pt x="324152" y="2215847"/>
                        <a:pt x="304800" y="2220685"/>
                      </a:cubicBezTo>
                      <a:cubicBezTo>
                        <a:pt x="166148" y="2324674"/>
                        <a:pt x="353273" y="2199690"/>
                        <a:pt x="116114" y="2278743"/>
                      </a:cubicBezTo>
                      <a:cubicBezTo>
                        <a:pt x="96641" y="2285234"/>
                        <a:pt x="88340" y="2309145"/>
                        <a:pt x="72571" y="2322285"/>
                      </a:cubicBezTo>
                      <a:cubicBezTo>
                        <a:pt x="46297" y="2344180"/>
                        <a:pt x="28339" y="2351659"/>
                        <a:pt x="0" y="2365828"/>
                      </a:cubicBezTo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" name="4 Forma libre"/>
                <p:cNvSpPr/>
                <p:nvPr/>
              </p:nvSpPr>
              <p:spPr>
                <a:xfrm>
                  <a:off x="5617029" y="4644571"/>
                  <a:ext cx="1117600" cy="174172"/>
                </a:xfrm>
                <a:custGeom>
                  <a:avLst/>
                  <a:gdLst>
                    <a:gd name="connsiteX0" fmla="*/ 0 w 1117600"/>
                    <a:gd name="connsiteY0" fmla="*/ 130629 h 174172"/>
                    <a:gd name="connsiteX1" fmla="*/ 72571 w 1117600"/>
                    <a:gd name="connsiteY1" fmla="*/ 145143 h 174172"/>
                    <a:gd name="connsiteX2" fmla="*/ 159657 w 1117600"/>
                    <a:gd name="connsiteY2" fmla="*/ 174172 h 174172"/>
                    <a:gd name="connsiteX3" fmla="*/ 203200 w 1117600"/>
                    <a:gd name="connsiteY3" fmla="*/ 87086 h 174172"/>
                    <a:gd name="connsiteX4" fmla="*/ 290285 w 1117600"/>
                    <a:gd name="connsiteY4" fmla="*/ 58058 h 174172"/>
                    <a:gd name="connsiteX5" fmla="*/ 406400 w 1117600"/>
                    <a:gd name="connsiteY5" fmla="*/ 87086 h 174172"/>
                    <a:gd name="connsiteX6" fmla="*/ 449942 w 1117600"/>
                    <a:gd name="connsiteY6" fmla="*/ 101600 h 174172"/>
                    <a:gd name="connsiteX7" fmla="*/ 522514 w 1117600"/>
                    <a:gd name="connsiteY7" fmla="*/ 0 h 174172"/>
                    <a:gd name="connsiteX8" fmla="*/ 624114 w 1117600"/>
                    <a:gd name="connsiteY8" fmla="*/ 14515 h 174172"/>
                    <a:gd name="connsiteX9" fmla="*/ 740228 w 1117600"/>
                    <a:gd name="connsiteY9" fmla="*/ 43543 h 174172"/>
                    <a:gd name="connsiteX10" fmla="*/ 870857 w 1117600"/>
                    <a:gd name="connsiteY10" fmla="*/ 58058 h 174172"/>
                    <a:gd name="connsiteX11" fmla="*/ 914400 w 1117600"/>
                    <a:gd name="connsiteY11" fmla="*/ 72572 h 174172"/>
                    <a:gd name="connsiteX12" fmla="*/ 1016000 w 1117600"/>
                    <a:gd name="connsiteY12" fmla="*/ 101600 h 174172"/>
                    <a:gd name="connsiteX13" fmla="*/ 1088571 w 1117600"/>
                    <a:gd name="connsiteY13" fmla="*/ 87086 h 174172"/>
                    <a:gd name="connsiteX14" fmla="*/ 1117600 w 1117600"/>
                    <a:gd name="connsiteY14" fmla="*/ 43543 h 17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7600" h="174172">
                      <a:moveTo>
                        <a:pt x="0" y="130629"/>
                      </a:moveTo>
                      <a:cubicBezTo>
                        <a:pt x="24190" y="135467"/>
                        <a:pt x="48771" y="138652"/>
                        <a:pt x="72571" y="145143"/>
                      </a:cubicBezTo>
                      <a:cubicBezTo>
                        <a:pt x="102092" y="153194"/>
                        <a:pt x="159657" y="174172"/>
                        <a:pt x="159657" y="174172"/>
                      </a:cubicBezTo>
                      <a:cubicBezTo>
                        <a:pt x="167566" y="150446"/>
                        <a:pt x="179505" y="101895"/>
                        <a:pt x="203200" y="87086"/>
                      </a:cubicBezTo>
                      <a:cubicBezTo>
                        <a:pt x="229148" y="70869"/>
                        <a:pt x="290285" y="58058"/>
                        <a:pt x="290285" y="58058"/>
                      </a:cubicBezTo>
                      <a:cubicBezTo>
                        <a:pt x="328990" y="67734"/>
                        <a:pt x="367910" y="76589"/>
                        <a:pt x="406400" y="87086"/>
                      </a:cubicBezTo>
                      <a:cubicBezTo>
                        <a:pt x="421160" y="91111"/>
                        <a:pt x="439124" y="112418"/>
                        <a:pt x="449942" y="101600"/>
                      </a:cubicBezTo>
                      <a:cubicBezTo>
                        <a:pt x="585410" y="-33868"/>
                        <a:pt x="399142" y="41126"/>
                        <a:pt x="522514" y="0"/>
                      </a:cubicBezTo>
                      <a:cubicBezTo>
                        <a:pt x="556381" y="4838"/>
                        <a:pt x="592852" y="621"/>
                        <a:pt x="624114" y="14515"/>
                      </a:cubicBezTo>
                      <a:cubicBezTo>
                        <a:pt x="747801" y="69488"/>
                        <a:pt x="503778" y="82953"/>
                        <a:pt x="740228" y="43543"/>
                      </a:cubicBezTo>
                      <a:cubicBezTo>
                        <a:pt x="783771" y="48381"/>
                        <a:pt x="827642" y="50855"/>
                        <a:pt x="870857" y="58058"/>
                      </a:cubicBezTo>
                      <a:cubicBezTo>
                        <a:pt x="885948" y="60573"/>
                        <a:pt x="899746" y="68176"/>
                        <a:pt x="914400" y="72572"/>
                      </a:cubicBezTo>
                      <a:cubicBezTo>
                        <a:pt x="948136" y="82693"/>
                        <a:pt x="982133" y="91924"/>
                        <a:pt x="1016000" y="101600"/>
                      </a:cubicBezTo>
                      <a:cubicBezTo>
                        <a:pt x="1040190" y="96762"/>
                        <a:pt x="1067152" y="99325"/>
                        <a:pt x="1088571" y="87086"/>
                      </a:cubicBezTo>
                      <a:cubicBezTo>
                        <a:pt x="1103717" y="78431"/>
                        <a:pt x="1117600" y="43543"/>
                        <a:pt x="1117600" y="43543"/>
                      </a:cubicBezTo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3" name="62 Forma libre"/>
                <p:cNvSpPr/>
                <p:nvPr/>
              </p:nvSpPr>
              <p:spPr>
                <a:xfrm>
                  <a:off x="6270171" y="4484914"/>
                  <a:ext cx="333871" cy="232229"/>
                </a:xfrm>
                <a:custGeom>
                  <a:avLst/>
                  <a:gdLst>
                    <a:gd name="connsiteX0" fmla="*/ 0 w 333871"/>
                    <a:gd name="connsiteY0" fmla="*/ 232229 h 232229"/>
                    <a:gd name="connsiteX1" fmla="*/ 29029 w 333871"/>
                    <a:gd name="connsiteY1" fmla="*/ 159657 h 232229"/>
                    <a:gd name="connsiteX2" fmla="*/ 87086 w 333871"/>
                    <a:gd name="connsiteY2" fmla="*/ 58057 h 232229"/>
                    <a:gd name="connsiteX3" fmla="*/ 232229 w 333871"/>
                    <a:gd name="connsiteY3" fmla="*/ 58057 h 232229"/>
                    <a:gd name="connsiteX4" fmla="*/ 246743 w 333871"/>
                    <a:gd name="connsiteY4" fmla="*/ 0 h 232229"/>
                    <a:gd name="connsiteX5" fmla="*/ 333829 w 333871"/>
                    <a:gd name="connsiteY5" fmla="*/ 29029 h 232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871" h="232229">
                      <a:moveTo>
                        <a:pt x="0" y="232229"/>
                      </a:moveTo>
                      <a:cubicBezTo>
                        <a:pt x="9676" y="208038"/>
                        <a:pt x="15220" y="181751"/>
                        <a:pt x="29029" y="159657"/>
                      </a:cubicBezTo>
                      <a:cubicBezTo>
                        <a:pt x="101089" y="44362"/>
                        <a:pt x="53588" y="192053"/>
                        <a:pt x="87086" y="58057"/>
                      </a:cubicBezTo>
                      <a:cubicBezTo>
                        <a:pt x="111711" y="62161"/>
                        <a:pt x="201297" y="88990"/>
                        <a:pt x="232229" y="58057"/>
                      </a:cubicBezTo>
                      <a:cubicBezTo>
                        <a:pt x="246334" y="43952"/>
                        <a:pt x="241905" y="19352"/>
                        <a:pt x="246743" y="0"/>
                      </a:cubicBezTo>
                      <a:cubicBezTo>
                        <a:pt x="338601" y="15310"/>
                        <a:pt x="333829" y="-14914"/>
                        <a:pt x="333829" y="29029"/>
                      </a:cubicBezTo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pic>
            <p:nvPicPr>
              <p:cNvPr id="17" name="Picture 2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31142" y="3759502"/>
                <a:ext cx="185245" cy="317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</p:pic>
          <p:pic>
            <p:nvPicPr>
              <p:cNvPr id="50" name="Picture 2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4387" y="3861048"/>
                <a:ext cx="185245" cy="317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</p:pic>
          <p:pic>
            <p:nvPicPr>
              <p:cNvPr id="15" name="Picture 2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79712" y="1916832"/>
                <a:ext cx="185245" cy="317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</p:pic>
          <p:sp>
            <p:nvSpPr>
              <p:cNvPr id="67" name="Text Box 11"/>
              <p:cNvSpPr txBox="1">
                <a:spLocks noChangeArrowheads="1"/>
              </p:cNvSpPr>
              <p:nvPr/>
            </p:nvSpPr>
            <p:spPr bwMode="auto">
              <a:xfrm>
                <a:off x="2875158" y="3731546"/>
                <a:ext cx="96372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Cajamarca</a:t>
                </a:r>
                <a:endPara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68" name="Text Box 11"/>
              <p:cNvSpPr txBox="1">
                <a:spLocks noChangeArrowheads="1"/>
              </p:cNvSpPr>
              <p:nvPr/>
            </p:nvSpPr>
            <p:spPr bwMode="auto">
              <a:xfrm>
                <a:off x="2155078" y="2060848"/>
                <a:ext cx="65114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Chiple</a:t>
                </a:r>
                <a:endPara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69" name="Text Box 11"/>
              <p:cNvSpPr txBox="1">
                <a:spLocks noChangeArrowheads="1"/>
              </p:cNvSpPr>
              <p:nvPr/>
            </p:nvSpPr>
            <p:spPr bwMode="auto">
              <a:xfrm>
                <a:off x="1547664" y="5353471"/>
                <a:ext cx="71045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Trujillo</a:t>
                </a:r>
                <a:endPara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pic>
            <p:nvPicPr>
              <p:cNvPr id="43" name="Picture 2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6263" y="5141209"/>
                <a:ext cx="185245" cy="317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45791" dir="2021404" algn="ctr" rotWithShape="0">
                  <a:srgbClr val="808080"/>
                </a:outerShdw>
              </a:effectLst>
            </p:spPr>
          </p:pic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1691680" y="4005064"/>
                <a:ext cx="83611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Dv. </a:t>
                </a:r>
                <a:r>
                  <a:rPr kumimoji="0" lang="es-P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Chilete</a:t>
                </a:r>
                <a:endPara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2699792" y="3409255"/>
                <a:ext cx="105189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Emp</a:t>
                </a:r>
                <a:r>
                  <a:rPr kumimoji="0" lang="es-P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rPr>
                  <a:t>. PE-3N</a:t>
                </a:r>
                <a:endPara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pic>
        <p:nvPicPr>
          <p:cNvPr id="57" name="Picture 1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3904092"/>
            <a:ext cx="21775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29249"/>
              </p:ext>
            </p:extLst>
          </p:nvPr>
        </p:nvGraphicFramePr>
        <p:xfrm>
          <a:off x="5148064" y="3068960"/>
          <a:ext cx="3888557" cy="1188720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srgbClr val="FF3300">
                      <a:alpha val="40000"/>
                    </a:srgbClr>
                  </a:outerShdw>
                </a:effectLst>
              </a:tblPr>
              <a:tblGrid>
                <a:gridCol w="3888557"/>
              </a:tblGrid>
              <a:tr h="993098">
                <a:tc>
                  <a:txBody>
                    <a:bodyPr/>
                    <a:lstStyle/>
                    <a:p>
                      <a:pPr marL="0" marR="0" lvl="0" indent="0" algn="ctr" defTabSz="5508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A la recepción y/o culminación de intervenciones en sub tramos: instalación de unidad de peaje US$ 1.5 mas IGV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28170"/>
              </p:ext>
            </p:extLst>
          </p:nvPr>
        </p:nvGraphicFramePr>
        <p:xfrm>
          <a:off x="4572000" y="1916832"/>
          <a:ext cx="4464621" cy="914400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schemeClr val="bg1">
                      <a:lumMod val="85000"/>
                      <a:alpha val="20000"/>
                    </a:schemeClr>
                  </a:outerShdw>
                </a:effectLst>
              </a:tblPr>
              <a:tblGrid>
                <a:gridCol w="4464621"/>
              </a:tblGrid>
              <a:tr h="754291">
                <a:tc>
                  <a:txBody>
                    <a:bodyPr/>
                    <a:lstStyle/>
                    <a:p>
                      <a:pPr marL="0" marR="0" lvl="0" indent="0" algn="ctr" defTabSz="5508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Al mes de la FSC en las Unidades de Peaje Ciudad de Dios y de </a:t>
                      </a:r>
                      <a:r>
                        <a:rPr kumimoji="0" lang="es-P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Menocucho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: Peaje actual + IGV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933" y="3745498"/>
            <a:ext cx="185245" cy="3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</p:pic>
      <p:graphicFrame>
        <p:nvGraphicFramePr>
          <p:cNvPr id="44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20226"/>
              </p:ext>
            </p:extLst>
          </p:nvPr>
        </p:nvGraphicFramePr>
        <p:xfrm>
          <a:off x="5292080" y="4672300"/>
          <a:ext cx="3407890" cy="914400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schemeClr val="bg1">
                      <a:lumMod val="85000"/>
                      <a:alpha val="20000"/>
                    </a:schemeClr>
                  </a:outerShdw>
                </a:effectLst>
              </a:tblPr>
              <a:tblGrid>
                <a:gridCol w="3407890"/>
              </a:tblGrid>
              <a:tr h="754291">
                <a:tc>
                  <a:txBody>
                    <a:bodyPr/>
                    <a:lstStyle/>
                    <a:p>
                      <a:pPr marL="0" marR="0" lvl="0" indent="0" algn="ctr" defTabSz="5508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En total el proyecto contempla 9 unidades de peaje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7" name="76 Grupo"/>
          <p:cNvGrpSpPr/>
          <p:nvPr/>
        </p:nvGrpSpPr>
        <p:grpSpPr>
          <a:xfrm>
            <a:off x="3330380" y="4077072"/>
            <a:ext cx="1644888" cy="2234623"/>
            <a:chOff x="131254" y="1643552"/>
            <a:chExt cx="3715309" cy="5095163"/>
          </a:xfrm>
          <a:effectLst>
            <a:outerShdw blurRad="76200" dir="13500000" sy="23000" kx="1200000" algn="br" rotWithShape="0">
              <a:prstClr val="black">
                <a:alpha val="56000"/>
              </a:prstClr>
            </a:outerShdw>
          </a:effectLst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2"/>
            <a:stretch/>
          </p:blipFill>
          <p:spPr bwMode="auto">
            <a:xfrm>
              <a:off x="131254" y="1643552"/>
              <a:ext cx="3715309" cy="5095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78 Elipse"/>
            <p:cNvSpPr/>
            <p:nvPr/>
          </p:nvSpPr>
          <p:spPr>
            <a:xfrm>
              <a:off x="539552" y="3140968"/>
              <a:ext cx="864096" cy="82676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4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01008"/>
            <a:ext cx="185245" cy="3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</p:pic>
      <p:sp>
        <p:nvSpPr>
          <p:cNvPr id="46" name="1 Título"/>
          <p:cNvSpPr txBox="1">
            <a:spLocks/>
          </p:cNvSpPr>
          <p:nvPr/>
        </p:nvSpPr>
        <p:spPr>
          <a:xfrm>
            <a:off x="18721" y="188640"/>
            <a:ext cx="3212748" cy="5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100"/>
              </a:spcBef>
            </a:pPr>
            <a:r>
              <a:rPr lang="es-P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UNIDADES DE PEAJE</a:t>
            </a:r>
            <a:endParaRPr lang="es-PE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20995"/>
              </p:ext>
            </p:extLst>
          </p:nvPr>
        </p:nvGraphicFramePr>
        <p:xfrm>
          <a:off x="971600" y="1772816"/>
          <a:ext cx="7416825" cy="4583572"/>
        </p:xfrm>
        <a:graphic>
          <a:graphicData uri="http://schemas.openxmlformats.org/drawingml/2006/table">
            <a:tbl>
              <a:tblPr firstRow="1" firstCol="1" bandRow="1"/>
              <a:tblGrid>
                <a:gridCol w="2232250"/>
                <a:gridCol w="3279980"/>
                <a:gridCol w="1006017"/>
                <a:gridCol w="898578"/>
              </a:tblGrid>
              <a:tr h="361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Unidades   de   peaje</a:t>
                      </a: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Sub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Tramo</a:t>
                      </a: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Longitud (km.)</a:t>
                      </a: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E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64229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UP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Dv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Socota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Chiple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-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Cutervo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60.697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90.090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1806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Cutervo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- Cochabamba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29.393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065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UP Bambamarca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Cochabamba - Chota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34.140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94.158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06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Chota -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Hualgayoc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60.018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065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UP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Porcon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Bajo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Emp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PE-3N - Cajamarca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28.775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90.778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1806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Cajamarca - Km 1269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3.702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06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Km 1269 - San Marcos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58.301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065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UP El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Huayo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San Marcos - Cajabamba</a:t>
                      </a:r>
                      <a:endParaRPr lang="es-PE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59.129</a:t>
                      </a:r>
                      <a:endParaRPr lang="es-PE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100.559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739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Cajabamba -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Sausacocha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41.430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4867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UP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Yamobamba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Sausacocha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- Huamachuco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11.287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123.062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Huamachuco -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Dv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Callacuyan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44.331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06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Dv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Callacuyan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-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Shorey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15.762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065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Shorey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-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Dv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Otuzco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51.682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06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UP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Menocucho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Dv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Otuzco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- Trujillo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70.440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70.440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0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UP Ciudad de Dios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Ciudad de Dios -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Dv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Chilete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91.489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91.489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1806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UP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Pampagrande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Dv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Chilete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- Cajamarca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85.941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85.941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139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UP San Bernardino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Dv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Chilete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– Emp. PE-3N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67.991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128.612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6130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Emp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. PE-3N –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Dv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Yanacocha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-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Hualgayoc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60.621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179512" y="13996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SUB TRAMOS PUESTOS EN SERVICIO PREVIOS A COBRO DE TARIFAS O INCREMENTO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7753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251520" y="-27384"/>
            <a:ext cx="421094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kern="0" dirty="0" smtClean="0">
                <a:latin typeface="Calibri" pitchFamily="34" charset="0"/>
                <a:cs typeface="+mn-cs"/>
              </a:rPr>
              <a:t>CONTACTO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39175" y="6529388"/>
            <a:ext cx="457200" cy="29368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E134A-3803-43EF-9CE3-6E1706713250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 bwMode="auto">
          <a:xfrm>
            <a:off x="8715375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C497E84-17BB-42E5-94A6-B0AD7C5F0421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7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84128"/>
              </p:ext>
            </p:extLst>
          </p:nvPr>
        </p:nvGraphicFramePr>
        <p:xfrm>
          <a:off x="899592" y="2060848"/>
          <a:ext cx="7358063" cy="1744955"/>
        </p:xfrm>
        <a:graphic>
          <a:graphicData uri="http://schemas.openxmlformats.org/drawingml/2006/table">
            <a:tbl>
              <a:tblPr/>
              <a:tblGrid>
                <a:gridCol w="2765425"/>
                <a:gridCol w="4592638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Guillermo 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Rebagliati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Jefe de Proyecto  en  Temas Viales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1292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grebagliati@proinversion.gob.pe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OINVERSION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PROINVERSION</Template>
  <TotalTime>3715</TotalTime>
  <Words>418</Words>
  <Application>Microsoft Office PowerPoint</Application>
  <PresentationFormat>Presentación en pantalla (4:3)</PresentationFormat>
  <Paragraphs>120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Tema PROINVERSION</vt:lpstr>
      <vt:lpstr>1_Diseño personalizado</vt:lpstr>
      <vt:lpstr>1_MODELO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Técnicos a Considerar Lima Sur</dc:title>
  <dc:creator>Juan Pablo Mendez Vega</dc:creator>
  <cp:lastModifiedBy>mpardofigueroa</cp:lastModifiedBy>
  <cp:revision>158</cp:revision>
  <cp:lastPrinted>2012-11-20T17:14:41Z</cp:lastPrinted>
  <dcterms:created xsi:type="dcterms:W3CDTF">2012-05-21T22:27:31Z</dcterms:created>
  <dcterms:modified xsi:type="dcterms:W3CDTF">2013-11-14T17:09:43Z</dcterms:modified>
</cp:coreProperties>
</file>