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906000" cy="6858000" type="A4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77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02/03/2016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02/03/2016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130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6484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5860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7539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9501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3535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4" y="6216650"/>
            <a:ext cx="193648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86953" y="6215064"/>
            <a:ext cx="8977313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19" y="0"/>
            <a:ext cx="989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7391" y="0"/>
            <a:ext cx="9983391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02/03/2016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" y="9536114"/>
            <a:ext cx="9906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946" y="0"/>
            <a:ext cx="10022946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995137" y="2805163"/>
            <a:ext cx="7956884" cy="23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Concurso Público Internacional para otorgar en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concesión el Proyecto SCT: </a:t>
            </a:r>
          </a:p>
          <a:p>
            <a:pPr algn="ctr">
              <a:spcBef>
                <a:spcPts val="2400"/>
              </a:spcBef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s-PE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LÍNEA DE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TRANSMISIÓN </a:t>
            </a:r>
            <a:r>
              <a:rPr lang="es-PE" sz="2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220 kV </a:t>
            </a:r>
            <a:endParaRPr lang="es-PE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MONTALVO – LOS HÉROES y SUBESTACIONES ASOCIADAS”</a:t>
            </a:r>
          </a:p>
          <a:p>
            <a:pPr lvl="0" algn="ctr">
              <a:spcBef>
                <a:spcPts val="1800"/>
              </a:spcBef>
            </a:pP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SCT</a:t>
            </a: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: Sistema 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Complementario de </a:t>
            </a: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Transmisión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PE" sz="1400" b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 220 kV</a:t>
            </a:r>
            <a:endParaRPr lang="es-PE" sz="2000" dirty="0"/>
          </a:p>
          <a:p>
            <a:r>
              <a:rPr lang="es-PE" sz="2000" dirty="0" smtClean="0"/>
              <a:t>MONTALVO-LOS HÉROES y SUBESTACIONES ASOCIADAS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89152" y="1492524"/>
            <a:ext cx="2089562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92961" y="1718376"/>
            <a:ext cx="50911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Moquegua y Tacna</a:t>
            </a:r>
            <a:endParaRPr lang="es-PE" sz="1600" dirty="0">
              <a:solidFill>
                <a:srgbClr val="000000"/>
              </a:solidFill>
              <a:latin typeface="+mn-lt"/>
            </a:endParaRPr>
          </a:p>
          <a:p>
            <a:pPr algn="just" fontAlgn="b">
              <a:spcBef>
                <a:spcPts val="900"/>
              </a:spcBef>
              <a:buSzPct val="90000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Descripción: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Concesión 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para el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diseño, financiamiento, construcción, operación y mantenimiento de una línea de transmisión de 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129 km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aprox, con una capacidad de  </a:t>
            </a:r>
            <a:r>
              <a:rPr lang="es-PE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150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MVA; con el fin de </a:t>
            </a:r>
            <a:r>
              <a:rPr lang="es-PE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afianzar el suministro eléctrico a la ciudad de Tacna y su área de influencia ante una eventual salida de la actual LT 220 kV Moquegua-Los Héroes, única línea de enlace del SEIN hacia el sur.</a:t>
            </a:r>
            <a:endParaRPr lang="es-PE" sz="1600" dirty="0">
              <a:solidFill>
                <a:srgbClr val="000000"/>
              </a:solidFill>
              <a:latin typeface="+mn-lt"/>
              <a:ea typeface="ＭＳ Ｐゴシック" pitchFamily="34" charset="-128"/>
              <a:cs typeface="Tahoma" pitchFamily="34" charset="0"/>
            </a:endParaRPr>
          </a:p>
          <a:p>
            <a:pPr marL="269875" indent="-269875" algn="just" fontAlgn="b">
              <a:spcBef>
                <a:spcPts val="9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Inversión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estimada </a:t>
            </a: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(sin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IGV):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US$ 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41.7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millones</a:t>
            </a:r>
          </a:p>
          <a:p>
            <a:pPr marL="269875" lvl="1" indent="-269875" algn="just" eaLnBrk="0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Autosostenible</a:t>
            </a:r>
          </a:p>
          <a:p>
            <a:pPr marL="269875" lvl="1" indent="-269875" algn="just" eaLnBrk="0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  <a:defRPr/>
            </a:pPr>
            <a:r>
              <a:rPr lang="es-PE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P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lazo de la concesión: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30 años más el periodo de construcción  (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25 meses) </a:t>
            </a:r>
            <a:endParaRPr lang="es-E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marL="285750" indent="-285750" algn="just" eaLnBrk="0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Fecha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 </a:t>
            </a: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adjudicación: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 </a:t>
            </a:r>
            <a:r>
              <a:rPr lang="es-ES" sz="16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s-ES" sz="1600" dirty="0" smtClean="0">
                <a:latin typeface="+mn-lt"/>
                <a:cs typeface="Tahoma" pitchFamily="34" charset="0"/>
              </a:rPr>
              <a:t>16 de diciembre de 2016.</a:t>
            </a:r>
          </a:p>
          <a:p>
            <a:pPr marL="285750" indent="-285750" algn="just" eaLnBrk="0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Adjudicatario: </a:t>
            </a:r>
            <a:r>
              <a:rPr lang="es-ES" sz="1600" dirty="0">
                <a:latin typeface="+mn-lt"/>
                <a:cs typeface="Tahoma" pitchFamily="34" charset="0"/>
              </a:rPr>
              <a:t>Red Eléctrica Internacional </a:t>
            </a:r>
            <a:r>
              <a:rPr lang="es-ES" sz="1600" dirty="0" smtClean="0">
                <a:latin typeface="+mn-lt"/>
                <a:cs typeface="Tahoma" pitchFamily="34" charset="0"/>
              </a:rPr>
              <a:t>S.A.</a:t>
            </a:r>
            <a:endParaRPr lang="es-ES" sz="1600" dirty="0">
              <a:latin typeface="+mn-lt"/>
              <a:cs typeface="Tahoma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45126" y="2500638"/>
            <a:ext cx="4067175" cy="3746756"/>
            <a:chOff x="345126" y="2500638"/>
            <a:chExt cx="4067175" cy="3746756"/>
          </a:xfrm>
        </p:grpSpPr>
        <p:pic>
          <p:nvPicPr>
            <p:cNvPr id="8" name="Imagen 7" descr="Ruta Completa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6" r="22260" b="4427"/>
            <a:stretch>
              <a:fillRect/>
            </a:stretch>
          </p:blipFill>
          <p:spPr bwMode="auto">
            <a:xfrm>
              <a:off x="345126" y="2500638"/>
              <a:ext cx="4067175" cy="3746756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</p:spPr>
        </p:pic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1136576" y="3140968"/>
              <a:ext cx="108712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MOQUEGUA</a:t>
              </a:r>
              <a:endParaRPr lang="es-PE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2648744" y="4581128"/>
              <a:ext cx="676275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ES" sz="1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TACNA</a:t>
              </a:r>
              <a:endParaRPr lang="es-P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848544" y="1522499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53792" y="2055900"/>
            <a:ext cx="6475472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r>
              <a:rPr lang="es-PE" dirty="0"/>
              <a:t>Los principales elementos y especificaciones del proyecto se resumen a continuación: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r>
              <a:rPr lang="es-PE" dirty="0" smtClean="0"/>
              <a:t>El </a:t>
            </a:r>
            <a:r>
              <a:rPr lang="es-PE" dirty="0"/>
              <a:t>detalle de las especificaciones se encuentra en el Anexo 1 del Contrato de Concesión.</a:t>
            </a:r>
          </a:p>
          <a:p>
            <a:endParaRPr lang="es-PE" dirty="0"/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61992"/>
              </p:ext>
            </p:extLst>
          </p:nvPr>
        </p:nvGraphicFramePr>
        <p:xfrm>
          <a:off x="1280592" y="2420888"/>
          <a:ext cx="7272808" cy="3676355"/>
        </p:xfrm>
        <a:graphic>
          <a:graphicData uri="http://schemas.openxmlformats.org/drawingml/2006/table">
            <a:tbl>
              <a:tblPr/>
              <a:tblGrid>
                <a:gridCol w="1954703"/>
                <a:gridCol w="5318105"/>
              </a:tblGrid>
              <a:tr h="299796">
                <a:tc gridSpan="2">
                  <a:txBody>
                    <a:bodyPr/>
                    <a:lstStyle/>
                    <a:p>
                      <a:pPr marL="85725" indent="0" algn="l" fontAlgn="ctr"/>
                      <a:r>
                        <a:rPr lang="es-PE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Línea de Transmisión </a:t>
                      </a:r>
                      <a:r>
                        <a:rPr lang="es-PE" sz="10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Montalvo-Los Héroes</a:t>
                      </a:r>
                      <a:endParaRPr lang="es-PE" sz="10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02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Longitud aproximada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129 km aproximadamente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Número de ternas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Capacidad de Transmisión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150 MVA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Conductores por fase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Disposición de fases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Cables de guarda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 </a:t>
                      </a:r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tipo </a:t>
                      </a:r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OPGW.</a:t>
                      </a:r>
                      <a:r>
                        <a:rPr lang="es-PE" sz="1000" b="0" i="0" u="none" strike="noStrike" spc="-5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Estructuras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celosía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disposición triangular.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 :</a:t>
                      </a: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Subestación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Montalvo - SE Los Héroes- SE Azángaro Nueva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9">
                <a:tc gridSpan="2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6">
                <a:tc gridSpan="2">
                  <a:txBody>
                    <a:bodyPr/>
                    <a:lstStyle/>
                    <a:p>
                      <a:pPr marL="85725" indent="0" algn="l" fontAlgn="ctr"/>
                      <a:r>
                        <a:rPr lang="es-PE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Subestaciones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Ampliaciones</a:t>
                      </a: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Montalvo 220 kV existente – SE Los Héroes 220 kV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C00000"/>
                        </a:buClr>
                        <a:buSzPts val="1000"/>
                        <a:buFont typeface="Arial"/>
                        <a:buNone/>
                      </a:pPr>
                      <a:endParaRPr lang="es-PE" sz="10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 220 kV</a:t>
            </a:r>
            <a:endParaRPr lang="es-PE" sz="2000" dirty="0"/>
          </a:p>
          <a:p>
            <a:r>
              <a:rPr lang="es-PE" sz="2000" dirty="0" smtClean="0"/>
              <a:t>MONTALVO-LOS HÉROES y SUBESTACIONES ASOCIADAS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488505" y="2132856"/>
            <a:ext cx="9001000" cy="42252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(“aCI”), calculada con la tasa de 12% y un periodo de 30 años, más.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Línea Eléctrica deben mostrarse en los Formularios 4-A y 4-B</a:t>
            </a:r>
          </a:p>
          <a:p>
            <a:pPr marL="342900" lvl="1" indent="-3429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Inversión y el Costo de Operación y Mantenimiento anual (COyM), que sean iguales o menores a los valores máximos respectivos que establecerá Proinversión con anterioridad a la fecha de presentación de propuestas.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</a:t>
            </a:r>
            <a:r>
              <a:rPr lang="es-PE" sz="1200" dirty="0" smtClean="0">
                <a:solidFill>
                  <a:srgbClr val="000000"/>
                </a:solidFill>
              </a:rPr>
              <a:t>1.5 </a:t>
            </a:r>
            <a:r>
              <a:rPr lang="es-PE" sz="1200" dirty="0">
                <a:solidFill>
                  <a:srgbClr val="000000"/>
                </a:solidFill>
              </a:rPr>
              <a:t>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2716" y="1455738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01782"/>
              </p:ext>
            </p:extLst>
          </p:nvPr>
        </p:nvGraphicFramePr>
        <p:xfrm>
          <a:off x="1640632" y="3501009"/>
          <a:ext cx="6696744" cy="1247775"/>
        </p:xfrm>
        <a:graphic>
          <a:graphicData uri="http://schemas.openxmlformats.org/drawingml/2006/table">
            <a:tbl>
              <a:tblPr/>
              <a:tblGrid>
                <a:gridCol w="2801667"/>
                <a:gridCol w="1516089"/>
                <a:gridCol w="237898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números</a:t>
                      </a:r>
                    </a:p>
                    <a:p>
                      <a:pPr algn="ctr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(con 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 decimales)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letras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Costo de Inversión (US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$) *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</a:t>
                      </a:r>
                      <a:r>
                        <a:rPr lang="es-PE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Costo de OyM anual (US$) *</a:t>
                      </a:r>
                      <a:endParaRPr lang="es-PE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Valores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la fecha de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Puesta en Operación Comercial de la Línea Eléctrica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 220 kV</a:t>
            </a:r>
            <a:endParaRPr lang="es-PE" sz="2000" dirty="0"/>
          </a:p>
          <a:p>
            <a:r>
              <a:rPr lang="es-PE" sz="2000" dirty="0" smtClean="0"/>
              <a:t>MONTALVO-LOS HÉROES y SUBESTACIONES ASOCIADAS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350489" y="2276873"/>
            <a:ext cx="9395221" cy="3785269"/>
          </a:xfrm>
        </p:spPr>
        <p:txBody>
          <a:bodyPr/>
          <a:lstStyle/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0489" y="1556792"/>
            <a:ext cx="51044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75123" y="1731963"/>
            <a:ext cx="60364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28937"/>
              </p:ext>
            </p:extLst>
          </p:nvPr>
        </p:nvGraphicFramePr>
        <p:xfrm>
          <a:off x="1064568" y="3141663"/>
          <a:ext cx="7917879" cy="2829038"/>
        </p:xfrm>
        <a:graphic>
          <a:graphicData uri="http://schemas.openxmlformats.org/drawingml/2006/table">
            <a:tbl>
              <a:tblPr/>
              <a:tblGrid>
                <a:gridCol w="2251273"/>
                <a:gridCol w="5666606"/>
              </a:tblGrid>
              <a:tr h="319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8557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rtl="0" fontAlgn="ctr"/>
                      <a:endParaRPr lang="es-PE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45989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han operado directamente en los últimos dos (2) años, sistemas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transmisión de electricidad que satisfacen las siguiente condiciones: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4356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doscientos cincuenta kilómetros (250 km.)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tensiones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igual o mayor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MVA en subestaciones </a:t>
                      </a:r>
                      <a:r>
                        <a:rPr kumimoji="0" lang="es-P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 220 kV</a:t>
            </a:r>
            <a:endParaRPr lang="es-PE" sz="2000" dirty="0"/>
          </a:p>
          <a:p>
            <a:r>
              <a:rPr lang="es-PE" sz="2000" dirty="0" smtClean="0"/>
              <a:t>MONTALVO-LOS HÉROES y SUBESTACIONES ASOCIADAS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73051" y="1630540"/>
            <a:ext cx="36670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9364266" y="6564314"/>
            <a:ext cx="495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533325" y="2350620"/>
            <a:ext cx="3005496" cy="288032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4022" y="5518973"/>
            <a:ext cx="868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PROINVERSIÓN tiene la facultad de modificar las fechas del </a:t>
            </a:r>
            <a:r>
              <a:rPr lang="es-PE" sz="120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cronograma. </a:t>
            </a: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528331" y="3509024"/>
            <a:ext cx="6879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96550" y="4346839"/>
            <a:ext cx="1192433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4558" y="2854676"/>
            <a:ext cx="1114425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06565" y="2854677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Primera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810463" y="3509025"/>
            <a:ext cx="6879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233473" y="4346839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4046158" y="3500790"/>
            <a:ext cx="0" cy="8372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538821" y="2854677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Segunda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95004" y="2854677"/>
            <a:ext cx="990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 smtClean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 smtClean="0">
                <a:latin typeface="Arial Narrow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>
              <a:latin typeface="Arial Narrow" pitchFamily="34" charset="0"/>
              <a:cs typeface="+mn-cs"/>
            </a:endParaRPr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 flipH="1">
            <a:off x="5188584" y="3499586"/>
            <a:ext cx="3441" cy="9227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849840" y="4337367"/>
            <a:ext cx="1845309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830093" y="2854677"/>
            <a:ext cx="865056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Arial Narrow" pitchFamily="34" charset="0"/>
                <a:cs typeface="+mn-cs"/>
              </a:rPr>
              <a:t> </a:t>
            </a:r>
            <a:r>
              <a:rPr lang="es-PE" sz="1200" b="1" dirty="0">
                <a:latin typeface="Arial Narrow" pitchFamily="34" charset="0"/>
                <a:cs typeface="+mn-cs"/>
              </a:rPr>
              <a:t>Versión final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6262620" y="3500790"/>
            <a:ext cx="0" cy="9215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830421" y="2854677"/>
            <a:ext cx="1086908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7373875" y="3500789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8097226" y="2854676"/>
            <a:ext cx="854736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8524593" y="3500788"/>
            <a:ext cx="0" cy="878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8018376" y="4344627"/>
            <a:ext cx="1012434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2016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470835" y="4346839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834179" y="4337367"/>
            <a:ext cx="107939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Trimestre 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 220 kV</a:t>
            </a:r>
            <a:endParaRPr lang="es-PE" sz="2000" dirty="0"/>
          </a:p>
          <a:p>
            <a:r>
              <a:rPr lang="es-PE" sz="2000" dirty="0" smtClean="0"/>
              <a:t>MONTALVO-LOS HÉROES y SUBESTACIONES ASOCIADAS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208585" y="2247528"/>
            <a:ext cx="38597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944165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13024"/>
              </p:ext>
            </p:extLst>
          </p:nvPr>
        </p:nvGraphicFramePr>
        <p:xfrm>
          <a:off x="1198265" y="3068960"/>
          <a:ext cx="7566841" cy="1800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390"/>
                <a:gridCol w="4056451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Jefe de Proyecto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en Temas de Transmisión Eléctrica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Ing. Aníbal del Águila Acosta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 220 kV</a:t>
            </a:r>
            <a:endParaRPr lang="es-PE" sz="2000" dirty="0"/>
          </a:p>
          <a:p>
            <a:r>
              <a:rPr lang="es-PE" sz="2000" dirty="0" smtClean="0"/>
              <a:t>MONTALVO-LOS HÉROES y SUBESTACIONES ASOCIADAS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685</Words>
  <Application>Microsoft Office PowerPoint</Application>
  <PresentationFormat>A4 (210 x 297 mm)</PresentationFormat>
  <Paragraphs>172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310</cp:revision>
  <cp:lastPrinted>2013-11-07T20:52:53Z</cp:lastPrinted>
  <dcterms:created xsi:type="dcterms:W3CDTF">2012-04-18T16:50:08Z</dcterms:created>
  <dcterms:modified xsi:type="dcterms:W3CDTF">2016-03-02T21:21:32Z</dcterms:modified>
</cp:coreProperties>
</file>