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69" r:id="rId2"/>
    <p:sldMasterId id="2147484394" r:id="rId3"/>
    <p:sldMasterId id="2147484429" r:id="rId4"/>
  </p:sldMasterIdLst>
  <p:notesMasterIdLst>
    <p:notesMasterId r:id="rId25"/>
  </p:notesMasterIdLst>
  <p:handoutMasterIdLst>
    <p:handoutMasterId r:id="rId26"/>
  </p:handoutMasterIdLst>
  <p:sldIdLst>
    <p:sldId id="3337" r:id="rId5"/>
    <p:sldId id="3353" r:id="rId6"/>
    <p:sldId id="3331" r:id="rId7"/>
    <p:sldId id="3354" r:id="rId8"/>
    <p:sldId id="3334" r:id="rId9"/>
    <p:sldId id="3335" r:id="rId10"/>
    <p:sldId id="3341" r:id="rId11"/>
    <p:sldId id="3309" r:id="rId12"/>
    <p:sldId id="3349" r:id="rId13"/>
    <p:sldId id="3348" r:id="rId14"/>
    <p:sldId id="3347" r:id="rId15"/>
    <p:sldId id="3350" r:id="rId16"/>
    <p:sldId id="3356" r:id="rId17"/>
    <p:sldId id="3343" r:id="rId18"/>
    <p:sldId id="3344" r:id="rId19"/>
    <p:sldId id="3345" r:id="rId20"/>
    <p:sldId id="3339" r:id="rId21"/>
    <p:sldId id="3342" r:id="rId22"/>
    <p:sldId id="3352" r:id="rId23"/>
    <p:sldId id="999" r:id="rId24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051"/>
    <a:srgbClr val="00FFFF"/>
    <a:srgbClr val="FFCC66"/>
    <a:srgbClr val="2FC705"/>
    <a:srgbClr val="FF9900"/>
    <a:srgbClr val="FFFFCC"/>
    <a:srgbClr val="CCFFCC"/>
    <a:srgbClr val="669900"/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68679" autoAdjust="0"/>
  </p:normalViewPr>
  <p:slideViewPr>
    <p:cSldViewPr>
      <p:cViewPr varScale="1">
        <p:scale>
          <a:sx n="67" d="100"/>
          <a:sy n="67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>
        <p:scale>
          <a:sx n="66" d="100"/>
          <a:sy n="66" d="100"/>
        </p:scale>
        <p:origin x="-2562" y="9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300"/>
          </a:xfrm>
          <a:prstGeom prst="rect">
            <a:avLst/>
          </a:prstGeom>
        </p:spPr>
        <p:txBody>
          <a:bodyPr vert="horz" wrap="square" lIns="91398" tIns="45697" rIns="91398" bIns="4569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276" y="1"/>
            <a:ext cx="2944813" cy="495300"/>
          </a:xfrm>
          <a:prstGeom prst="rect">
            <a:avLst/>
          </a:prstGeom>
        </p:spPr>
        <p:txBody>
          <a:bodyPr vert="horz" wrap="square" lIns="91398" tIns="45697" rIns="91398" bIns="4569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EFD7DD8-CA42-42A0-A98A-E6D67B1CF7C2}" type="datetimeFigureOut">
              <a:rPr lang="es-ES"/>
              <a:pPr>
                <a:defRPr/>
              </a:pPr>
              <a:t>01/09/2015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1338"/>
            <a:ext cx="2944813" cy="495300"/>
          </a:xfrm>
          <a:prstGeom prst="rect">
            <a:avLst/>
          </a:prstGeom>
        </p:spPr>
        <p:txBody>
          <a:bodyPr vert="horz" wrap="square" lIns="91398" tIns="45697" rIns="91398" bIns="4569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276" y="9431338"/>
            <a:ext cx="2944813" cy="495300"/>
          </a:xfrm>
          <a:prstGeom prst="rect">
            <a:avLst/>
          </a:prstGeom>
        </p:spPr>
        <p:txBody>
          <a:bodyPr vert="horz" wrap="square" lIns="91398" tIns="45697" rIns="91398" bIns="4569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D7BBBE6-EB95-4BD6-B6A1-91AA81772B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1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300"/>
          </a:xfrm>
          <a:prstGeom prst="rect">
            <a:avLst/>
          </a:prstGeom>
        </p:spPr>
        <p:txBody>
          <a:bodyPr vert="horz" wrap="square" lIns="91398" tIns="45697" rIns="91398" bIns="4569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276" y="1"/>
            <a:ext cx="2944813" cy="495300"/>
          </a:xfrm>
          <a:prstGeom prst="rect">
            <a:avLst/>
          </a:prstGeom>
        </p:spPr>
        <p:txBody>
          <a:bodyPr vert="horz" wrap="square" lIns="91398" tIns="45697" rIns="91398" bIns="4569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43D8E07-1FAB-4FD6-8D26-C5FFA192E32A}" type="datetimeFigureOut">
              <a:rPr lang="es-ES"/>
              <a:pPr>
                <a:defRPr/>
              </a:pPr>
              <a:t>01/09/2015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7" rIns="91398" bIns="45697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wrap="square" lIns="91398" tIns="45697" rIns="91398" bIns="4569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1338"/>
            <a:ext cx="2944813" cy="495300"/>
          </a:xfrm>
          <a:prstGeom prst="rect">
            <a:avLst/>
          </a:prstGeom>
        </p:spPr>
        <p:txBody>
          <a:bodyPr vert="horz" wrap="square" lIns="91398" tIns="45697" rIns="91398" bIns="4569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276" y="9431338"/>
            <a:ext cx="2944813" cy="495300"/>
          </a:xfrm>
          <a:prstGeom prst="rect">
            <a:avLst/>
          </a:prstGeom>
        </p:spPr>
        <p:txBody>
          <a:bodyPr vert="horz" wrap="square" lIns="91398" tIns="45697" rIns="91398" bIns="4569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6A8EF7D-D162-483A-A4F5-8070DCB851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5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OK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48270CE-F260-4BF4-BCE4-1D65E61568F7}" type="datetime1">
              <a:rPr lang="it-IT" smtClean="0"/>
              <a:pPr>
                <a:defRPr/>
              </a:pPr>
              <a:t>01/09/2015</a:t>
            </a:fld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8E48C2-4C1B-4CD8-BF65-01F79D500FE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39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51276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1" tIns="45690" rIns="91381" bIns="45690" anchor="b"/>
          <a:lstStyle/>
          <a:p>
            <a:pPr algn="r"/>
            <a:fld id="{BBD9152B-BD19-43E3-AC2F-F4DB51A0CCED}" type="slidenum">
              <a:rPr lang="es-ES_tradnl" sz="1300">
                <a:latin typeface="Calibri" pitchFamily="34" charset="0"/>
              </a:rPr>
              <a:pPr algn="r"/>
              <a:t>20</a:t>
            </a:fld>
            <a:endParaRPr lang="es-ES_tradnl" sz="1300">
              <a:latin typeface="Calibri" pitchFamily="34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4 Marcador de notas"/>
          <p:cNvSpPr>
            <a:spLocks noGrp="1"/>
          </p:cNvSpPr>
          <p:nvPr/>
        </p:nvSpPr>
        <p:spPr bwMode="auto">
          <a:xfrm>
            <a:off x="906464" y="4716464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1" tIns="45690" rIns="91381" bIns="45690"/>
          <a:lstStyle/>
          <a:p>
            <a:pPr algn="r" eaLnBrk="0" hangingPunct="0">
              <a:spcBef>
                <a:spcPct val="30000"/>
              </a:spcBef>
            </a:pPr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3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A8AC-2CDD-49A2-A6DD-9D450FF26278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1A2D-C42C-467E-A9F7-02455FA5331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A15F1-DF0F-43B7-B620-8853B56A296C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B91A-CBF5-49E7-98F9-6ED5C100AB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3B36C-53BE-4E9C-9236-E7CA26719336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A49E2-FB70-4FF5-98C8-A029B7FD40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B25B-0562-4597-97C6-29540301F101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03EE-A0BC-4A88-91EB-3C5D5E22E9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433D-92F2-40A4-B217-35E0373D559D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80FA7-ECCC-4B6D-829E-3793EBF6E10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349C-7B61-4170-A9D7-46F41694BA15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8A67-E03E-4532-A602-AF64650D896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DA03-32DC-464B-BAEF-F506785BF3DF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01BD-939E-435A-B59B-9CA97449D66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048BB-4BBD-4C9B-B76D-17455E5D48C2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106D-A405-4C82-86C3-1C9AFFB1530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9A20-FF1B-424D-906C-6F87493502EA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59F3-7F40-4802-9A27-304AC4546C5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D0C5-8F61-437B-9122-0827222C46B9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8103-C605-4127-82F9-B78B9F6202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CA37-9418-4C39-AAB6-C2E1EB553873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C5D0-AC86-410B-8F7E-FBAB5D8AA63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77CB-2588-42C9-8512-3486E36F6459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D3C25-6800-45B8-B4FB-9204F294ACC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CA8D-F3BE-4D53-BDDB-73007782F777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4F4A-1EF0-4711-B1BA-D47F5F8F547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C7BA-EA4A-4168-B832-AB37341A31E7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A621C-68AA-474C-B338-0E411403A6D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32ED-7B2E-4CF7-89BC-1EE826D36D01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868B2-4953-45DC-9E19-1276925B45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710A-7D81-43A6-A0B7-4C6A9F3CCF12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99CB-6010-44D1-B0F2-68EDD13698C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6A5B-F643-4697-947C-04EAFD0BDB44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17DB-DB42-4119-95D4-51BD1B898D4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69D4-2675-4696-8964-7A94DB8AFE61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4B9B-44B9-4922-84B0-79791C75C6A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B566-5899-40B6-8637-BE8E0B1475CA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DC1A-53A1-4E7B-8C99-DF1A83450F8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689A-FDC0-4D66-A906-2380203EC1C4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4242-89D5-4BEF-B889-EEB7107AD38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A86A-F043-4340-838A-2DAE6AF467C1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1156-15DE-4365-8122-69BF0524F03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9F91-C9A5-4ED1-AF9E-8016611E34FA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A57D-4C17-41AD-98D8-E95E14385E6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6AAD-4935-4B52-AAAB-7EF13A6E6117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6FB9D-F4F2-4FE3-8499-BE4517D8BB2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B61-180C-47BE-8990-43209C41BF48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3486-D1BA-4782-8774-677918609B1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ED06-7A84-45C7-ADEF-DD3565AC7A27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FF47-9EBA-4E5A-8C71-D8F27F329A5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7DF3-33B1-4B8C-8B21-51104BDF79A3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0353-269A-4F33-87A6-D9D71DB1A80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F52F-F2BD-434D-9576-0B4CF6DAE941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A688-3CAC-4A67-A1C7-781B787B3C6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B25B-0562-4597-97C6-29540301F101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03EE-A0BC-4A88-91EB-3C5D5E22E9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9A20-FF1B-424D-906C-6F87493502EA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59F3-7F40-4802-9A27-304AC4546C5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D0C5-8F61-437B-9122-0827222C46B9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8103-C605-4127-82F9-B78B9F6202E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CA8D-F3BE-4D53-BDDB-73007782F777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4F4A-1EF0-4711-B1BA-D47F5F8F547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C7BA-EA4A-4168-B832-AB37341A31E7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A621C-68AA-474C-B338-0E411403A6D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32ED-7B2E-4CF7-89BC-1EE826D36D01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868B2-4953-45DC-9E19-1276925B456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EACC-D5F6-40AE-AB2C-EE9505A8C3EE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B839-0F57-4885-BB59-63528ACD576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433D-92F2-40A4-B217-35E0373D559D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80FA7-ECCC-4B6D-829E-3793EBF6E10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PT 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031E-DB73-460D-8AEF-D5D28AE7BBB4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43934" y="6565921"/>
            <a:ext cx="500066" cy="292079"/>
          </a:xfrm>
        </p:spPr>
        <p:txBody>
          <a:bodyPr/>
          <a:lstStyle>
            <a:lvl1pPr>
              <a:defRPr sz="900" baseline="0">
                <a:latin typeface="Calibri" pitchFamily="34" charset="0"/>
              </a:defRPr>
            </a:lvl1pPr>
          </a:lstStyle>
          <a:p>
            <a:pPr>
              <a:defRPr/>
            </a:pPr>
            <a:fld id="{AD0B1DED-E1BE-4826-A28F-2EB6F0CE84B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541768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535031E-DB73-460D-8AEF-D5D28AE7BBB4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D0B1DED-E1BE-4826-A28F-2EB6F0CE84B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9115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492A-1D9C-4803-86AB-D7962C22D763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85D2-C602-4DAF-AA30-A6E07EB57EA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7FC1-A13E-4E1C-B049-C4A3C3910517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049B-6262-4D15-8719-71005205E6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FB57-CF4E-4B68-A4C4-F858E1012698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BBF4-7B3C-4055-AB50-45640821039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5E9D-934F-4C60-BD8F-F218FE6E1468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BCA8-549B-4685-8695-936E68580A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9621-25B9-45CA-94DA-14831BCB3476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3A6A-9725-47BD-92C2-03A0F1A912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B9DD8AE-6D96-41B7-9B1E-52CCE54CDEF0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CBA938A-8917-46E3-A9C8-47F616127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35031E-DB73-460D-8AEF-D5D28AE7BBB4}" type="datetimeFigureOut">
              <a:rPr lang="es-ES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D0B1DED-E1BE-4826-A28F-2EB6F0CE84B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3319" name="Imagen 9" descr="pi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28" r:id="rId7"/>
    <p:sldLayoutId id="2147484413" r:id="rId8"/>
    <p:sldLayoutId id="2147484414" r:id="rId9"/>
    <p:sldLayoutId id="2147484415" r:id="rId10"/>
    <p:sldLayoutId id="2147484416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25604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0127205-86CE-406F-8BB7-66ADC01CB9ED}" type="datetimeFigureOut">
              <a:rPr lang="es-PE"/>
              <a:pPr>
                <a:defRPr/>
              </a:pPr>
              <a:t>01/09/2015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ED0BD35-337E-4790-A16C-E8D2DC44DC5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9DD8AE-6D96-41B7-9B1E-52CCE54CDEF0}" type="datetimeFigureOut">
              <a:rPr lang="es-ES" smtClean="0"/>
              <a:pPr>
                <a:defRPr/>
              </a:pPr>
              <a:t>01/09/2015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BA938A-8917-46E3-A9C8-47F616127EA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9223" name="Imagen 9" descr="pi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 descr="caratula-GRAN-ACUARIO-DE-LI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1041400" y="2598738"/>
            <a:ext cx="7772400" cy="1470025"/>
          </a:xfrm>
        </p:spPr>
        <p:txBody>
          <a:bodyPr/>
          <a:lstStyle/>
          <a:p>
            <a:pPr algn="r" eaLnBrk="1" hangingPunct="1"/>
            <a:r>
              <a:rPr lang="es-ES_tradnl" sz="4000" b="1" dirty="0" smtClean="0">
                <a:solidFill>
                  <a:schemeClr val="bg1"/>
                </a:solidFill>
              </a:rPr>
              <a:t>Gran Acuario Nacional  </a:t>
            </a:r>
            <a:br>
              <a:rPr lang="es-ES_tradnl" sz="4000" b="1" dirty="0" smtClean="0">
                <a:solidFill>
                  <a:schemeClr val="bg1"/>
                </a:solidFill>
              </a:rPr>
            </a:br>
            <a:r>
              <a:rPr lang="es-ES_tradnl" sz="4000" b="1" dirty="0" smtClean="0">
                <a:solidFill>
                  <a:schemeClr val="bg1"/>
                </a:solidFill>
              </a:rPr>
              <a:t>Obras</a:t>
            </a:r>
            <a:br>
              <a:rPr lang="es-ES_tradnl" sz="4000" b="1" dirty="0" smtClean="0">
                <a:solidFill>
                  <a:schemeClr val="bg1"/>
                </a:solidFill>
              </a:rPr>
            </a:br>
            <a:r>
              <a:rPr lang="es-ES_tradnl" sz="4000" b="1" dirty="0" smtClean="0">
                <a:solidFill>
                  <a:schemeClr val="bg1"/>
                </a:solidFill>
              </a:rPr>
              <a:t>y Servicios </a:t>
            </a:r>
            <a:r>
              <a:rPr lang="es-ES_tradnl" sz="4000" b="1" dirty="0">
                <a:solidFill>
                  <a:schemeClr val="bg1"/>
                </a:solidFill>
              </a:rPr>
              <a:t>C</a:t>
            </a:r>
            <a:r>
              <a:rPr lang="es-ES_tradnl" sz="4000" b="1" dirty="0" smtClean="0">
                <a:solidFill>
                  <a:schemeClr val="bg1"/>
                </a:solidFill>
              </a:rPr>
              <a:t>omplementarios</a:t>
            </a:r>
            <a:endParaRPr lang="es-PE" sz="4000" b="1" dirty="0" smtClean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07048" y="5254752"/>
            <a:ext cx="220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 smtClean="0">
                <a:solidFill>
                  <a:schemeClr val="bg1"/>
                </a:solidFill>
              </a:rPr>
              <a:t>Marzo 2015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60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carcelen\Desktop\Fotos iPhone\965YOKDJ\IMG_2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2198"/>
            <a:ext cx="7272808" cy="501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67655" y="630931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Acuario</a:t>
            </a:r>
            <a:r>
              <a:rPr lang="es-PE" sz="1200" dirty="0" smtClean="0"/>
              <a:t> </a:t>
            </a:r>
            <a:r>
              <a:rPr lang="es-PE" sz="1200" dirty="0" smtClean="0">
                <a:solidFill>
                  <a:schemeClr val="bg1"/>
                </a:solidFill>
              </a:rPr>
              <a:t>de Seattle, </a:t>
            </a:r>
            <a:r>
              <a:rPr lang="es-PE" sz="1200" dirty="0" err="1" smtClean="0">
                <a:solidFill>
                  <a:schemeClr val="bg1"/>
                </a:solidFill>
              </a:rPr>
              <a:t>Wa</a:t>
            </a:r>
            <a:r>
              <a:rPr lang="es-PE" sz="1200" dirty="0" smtClean="0">
                <a:solidFill>
                  <a:schemeClr val="bg1"/>
                </a:solidFill>
              </a:rPr>
              <a:t>.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79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carcelen\Desktop\Fotos iPhone\965YOKDJ\IMG_21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7"/>
          <a:stretch/>
        </p:blipFill>
        <p:spPr bwMode="auto">
          <a:xfrm>
            <a:off x="652151" y="1623062"/>
            <a:ext cx="7848872" cy="50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6381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Acuario de Seattle, </a:t>
            </a:r>
            <a:r>
              <a:rPr lang="es-PE" sz="1200" dirty="0" err="1" smtClean="0">
                <a:solidFill>
                  <a:schemeClr val="bg1"/>
                </a:solidFill>
              </a:rPr>
              <a:t>Wa</a:t>
            </a:r>
            <a:r>
              <a:rPr lang="es-PE" sz="1200" dirty="0" smtClean="0">
                <a:solidFill>
                  <a:schemeClr val="bg1"/>
                </a:solidFill>
              </a:rPr>
              <a:t>.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608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146" name="Picture 2" descr="C:\Users\rcarcelen\Desktop\Fotos iPhone\965YOKDJ\IMG_2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8" y="1484784"/>
            <a:ext cx="88253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609329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Acuario de Seattle, </a:t>
            </a:r>
            <a:r>
              <a:rPr lang="es-PE" sz="1200" dirty="0" err="1" smtClean="0">
                <a:solidFill>
                  <a:schemeClr val="bg1"/>
                </a:solidFill>
              </a:rPr>
              <a:t>Wa</a:t>
            </a:r>
            <a:r>
              <a:rPr lang="es-PE" sz="1200" dirty="0" smtClean="0">
                <a:solidFill>
                  <a:schemeClr val="bg1"/>
                </a:solidFill>
              </a:rPr>
              <a:t>.</a:t>
            </a:r>
            <a:endParaRPr lang="es-P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34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4572000" cy="1143000"/>
          </a:xfrm>
        </p:spPr>
        <p:txBody>
          <a:bodyPr/>
          <a:lstStyle/>
          <a:p>
            <a:r>
              <a:rPr lang="es-P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preliminar</a:t>
            </a:r>
            <a:endParaRPr lang="es-PE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026" name="Picture 2" descr="C:\Users\rcarcelen\AppData\Local\Microsoft\Windows\Temporary Internet Files\Content.Outlook\0GJ3JKFF\Planimetrí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" y="1484784"/>
            <a:ext cx="9144000" cy="48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4561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carcelen\Desktop\Fotos iPhone\965YOKDJ\IMG_2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4" y="1600200"/>
            <a:ext cx="80392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8772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Acuario de Miami, </a:t>
            </a:r>
            <a:r>
              <a:rPr lang="es-PE" sz="1200" dirty="0" err="1" smtClean="0"/>
              <a:t>Fla</a:t>
            </a:r>
            <a:r>
              <a:rPr lang="es-PE" sz="1200" dirty="0" smtClean="0"/>
              <a:t>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42852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carcelen\Desktop\Fotos iPhone\965YOKDJ\IMG_2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4" y="1600200"/>
            <a:ext cx="80392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80526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Acuario de Miami, </a:t>
            </a:r>
            <a:r>
              <a:rPr lang="es-PE" sz="1200" dirty="0" err="1" smtClean="0">
                <a:solidFill>
                  <a:schemeClr val="bg1"/>
                </a:solidFill>
              </a:rPr>
              <a:t>Fla</a:t>
            </a:r>
            <a:r>
              <a:rPr lang="es-PE" sz="1200" dirty="0" smtClean="0">
                <a:solidFill>
                  <a:schemeClr val="bg1"/>
                </a:solidFill>
              </a:rPr>
              <a:t>.</a:t>
            </a:r>
            <a:endParaRPr lang="es-P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245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carcelen\Desktop\Fotos iPhone\965YOKDJ\IMG_2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4" y="1600200"/>
            <a:ext cx="80392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80526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Acuario de Miami, </a:t>
            </a:r>
            <a:r>
              <a:rPr lang="es-PE" sz="1200" dirty="0" err="1" smtClean="0">
                <a:solidFill>
                  <a:schemeClr val="bg1"/>
                </a:solidFill>
              </a:rPr>
              <a:t>Fla</a:t>
            </a:r>
            <a:r>
              <a:rPr lang="es-PE" sz="1200" dirty="0" smtClean="0">
                <a:solidFill>
                  <a:schemeClr val="bg1"/>
                </a:solidFill>
              </a:rPr>
              <a:t>.</a:t>
            </a:r>
            <a:endParaRPr lang="es-P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180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carcelen\Desktop\Fotos iPhone\965YOKDJ\IMG_2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4" y="1600200"/>
            <a:ext cx="80392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630932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Acuario de Miami, </a:t>
            </a:r>
            <a:r>
              <a:rPr lang="es-PE" sz="1200" dirty="0" err="1" smtClean="0"/>
              <a:t>Fla</a:t>
            </a:r>
            <a:r>
              <a:rPr lang="es-PE" sz="1200" dirty="0" smtClean="0"/>
              <a:t>.</a:t>
            </a:r>
            <a:endParaRPr lang="es-PE" sz="12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50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carcelen\Desktop\Fotos iPhone\965YOKDJ\IMG_2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4" y="1600200"/>
            <a:ext cx="80392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8052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Acuario de Seattle, </a:t>
            </a:r>
            <a:r>
              <a:rPr lang="es-PE" sz="1200" dirty="0" err="1" smtClean="0">
                <a:solidFill>
                  <a:schemeClr val="bg1"/>
                </a:solidFill>
              </a:rPr>
              <a:t>Wa</a:t>
            </a:r>
            <a:r>
              <a:rPr lang="es-PE" sz="1200" dirty="0" smtClean="0">
                <a:solidFill>
                  <a:schemeClr val="bg1"/>
                </a:solidFill>
              </a:rPr>
              <a:t>.</a:t>
            </a:r>
            <a:endParaRPr lang="es-P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95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carcelen\Desktop\Fotos iPhone\965YOKDJ\IMG_2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9144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6381328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Acuario de </a:t>
            </a:r>
            <a:r>
              <a:rPr lang="es-PE" sz="1200" dirty="0">
                <a:solidFill>
                  <a:schemeClr val="bg1"/>
                </a:solidFill>
              </a:rPr>
              <a:t>M</a:t>
            </a:r>
            <a:r>
              <a:rPr lang="es-PE" sz="1200" dirty="0" smtClean="0">
                <a:solidFill>
                  <a:schemeClr val="bg1"/>
                </a:solidFill>
              </a:rPr>
              <a:t>iami, </a:t>
            </a:r>
            <a:r>
              <a:rPr lang="es-PE" sz="1200" dirty="0" err="1" smtClean="0">
                <a:solidFill>
                  <a:schemeClr val="bg1"/>
                </a:solidFill>
              </a:rPr>
              <a:t>Fla</a:t>
            </a:r>
            <a:r>
              <a:rPr lang="es-PE" sz="1200" dirty="0" smtClean="0">
                <a:solidFill>
                  <a:schemeClr val="bg1"/>
                </a:solidFill>
              </a:rPr>
              <a:t>.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42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30476" r="44381" b="14497"/>
          <a:stretch/>
        </p:blipFill>
        <p:spPr bwMode="auto">
          <a:xfrm>
            <a:off x="1" y="1628800"/>
            <a:ext cx="5268686" cy="47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52667" r="20000" b="14656"/>
          <a:stretch/>
        </p:blipFill>
        <p:spPr bwMode="auto">
          <a:xfrm>
            <a:off x="5268687" y="3376582"/>
            <a:ext cx="3479777" cy="2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squina doblada"/>
          <p:cNvSpPr/>
          <p:nvPr/>
        </p:nvSpPr>
        <p:spPr>
          <a:xfrm>
            <a:off x="5321656" y="1890410"/>
            <a:ext cx="3744416" cy="9917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marL="177800" indent="-177800" algn="just">
              <a:buSzPct val="75000"/>
              <a:buFont typeface="Wingdings 2" pitchFamily="18" charset="2"/>
              <a:buChar char=""/>
            </a:pPr>
            <a:r>
              <a:rPr lang="es-ES" sz="1200" dirty="0">
                <a:solidFill>
                  <a:srgbClr val="002060"/>
                </a:solidFill>
                <a:latin typeface="Arial" charset="0"/>
              </a:rPr>
              <a:t>Ubicación: </a:t>
            </a:r>
            <a:r>
              <a:rPr lang="es-PE" sz="1200" dirty="0">
                <a:solidFill>
                  <a:srgbClr val="002060"/>
                </a:solidFill>
                <a:latin typeface="Arial" charset="0"/>
              </a:rPr>
              <a:t>Circuito de Playas y el Océano Pacífico, distrito de San Miguel, provincia y departamento de Lima, inscrito en la Partida N° 13194226 del Registro de Predios de Lima.</a:t>
            </a:r>
          </a:p>
        </p:txBody>
      </p:sp>
      <p:sp>
        <p:nvSpPr>
          <p:cNvPr id="5" name="22 Rectángulo"/>
          <p:cNvSpPr>
            <a:spLocks noChangeArrowheads="1"/>
          </p:cNvSpPr>
          <p:nvPr/>
        </p:nvSpPr>
        <p:spPr bwMode="auto">
          <a:xfrm>
            <a:off x="107950" y="115888"/>
            <a:ext cx="5786438" cy="8572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s-PE" b="1" dirty="0" smtClean="0">
                <a:latin typeface="Century Gothic" pitchFamily="34" charset="0"/>
              </a:rPr>
              <a:t>UBICACIÓN</a:t>
            </a:r>
            <a:endParaRPr lang="es-PE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21656" y="1628800"/>
            <a:ext cx="3744416" cy="2616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100" b="0" u="none" dirty="0" smtClean="0">
                <a:solidFill>
                  <a:schemeClr val="bg1"/>
                </a:solidFill>
              </a:rPr>
              <a:t>Ubicación</a:t>
            </a:r>
            <a:endParaRPr lang="es-PE" sz="1100" b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Rectángulo"/>
          <p:cNvSpPr>
            <a:spLocks noChangeArrowheads="1"/>
          </p:cNvSpPr>
          <p:nvPr/>
        </p:nvSpPr>
        <p:spPr bwMode="auto">
          <a:xfrm>
            <a:off x="3116263" y="6100763"/>
            <a:ext cx="295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www.proinversion.gob.pe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468706" y="6386513"/>
            <a:ext cx="4290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PE" b="1" dirty="0" smtClean="0">
                <a:solidFill>
                  <a:schemeClr val="bg1"/>
                </a:solidFill>
                <a:latin typeface="Calibri" pitchFamily="34" charset="0"/>
              </a:rPr>
              <a:t>proyectoacuario@proinversion.gob.pe</a:t>
            </a:r>
            <a:endParaRPr lang="es-ES" altLang="es-PE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8" t="16664" r="11809" b="10000"/>
          <a:stretch/>
        </p:blipFill>
        <p:spPr bwMode="auto">
          <a:xfrm>
            <a:off x="2669078" y="1577613"/>
            <a:ext cx="6295410" cy="4803715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2611"/>
            <a:ext cx="5292080" cy="8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Ubicación</a:t>
            </a:r>
            <a:endParaRPr lang="es-PE" sz="2600" b="1" i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2008" y="3068960"/>
            <a:ext cx="2627784" cy="98488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1450" dirty="0" smtClean="0">
                <a:solidFill>
                  <a:schemeClr val="tx1"/>
                </a:solidFill>
                <a:latin typeface="Century Gothic" pitchFamily="34" charset="0"/>
              </a:rPr>
              <a:t>Área: 11 has</a:t>
            </a:r>
          </a:p>
          <a:p>
            <a:pPr algn="ctr"/>
            <a:r>
              <a:rPr lang="es-PE" sz="1450" dirty="0" smtClean="0">
                <a:solidFill>
                  <a:schemeClr val="tx1"/>
                </a:solidFill>
                <a:latin typeface="Century Gothic" pitchFamily="34" charset="0"/>
              </a:rPr>
              <a:t>Ubicado en el Circuito de Playas de Lima, distrito de San Miguel</a:t>
            </a:r>
          </a:p>
        </p:txBody>
      </p:sp>
      <p:sp>
        <p:nvSpPr>
          <p:cNvPr id="2" name="1 Elipse"/>
          <p:cNvSpPr/>
          <p:nvPr/>
        </p:nvSpPr>
        <p:spPr>
          <a:xfrm rot="1594074">
            <a:off x="3314063" y="4461071"/>
            <a:ext cx="1954631" cy="566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5252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25537"/>
            <a:ext cx="8964488" cy="35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225858"/>
            <a:ext cx="323979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1" y="4229125"/>
            <a:ext cx="3362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r="4988"/>
          <a:stretch/>
        </p:blipFill>
        <p:spPr bwMode="auto">
          <a:xfrm>
            <a:off x="2699793" y="4225858"/>
            <a:ext cx="3194596" cy="260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2 Rectángulo"/>
          <p:cNvSpPr>
            <a:spLocks noChangeArrowheads="1"/>
          </p:cNvSpPr>
          <p:nvPr/>
        </p:nvSpPr>
        <p:spPr bwMode="auto">
          <a:xfrm>
            <a:off x="107950" y="115888"/>
            <a:ext cx="5786438" cy="8572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s-PE" b="1" dirty="0" smtClean="0">
                <a:latin typeface="Century Gothic" pitchFamily="34" charset="0"/>
              </a:rPr>
              <a:t>ENTORNO </a:t>
            </a:r>
            <a:endParaRPr lang="es-PE" b="1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594015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Gran Acuario Nacional </a:t>
            </a:r>
          </a:p>
          <a:p>
            <a:pPr algn="ctr">
              <a:defRPr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 obras y servicios complementarios</a:t>
            </a:r>
            <a:endParaRPr lang="es-PE" sz="2600" b="1" i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55576" y="1484784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Ubicación</a:t>
            </a:r>
            <a:r>
              <a:rPr lang="es-ES" sz="1500" b="1" dirty="0" smtClean="0">
                <a:solidFill>
                  <a:schemeClr val="accent2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:</a:t>
            </a:r>
            <a:r>
              <a:rPr lang="es-ES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 </a:t>
            </a:r>
            <a:r>
              <a:rPr lang="es-PE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Circuito de Playas y el Océano Pacífico, distrito de San Miguel, provincia y departamento de Lima, inscrito en la Partida N° 13194226 del Registro de Predios de Lima.</a:t>
            </a:r>
          </a:p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PE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Objetivo: </a:t>
            </a:r>
            <a:r>
              <a:rPr lang="es-PE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Selección de la persona jurídica nacional o extranjera que ejecutará el Proyecto “Gran Acuario Nacional y Obras y Servicios Complementarios”</a:t>
            </a:r>
          </a:p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PE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Propietario: </a:t>
            </a:r>
            <a:r>
              <a:rPr lang="es-PE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Ministerio de Vivienda Construcción y Saneamiento - MVCS</a:t>
            </a:r>
            <a:endParaRPr lang="es-ES" sz="1500" dirty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sz="1500" b="1" dirty="0">
                <a:solidFill>
                  <a:srgbClr val="CC3300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Descripción:</a:t>
            </a:r>
            <a:r>
              <a:rPr lang="es-ES" sz="1500" b="1" dirty="0">
                <a:solidFill>
                  <a:schemeClr val="accent2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 </a:t>
            </a:r>
            <a:r>
              <a:rPr lang="es-ES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Se </a:t>
            </a:r>
            <a:r>
              <a:rPr lang="es-PE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entregará en Derecho de Superficie el terreno para que se desarrolle el Proyecto. </a:t>
            </a:r>
          </a:p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 pitchFamily="34" charset="-128"/>
                <a:cs typeface="Tahoma" charset="0"/>
              </a:rPr>
              <a:t>Inversión aproximada:</a:t>
            </a:r>
            <a:r>
              <a:rPr lang="es-ES" sz="1500" dirty="0" smtClean="0">
                <a:latin typeface="Century Gothic" pitchFamily="34" charset="0"/>
                <a:ea typeface="ＭＳ Ｐゴシック" pitchFamily="34" charset="-128"/>
                <a:cs typeface="Tahoma" charset="0"/>
              </a:rPr>
              <a:t> US$ </a:t>
            </a:r>
            <a:r>
              <a:rPr lang="es-ES" sz="1500" dirty="0" smtClean="0">
                <a:latin typeface="Century Gothic" pitchFamily="34" charset="0"/>
                <a:ea typeface="ＭＳ Ｐゴシック" pitchFamily="34" charset="-128"/>
                <a:cs typeface="Tahoma" charset="0"/>
              </a:rPr>
              <a:t>38 </a:t>
            </a:r>
            <a:r>
              <a:rPr lang="es-ES" sz="1500" dirty="0" smtClean="0">
                <a:latin typeface="Century Gothic" pitchFamily="34" charset="0"/>
                <a:ea typeface="ＭＳ Ｐゴシック" pitchFamily="34" charset="-128"/>
                <a:cs typeface="Tahoma" charset="0"/>
              </a:rPr>
              <a:t>millones (preliminarmente).</a:t>
            </a:r>
            <a:endParaRPr lang="es-ES" sz="1500" dirty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 pitchFamily="34" charset="-128"/>
                <a:cs typeface="Tahoma" charset="0"/>
              </a:rPr>
              <a:t>Modalidad: </a:t>
            </a:r>
            <a:r>
              <a:rPr lang="es-ES" sz="1500" dirty="0" err="1" smtClean="0">
                <a:latin typeface="Century Gothic" pitchFamily="34" charset="0"/>
                <a:ea typeface="ＭＳ Ｐゴシック"/>
                <a:cs typeface="Tahoma" pitchFamily="34" charset="0"/>
              </a:rPr>
              <a:t>Autosostenible</a:t>
            </a:r>
            <a:endParaRPr lang="es-ES" sz="1500" dirty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 pitchFamily="34" charset="-128"/>
                <a:cs typeface="Tahoma" charset="0"/>
              </a:rPr>
              <a:t>Plazo del contrato: </a:t>
            </a:r>
            <a:r>
              <a:rPr lang="es-ES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Por definir.</a:t>
            </a:r>
            <a:endParaRPr lang="es-ES" sz="1500" b="1" dirty="0" smtClean="0">
              <a:solidFill>
                <a:srgbClr val="C00000"/>
              </a:solidFill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Estado </a:t>
            </a:r>
            <a:r>
              <a:rPr lang="es-ES" sz="1500" b="1" dirty="0">
                <a:solidFill>
                  <a:srgbClr val="CC3300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actual del proceso</a:t>
            </a:r>
            <a:r>
              <a:rPr lang="es-ES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: </a:t>
            </a:r>
            <a:r>
              <a:rPr lang="es-ES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Bases del Concurso y Primer Proyecto de Contrato publicados en la página web de PROINVERSIÓN (www.proinversion.gob.pe).</a:t>
            </a:r>
          </a:p>
          <a:p>
            <a:pPr marL="285750" indent="-285750" algn="just" defTabSz="361950" fontAlgn="b">
              <a:spcBef>
                <a:spcPts val="1200"/>
              </a:spcBef>
              <a:buFont typeface="Wingdings" pitchFamily="2" charset="2"/>
              <a:buChar char="q"/>
              <a:tabLst>
                <a:tab pos="361950" algn="l"/>
                <a:tab pos="1166813" algn="l"/>
              </a:tabLst>
              <a:defRPr/>
            </a:pPr>
            <a:r>
              <a:rPr lang="es-ES" sz="1500" b="1" dirty="0" smtClean="0">
                <a:solidFill>
                  <a:srgbClr val="CC3300"/>
                </a:solidFill>
                <a:latin typeface="Century Gothic" pitchFamily="34" charset="0"/>
                <a:ea typeface="ＭＳ Ｐゴシック"/>
                <a:cs typeface="Tahoma" pitchFamily="34" charset="0"/>
              </a:rPr>
              <a:t>Fecha de adjudicación prevista: </a:t>
            </a:r>
            <a:r>
              <a:rPr lang="es-ES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IV </a:t>
            </a:r>
            <a:r>
              <a:rPr lang="es-ES" sz="15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Trimestre de 2015.</a:t>
            </a:r>
            <a:endParaRPr lang="es-ES" sz="1500" dirty="0">
              <a:latin typeface="Century Gothic" pitchFamily="34" charset="0"/>
              <a:ea typeface="ＭＳ Ｐゴシック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594015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Características referenciales del terreno</a:t>
            </a:r>
            <a:endParaRPr lang="es-PE" sz="2600" b="1" i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7624" y="1484784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lvl="0" indent="-174625" algn="just">
              <a:buFont typeface="Arial" pitchFamily="34" charset="0"/>
              <a:buChar char="•"/>
            </a:pPr>
            <a:r>
              <a:rPr lang="es-PE" sz="18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Área del terreno 11 hectáreas aproximadamente, con un frente estimado en 650 m  y un fondo variable de no menos de 150 m.</a:t>
            </a:r>
          </a:p>
          <a:p>
            <a:pPr marL="174625" lvl="0" indent="-174625" algn="just">
              <a:buFont typeface="Arial" pitchFamily="34" charset="0"/>
              <a:buChar char="•"/>
            </a:pPr>
            <a:endParaRPr lang="es-PE" sz="1800" dirty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</a:pPr>
            <a:r>
              <a:rPr lang="es-PE" sz="18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La topografía se muestra relativamente plana, sin accidentes importantes y con una ligera pendiente hacia el mar.</a:t>
            </a:r>
          </a:p>
          <a:p>
            <a:pPr marL="174625" lvl="0" indent="-174625" algn="just">
              <a:buFont typeface="Arial" pitchFamily="34" charset="0"/>
              <a:buChar char="•"/>
            </a:pPr>
            <a:endParaRPr lang="es-ES" sz="1800" dirty="0" smtClean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</a:pPr>
            <a:r>
              <a:rPr lang="es-ES" sz="18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La conexión con la red vial metropolitana se da mediante la vía conocida como Circuito de Playas, permitiendo vincularse con los sectores norte, sur y centro de Lima.</a:t>
            </a:r>
          </a:p>
        </p:txBody>
      </p:sp>
      <p:sp>
        <p:nvSpPr>
          <p:cNvPr id="4" name="3 Rectángulo"/>
          <p:cNvSpPr/>
          <p:nvPr/>
        </p:nvSpPr>
        <p:spPr bwMode="auto">
          <a:xfrm rot="5400000">
            <a:off x="-1913892" y="3722204"/>
            <a:ext cx="4911080" cy="148208"/>
          </a:xfrm>
          <a:prstGeom prst="rect">
            <a:avLst/>
          </a:prstGeom>
          <a:solidFill>
            <a:srgbClr val="E1D4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611560" y="1340768"/>
            <a:ext cx="432048" cy="4896544"/>
          </a:xfrm>
          <a:prstGeom prst="rightBrace">
            <a:avLst/>
          </a:prstGeom>
          <a:ln>
            <a:solidFill>
              <a:srgbClr val="AF90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Users\rcarcelen\Desktop\Fotos iPhone\965YOKDJ\IMG_2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572" r="-511" b="25012"/>
          <a:stretch/>
        </p:blipFill>
        <p:spPr bwMode="auto">
          <a:xfrm>
            <a:off x="2807804" y="4437112"/>
            <a:ext cx="4464496" cy="21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594015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Características referenciales básicas del Proyecto</a:t>
            </a:r>
            <a:endParaRPr lang="es-PE" sz="2600" b="1" i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6497" y="1564060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PE" sz="18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El Proyecto tendrá las siguientes características referenciales básicas, de acuerdo a las Bases y Contrato de Constitución de Derecho de Superficie.</a:t>
            </a:r>
            <a:endParaRPr lang="es-ES" sz="1800" dirty="0" smtClean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algn="just"/>
            <a:r>
              <a:rPr lang="es-PE" sz="18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 </a:t>
            </a:r>
            <a:endParaRPr lang="es-ES" sz="1800" dirty="0" smtClean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</a:pPr>
            <a:r>
              <a:rPr lang="es-PE" sz="1800" dirty="0">
                <a:latin typeface="Century Gothic" pitchFamily="34" charset="0"/>
                <a:ea typeface="ＭＳ Ｐゴシック"/>
                <a:cs typeface="Tahoma" pitchFamily="34" charset="0"/>
              </a:rPr>
              <a:t>De acuerdo con el tipo de contrato previsto en el esquema de Derecho de Superficie, se trata de </a:t>
            </a:r>
            <a:r>
              <a:rPr lang="es-PE" sz="18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un </a:t>
            </a:r>
            <a:r>
              <a:rPr lang="es-PE" sz="1800" dirty="0">
                <a:latin typeface="Century Gothic" pitchFamily="34" charset="0"/>
                <a:ea typeface="ＭＳ Ｐゴシック"/>
                <a:cs typeface="Tahoma" pitchFamily="34" charset="0"/>
              </a:rPr>
              <a:t>Contrato tipo DFBOT (</a:t>
            </a:r>
            <a:r>
              <a:rPr lang="es-PE" sz="1800" dirty="0" err="1">
                <a:latin typeface="Century Gothic" pitchFamily="34" charset="0"/>
                <a:ea typeface="ＭＳ Ｐゴシック"/>
                <a:cs typeface="Tahoma" pitchFamily="34" charset="0"/>
              </a:rPr>
              <a:t>Design</a:t>
            </a:r>
            <a:r>
              <a:rPr lang="es-PE" sz="1800" dirty="0">
                <a:latin typeface="Century Gothic" pitchFamily="34" charset="0"/>
                <a:ea typeface="ＭＳ Ｐゴシック"/>
                <a:cs typeface="Tahoma" pitchFamily="34" charset="0"/>
              </a:rPr>
              <a:t>, </a:t>
            </a:r>
            <a:r>
              <a:rPr lang="es-PE" sz="1800" dirty="0" err="1">
                <a:latin typeface="Century Gothic" pitchFamily="34" charset="0"/>
                <a:ea typeface="ＭＳ Ｐゴシック"/>
                <a:cs typeface="Tahoma" pitchFamily="34" charset="0"/>
              </a:rPr>
              <a:t>Finance</a:t>
            </a:r>
            <a:r>
              <a:rPr lang="es-PE" sz="1800" dirty="0">
                <a:latin typeface="Century Gothic" pitchFamily="34" charset="0"/>
                <a:ea typeface="ＭＳ Ｐゴシック"/>
                <a:cs typeface="Tahoma" pitchFamily="34" charset="0"/>
              </a:rPr>
              <a:t>, </a:t>
            </a:r>
            <a:r>
              <a:rPr lang="es-PE" sz="1800" dirty="0" err="1">
                <a:latin typeface="Century Gothic" pitchFamily="34" charset="0"/>
                <a:ea typeface="ＭＳ Ｐゴシック"/>
                <a:cs typeface="Tahoma" pitchFamily="34" charset="0"/>
              </a:rPr>
              <a:t>Build</a:t>
            </a:r>
            <a:r>
              <a:rPr lang="es-PE" sz="1800" dirty="0">
                <a:latin typeface="Century Gothic" pitchFamily="34" charset="0"/>
                <a:ea typeface="ＭＳ Ｐゴシック"/>
                <a:cs typeface="Tahoma" pitchFamily="34" charset="0"/>
              </a:rPr>
              <a:t>, </a:t>
            </a:r>
            <a:r>
              <a:rPr lang="es-PE" sz="1800" dirty="0" err="1">
                <a:latin typeface="Century Gothic" pitchFamily="34" charset="0"/>
                <a:ea typeface="ＭＳ Ｐゴシック"/>
                <a:cs typeface="Tahoma" pitchFamily="34" charset="0"/>
              </a:rPr>
              <a:t>Operate</a:t>
            </a:r>
            <a:r>
              <a:rPr lang="es-PE" sz="1800" dirty="0">
                <a:latin typeface="Century Gothic" pitchFamily="34" charset="0"/>
                <a:ea typeface="ＭＳ Ｐゴシック"/>
                <a:cs typeface="Tahoma" pitchFamily="34" charset="0"/>
              </a:rPr>
              <a:t> and Transfer).</a:t>
            </a:r>
          </a:p>
          <a:p>
            <a:pPr marL="174625" lvl="0" indent="-174625" algn="just">
              <a:buFont typeface="Arial" pitchFamily="34" charset="0"/>
              <a:buChar char="•"/>
            </a:pPr>
            <a:endParaRPr lang="es-ES" sz="1800" dirty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</a:pPr>
            <a:r>
              <a:rPr lang="es-PE" sz="1800" dirty="0">
                <a:latin typeface="Century Gothic" pitchFamily="34" charset="0"/>
                <a:ea typeface="ＭＳ Ｐゴシック"/>
                <a:cs typeface="Tahoma" pitchFamily="34" charset="0"/>
              </a:rPr>
              <a:t>El Superficiario tendrá el derecho y la obligación de explotar el Proyecto, así como a recibir ingresos complementarios por los servicios que puedan estar relacionados con éste, de acuerdo a lo dispuesto en el Contrato  </a:t>
            </a:r>
            <a:r>
              <a:rPr lang="es-PE" sz="18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correspondiente.</a:t>
            </a:r>
          </a:p>
          <a:p>
            <a:pPr marL="174625" lvl="0" indent="-174625" algn="just">
              <a:buFont typeface="Arial" pitchFamily="34" charset="0"/>
              <a:buChar char="•"/>
            </a:pPr>
            <a:endParaRPr lang="es-PE" sz="1800" dirty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</a:pPr>
            <a:r>
              <a:rPr lang="es-PE" sz="1800" dirty="0" smtClean="0">
                <a:latin typeface="Century Gothic" pitchFamily="34" charset="0"/>
                <a:ea typeface="ＭＳ Ｐゴシック"/>
                <a:cs typeface="Tahoma" pitchFamily="34" charset="0"/>
              </a:rPr>
              <a:t>El plazo del Derecho de Superficie será computado desde la fecha de suscripción del Contrato de Constitución de Derecho de Superficie, conforme a los términos y condiciones en éste previstos. El plazo definitivo será consignado en el Contrato.</a:t>
            </a:r>
          </a:p>
          <a:p>
            <a:pPr marL="174625" lvl="0" indent="-174625" algn="just">
              <a:buFont typeface="Arial" pitchFamily="34" charset="0"/>
              <a:buChar char="•"/>
            </a:pPr>
            <a:endParaRPr lang="es-ES" sz="1500" dirty="0" smtClean="0">
              <a:latin typeface="Century Gothic" pitchFamily="34" charset="0"/>
              <a:ea typeface="ＭＳ Ｐゴシック"/>
              <a:cs typeface="Tahoma" pitchFamily="34" charset="0"/>
            </a:endParaRPr>
          </a:p>
          <a:p>
            <a:pPr marL="174625" lvl="0" indent="-174625" algn="just">
              <a:buFont typeface="Arial" pitchFamily="34" charset="0"/>
              <a:buChar char="•"/>
            </a:pPr>
            <a:endParaRPr lang="es-ES" sz="1500" dirty="0" smtClean="0">
              <a:latin typeface="Century Gothic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 rot="5400000">
            <a:off x="-1913892" y="3722204"/>
            <a:ext cx="4911080" cy="148208"/>
          </a:xfrm>
          <a:prstGeom prst="rect">
            <a:avLst/>
          </a:prstGeom>
          <a:solidFill>
            <a:srgbClr val="E1D4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611560" y="1340768"/>
            <a:ext cx="432048" cy="4896544"/>
          </a:xfrm>
          <a:prstGeom prst="rightBrace">
            <a:avLst/>
          </a:prstGeom>
          <a:ln>
            <a:solidFill>
              <a:srgbClr val="AF90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B22D-653C-42D2-B80B-667E416AB725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1" name="10 Flecha derecha"/>
          <p:cNvSpPr/>
          <p:nvPr/>
        </p:nvSpPr>
        <p:spPr bwMode="auto">
          <a:xfrm>
            <a:off x="4139952" y="2780928"/>
            <a:ext cx="1080119" cy="73216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s-PE" sz="2800" b="1"/>
          </a:p>
        </p:txBody>
      </p:sp>
      <p:grpSp>
        <p:nvGrpSpPr>
          <p:cNvPr id="5" name="4 Grupo"/>
          <p:cNvGrpSpPr/>
          <p:nvPr/>
        </p:nvGrpSpPr>
        <p:grpSpPr>
          <a:xfrm>
            <a:off x="892387" y="4979406"/>
            <a:ext cx="7571442" cy="1483222"/>
            <a:chOff x="892387" y="4979406"/>
            <a:chExt cx="7571442" cy="1483222"/>
          </a:xfrm>
        </p:grpSpPr>
        <p:sp>
          <p:nvSpPr>
            <p:cNvPr id="13" name="12 Rectángulo"/>
            <p:cNvSpPr/>
            <p:nvPr/>
          </p:nvSpPr>
          <p:spPr>
            <a:xfrm>
              <a:off x="892387" y="4979406"/>
              <a:ext cx="7560000" cy="292673"/>
            </a:xfrm>
            <a:prstGeom prst="rect">
              <a:avLst/>
            </a:prstGeom>
            <a:solidFill>
              <a:srgbClr val="AF90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s-PE" sz="1400" dirty="0" smtClean="0">
                  <a:cs typeface="Arial" pitchFamily="34" charset="0"/>
                </a:rPr>
                <a:t>Componentes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903829" y="5262299"/>
              <a:ext cx="7560000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288000" indent="-288000" algn="just">
                <a:buFont typeface="Wingdings" pitchFamily="2" charset="2"/>
                <a:buChar char="ü"/>
                <a:defRPr sz="1000" b="0" u="none">
                  <a:solidFill>
                    <a:srgbClr val="002060"/>
                  </a:solidFill>
                </a:defRPr>
              </a:lvl1pPr>
            </a:lstStyle>
            <a:p>
              <a:r>
                <a:rPr lang="es-PE" sz="1200" dirty="0" smtClean="0"/>
                <a:t>Acuario.- Exhibición de especies de costa, sierra y selva</a:t>
              </a:r>
            </a:p>
            <a:p>
              <a:endParaRPr lang="es-PE" sz="1200" dirty="0"/>
            </a:p>
            <a:p>
              <a:r>
                <a:rPr lang="es-PE" sz="1200" dirty="0" smtClean="0"/>
                <a:t>Zona Comercial,- </a:t>
              </a:r>
              <a:r>
                <a:rPr lang="es-PE" sz="1200" dirty="0"/>
                <a:t>A</a:t>
              </a:r>
              <a:r>
                <a:rPr lang="es-PE" sz="1200" dirty="0" smtClean="0"/>
                <a:t>ccesos viales,  áreas </a:t>
              </a:r>
              <a:r>
                <a:rPr lang="es-PE" sz="1200" dirty="0"/>
                <a:t>de </a:t>
              </a:r>
              <a:r>
                <a:rPr lang="es-PE" sz="1200" dirty="0" smtClean="0"/>
                <a:t>estacionamiento, centro comercial.</a:t>
              </a:r>
              <a:endParaRPr lang="es-PE" sz="1200" dirty="0"/>
            </a:p>
            <a:p>
              <a:endParaRPr lang="es-PE" sz="1200" dirty="0"/>
            </a:p>
            <a:p>
              <a:r>
                <a:rPr lang="es-PE" sz="1200" dirty="0" smtClean="0"/>
                <a:t>Defensas ribereñas.</a:t>
              </a:r>
              <a:endParaRPr lang="es-PE" sz="1200" dirty="0"/>
            </a:p>
            <a:p>
              <a:pPr marL="0" indent="0">
                <a:buNone/>
              </a:pPr>
              <a:endParaRPr lang="es-PE" sz="1200" dirty="0"/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>
          <a:xfrm>
            <a:off x="279400" y="188640"/>
            <a:ext cx="4963534" cy="7652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PE" sz="26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Inversiones</a:t>
            </a:r>
            <a:r>
              <a:rPr lang="es-PE" sz="2600" b="1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PE" sz="26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preliminares</a:t>
            </a:r>
            <a:endParaRPr lang="en-US" sz="2600" b="1" i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15 Documento"/>
          <p:cNvSpPr/>
          <p:nvPr/>
        </p:nvSpPr>
        <p:spPr>
          <a:xfrm>
            <a:off x="2051720" y="1556792"/>
            <a:ext cx="1907704" cy="2952328"/>
          </a:xfrm>
          <a:prstGeom prst="flowChartDocument">
            <a:avLst/>
          </a:prstGeom>
          <a:solidFill>
            <a:srgbClr val="FFCC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</a:t>
            </a: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ctr"/>
            <a:endParaRPr lang="es-P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</a:p>
          <a:p>
            <a:pPr algn="ctr"/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364088" y="1268760"/>
            <a:ext cx="1907704" cy="3528392"/>
            <a:chOff x="0" y="1052736"/>
            <a:chExt cx="1907704" cy="3528392"/>
          </a:xfrm>
        </p:grpSpPr>
        <p:sp>
          <p:nvSpPr>
            <p:cNvPr id="17" name="16 Documento"/>
            <p:cNvSpPr/>
            <p:nvPr/>
          </p:nvSpPr>
          <p:spPr>
            <a:xfrm>
              <a:off x="0" y="1052736"/>
              <a:ext cx="1907704" cy="1512168"/>
            </a:xfrm>
            <a:prstGeom prst="flowChartDocument">
              <a:avLst/>
            </a:prstGeom>
            <a:solidFill>
              <a:srgbClr val="00FF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MX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17 Documento"/>
            <p:cNvSpPr/>
            <p:nvPr/>
          </p:nvSpPr>
          <p:spPr>
            <a:xfrm flipH="1" flipV="1">
              <a:off x="0" y="2204864"/>
              <a:ext cx="1907704" cy="1368152"/>
            </a:xfrm>
            <a:prstGeom prst="flowChartDocumen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Documento"/>
            <p:cNvSpPr/>
            <p:nvPr/>
          </p:nvSpPr>
          <p:spPr>
            <a:xfrm flipV="1">
              <a:off x="0" y="3284984"/>
              <a:ext cx="1907704" cy="1296144"/>
            </a:xfrm>
            <a:prstGeom prst="flowChartDocument">
              <a:avLst/>
            </a:prstGeom>
            <a:solidFill>
              <a:srgbClr val="00FF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4932040" y="4005064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Habilitación y defensa </a:t>
            </a:r>
          </a:p>
          <a:p>
            <a:pPr algn="ctr"/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</a:t>
            </a:r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  <a:endParaRPr lang="es-PE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508104" y="1700808"/>
            <a:ext cx="1584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Acuario</a:t>
            </a:r>
          </a:p>
          <a:p>
            <a:pPr algn="ctr"/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</a:t>
            </a:r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5148064" y="2924944"/>
            <a:ext cx="2376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Comercial</a:t>
            </a:r>
          </a:p>
          <a:p>
            <a:pPr algn="ctr"/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</a:t>
            </a:r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s-PE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9585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PE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Imágenes referenciales</a:t>
            </a:r>
            <a:endParaRPr lang="es-PE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122" name="Picture 2" descr="C:\Users\rcarcelen\Desktop\Fotos iPhone\965YOKDJ\IMG_2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02611" y="6314836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Acuario de Seattle, </a:t>
            </a:r>
            <a:r>
              <a:rPr lang="es-PE" sz="1200" dirty="0" err="1" smtClean="0"/>
              <a:t>Wa</a:t>
            </a:r>
            <a:r>
              <a:rPr lang="es-PE" sz="1200" dirty="0" smtClean="0"/>
              <a:t>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4029936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31387</TotalTime>
  <Words>338</Words>
  <Application>Microsoft Office PowerPoint</Application>
  <PresentationFormat>Presentación en pantalla (4:3)</PresentationFormat>
  <Paragraphs>81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Tahoma</vt:lpstr>
      <vt:lpstr>Wingdings</vt:lpstr>
      <vt:lpstr>Wingdings 2</vt:lpstr>
      <vt:lpstr>1_MODELO</vt:lpstr>
      <vt:lpstr>1_Diseño personalizado</vt:lpstr>
      <vt:lpstr>Diseño personalizado</vt:lpstr>
      <vt:lpstr>2_Diseño personalizado</vt:lpstr>
      <vt:lpstr>Gran Acuario Nacional   Obras y Servicios Complementarios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Imágenes referenciales</vt:lpstr>
      <vt:lpstr>Imágenes referenciales</vt:lpstr>
      <vt:lpstr>Imágenes referenciales</vt:lpstr>
      <vt:lpstr>Imágenes referenciales</vt:lpstr>
      <vt:lpstr>Idea preliminar</vt:lpstr>
      <vt:lpstr>Imágenes referenciales</vt:lpstr>
      <vt:lpstr>Imágenes referenciales</vt:lpstr>
      <vt:lpstr>Imágenes referenciales</vt:lpstr>
      <vt:lpstr>Imágenes referenciales</vt:lpstr>
      <vt:lpstr>Imágenes referenciales</vt:lpstr>
      <vt:lpstr>Imágenes referenciales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Marcos Rojas Guerrero</cp:lastModifiedBy>
  <cp:revision>2962</cp:revision>
  <cp:lastPrinted>2015-03-23T21:41:58Z</cp:lastPrinted>
  <dcterms:created xsi:type="dcterms:W3CDTF">2009-03-03T17:39:46Z</dcterms:created>
  <dcterms:modified xsi:type="dcterms:W3CDTF">2015-09-01T20:38:47Z</dcterms:modified>
</cp:coreProperties>
</file>