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69" r:id="rId2"/>
    <p:sldMasterId id="2147484394" r:id="rId3"/>
    <p:sldMasterId id="2147484405" r:id="rId4"/>
  </p:sldMasterIdLst>
  <p:notesMasterIdLst>
    <p:notesMasterId r:id="rId37"/>
  </p:notesMasterIdLst>
  <p:handoutMasterIdLst>
    <p:handoutMasterId r:id="rId38"/>
  </p:handoutMasterIdLst>
  <p:sldIdLst>
    <p:sldId id="3611" r:id="rId5"/>
    <p:sldId id="3595" r:id="rId6"/>
    <p:sldId id="3596" r:id="rId7"/>
    <p:sldId id="3598" r:id="rId8"/>
    <p:sldId id="3615" r:id="rId9"/>
    <p:sldId id="3613" r:id="rId10"/>
    <p:sldId id="3597" r:id="rId11"/>
    <p:sldId id="3579" r:id="rId12"/>
    <p:sldId id="3612" r:id="rId13"/>
    <p:sldId id="3599" r:id="rId14"/>
    <p:sldId id="3616" r:id="rId15"/>
    <p:sldId id="3617" r:id="rId16"/>
    <p:sldId id="3608" r:id="rId17"/>
    <p:sldId id="3609" r:id="rId18"/>
    <p:sldId id="3607" r:id="rId19"/>
    <p:sldId id="3603" r:id="rId20"/>
    <p:sldId id="3604" r:id="rId21"/>
    <p:sldId id="3605" r:id="rId22"/>
    <p:sldId id="3606" r:id="rId23"/>
    <p:sldId id="3589" r:id="rId24"/>
    <p:sldId id="3582" r:id="rId25"/>
    <p:sldId id="3583" r:id="rId26"/>
    <p:sldId id="3585" r:id="rId27"/>
    <p:sldId id="3588" r:id="rId28"/>
    <p:sldId id="3503" r:id="rId29"/>
    <p:sldId id="3586" r:id="rId30"/>
    <p:sldId id="3577" r:id="rId31"/>
    <p:sldId id="3587" r:id="rId32"/>
    <p:sldId id="3578" r:id="rId33"/>
    <p:sldId id="3575" r:id="rId34"/>
    <p:sldId id="3570" r:id="rId35"/>
    <p:sldId id="3506" r:id="rId36"/>
  </p:sldIdLst>
  <p:sldSz cx="9144000" cy="6858000" type="screen4x3"/>
  <p:notesSz cx="9874250" cy="67976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9" userDrawn="1">
          <p15:clr>
            <a:srgbClr val="A4A3A4"/>
          </p15:clr>
        </p15:guide>
        <p15:guide id="2" pos="29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guevara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6D6"/>
    <a:srgbClr val="E4E4E4"/>
    <a:srgbClr val="DBDBDB"/>
    <a:srgbClr val="FFFFFF"/>
    <a:srgbClr val="3C8C93"/>
    <a:srgbClr val="CC0000"/>
    <a:srgbClr val="262673"/>
    <a:srgbClr val="F22A2F"/>
    <a:srgbClr val="F58223"/>
    <a:srgbClr val="E52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493" autoAdjust="0"/>
    <p:restoredTop sz="99295" autoAdjust="0"/>
  </p:normalViewPr>
  <p:slideViewPr>
    <p:cSldViewPr snapToGrid="0">
      <p:cViewPr>
        <p:scale>
          <a:sx n="77" d="100"/>
          <a:sy n="77" d="100"/>
        </p:scale>
        <p:origin x="-1728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30" d="100"/>
          <a:sy n="30" d="100"/>
        </p:scale>
        <p:origin x="-2292" y="-696"/>
      </p:cViewPr>
      <p:guideLst>
        <p:guide orient="horz" pos="2142"/>
        <p:guide pos="31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3\CarpetaCPF\Proyectos\Kuelap\Viaje%20a%20Bogot&#225;\Copia%20de%20Formulacion%20y%20Evaluaci&#243;n-%20ku&#233;lap%2024-09%20V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Mincetur!$C$24</c:f>
              <c:strCache>
                <c:ptCount val="1"/>
                <c:pt idx="0">
                  <c:v>Nacionales</c:v>
                </c:pt>
              </c:strCache>
            </c:strRef>
          </c:tx>
          <c:invertIfNegative val="0"/>
          <c:cat>
            <c:numRef>
              <c:f>Mincetur!$A$25:$A$32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Mincetur!$C$25:$C$32</c:f>
              <c:numCache>
                <c:formatCode>#,##0</c:formatCode>
                <c:ptCount val="8"/>
                <c:pt idx="0">
                  <c:v>7223</c:v>
                </c:pt>
                <c:pt idx="1">
                  <c:v>8651</c:v>
                </c:pt>
                <c:pt idx="2">
                  <c:v>10462</c:v>
                </c:pt>
                <c:pt idx="3">
                  <c:v>12003</c:v>
                </c:pt>
                <c:pt idx="4">
                  <c:v>13436</c:v>
                </c:pt>
                <c:pt idx="5">
                  <c:v>17541</c:v>
                </c:pt>
                <c:pt idx="6">
                  <c:v>23055</c:v>
                </c:pt>
                <c:pt idx="7">
                  <c:v>21905</c:v>
                </c:pt>
              </c:numCache>
            </c:numRef>
          </c:val>
        </c:ser>
        <c:ser>
          <c:idx val="1"/>
          <c:order val="1"/>
          <c:tx>
            <c:strRef>
              <c:f>Mincetur!$D$24</c:f>
              <c:strCache>
                <c:ptCount val="1"/>
                <c:pt idx="0">
                  <c:v>Extranjeros</c:v>
                </c:pt>
              </c:strCache>
            </c:strRef>
          </c:tx>
          <c:invertIfNegative val="0"/>
          <c:cat>
            <c:numRef>
              <c:f>Mincetur!$A$25:$A$32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Mincetur!$D$25:$D$32</c:f>
              <c:numCache>
                <c:formatCode>#,##0</c:formatCode>
                <c:ptCount val="8"/>
                <c:pt idx="0">
                  <c:v>2250</c:v>
                </c:pt>
                <c:pt idx="1">
                  <c:v>3334</c:v>
                </c:pt>
                <c:pt idx="2">
                  <c:v>4241</c:v>
                </c:pt>
                <c:pt idx="3">
                  <c:v>5393</c:v>
                </c:pt>
                <c:pt idx="4">
                  <c:v>5106</c:v>
                </c:pt>
                <c:pt idx="5">
                  <c:v>6155</c:v>
                </c:pt>
                <c:pt idx="6">
                  <c:v>6376</c:v>
                </c:pt>
                <c:pt idx="7">
                  <c:v>6055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968128"/>
        <c:axId val="35969664"/>
        <c:axId val="0"/>
      </c:bar3DChart>
      <c:catAx>
        <c:axId val="3596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969664"/>
        <c:crosses val="autoZero"/>
        <c:auto val="1"/>
        <c:lblAlgn val="ctr"/>
        <c:lblOffset val="100"/>
        <c:noMultiLvlLbl val="0"/>
      </c:catAx>
      <c:valAx>
        <c:axId val="3596966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PE"/>
          </a:p>
        </c:txPr>
        <c:crossAx val="359681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s-PE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62288B-0DB5-44BF-A280-2B4BA4D65FB9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496B2AB7-154A-4F68-8182-A9EE678725A5}">
      <dgm:prSet phldrT="[Texto]"/>
      <dgm:spPr/>
      <dgm:t>
        <a:bodyPr/>
        <a:lstStyle/>
        <a:p>
          <a:r>
            <a:rPr lang="es-MX" dirty="0" smtClean="0"/>
            <a:t>Cofinanciamiento en la inversión</a:t>
          </a:r>
          <a:endParaRPr lang="es-MX" dirty="0"/>
        </a:p>
      </dgm:t>
    </dgm:pt>
    <dgm:pt modelId="{A6EEDB3E-7A75-498F-8E76-8130349EF1F2}" type="parTrans" cxnId="{2D263333-4405-4075-982E-69F6FBC7E100}">
      <dgm:prSet/>
      <dgm:spPr/>
      <dgm:t>
        <a:bodyPr/>
        <a:lstStyle/>
        <a:p>
          <a:endParaRPr lang="es-MX"/>
        </a:p>
      </dgm:t>
    </dgm:pt>
    <dgm:pt modelId="{8253E544-8DEB-44FA-BCCD-2DC8FC7A904B}" type="sibTrans" cxnId="{2D263333-4405-4075-982E-69F6FBC7E100}">
      <dgm:prSet/>
      <dgm:spPr/>
      <dgm:t>
        <a:bodyPr/>
        <a:lstStyle/>
        <a:p>
          <a:endParaRPr lang="es-MX"/>
        </a:p>
      </dgm:t>
    </dgm:pt>
    <dgm:pt modelId="{15991CF6-DDAE-4C8F-B141-33A31ABAC0AF}">
      <dgm:prSet phldrT="[Texto]"/>
      <dgm:spPr/>
      <dgm:t>
        <a:bodyPr/>
        <a:lstStyle/>
        <a:p>
          <a:r>
            <a:rPr lang="es-MX" dirty="0" smtClean="0"/>
            <a:t>Cofinanciamiento en la operación</a:t>
          </a:r>
          <a:endParaRPr lang="es-MX" dirty="0"/>
        </a:p>
      </dgm:t>
    </dgm:pt>
    <dgm:pt modelId="{AB4C696D-A0C3-4B95-9481-EFE205E7214C}" type="parTrans" cxnId="{807C6DAE-28B9-4DC1-990E-E94BAF4D16BF}">
      <dgm:prSet/>
      <dgm:spPr/>
      <dgm:t>
        <a:bodyPr/>
        <a:lstStyle/>
        <a:p>
          <a:endParaRPr lang="es-MX"/>
        </a:p>
      </dgm:t>
    </dgm:pt>
    <dgm:pt modelId="{85536A96-A0C7-4390-8137-B2C269787787}" type="sibTrans" cxnId="{807C6DAE-28B9-4DC1-990E-E94BAF4D16BF}">
      <dgm:prSet/>
      <dgm:spPr/>
      <dgm:t>
        <a:bodyPr/>
        <a:lstStyle/>
        <a:p>
          <a:endParaRPr lang="es-MX"/>
        </a:p>
      </dgm:t>
    </dgm:pt>
    <dgm:pt modelId="{25D094A7-400F-4022-98A0-99509205E7CD}">
      <dgm:prSet phldrT="[Texto]"/>
      <dgm:spPr/>
      <dgm:t>
        <a:bodyPr/>
        <a:lstStyle/>
        <a:p>
          <a:r>
            <a:rPr lang="es-MX" dirty="0" smtClean="0"/>
            <a:t>Cofinanciamiento en la inversión y la operación</a:t>
          </a:r>
          <a:endParaRPr lang="es-MX" dirty="0"/>
        </a:p>
      </dgm:t>
    </dgm:pt>
    <dgm:pt modelId="{93EEE6B5-C922-4E04-B1BB-11024C38324E}" type="parTrans" cxnId="{1F1FFF8C-C37B-4138-A400-669532226EA9}">
      <dgm:prSet/>
      <dgm:spPr/>
      <dgm:t>
        <a:bodyPr/>
        <a:lstStyle/>
        <a:p>
          <a:endParaRPr lang="es-MX"/>
        </a:p>
      </dgm:t>
    </dgm:pt>
    <dgm:pt modelId="{F48F6396-7A9D-49F9-A6D2-A98A3DDFE74D}" type="sibTrans" cxnId="{1F1FFF8C-C37B-4138-A400-669532226EA9}">
      <dgm:prSet/>
      <dgm:spPr/>
      <dgm:t>
        <a:bodyPr/>
        <a:lstStyle/>
        <a:p>
          <a:endParaRPr lang="es-MX"/>
        </a:p>
      </dgm:t>
    </dgm:pt>
    <dgm:pt modelId="{87B6207E-E192-432C-83E7-70F78D68567C}" type="pres">
      <dgm:prSet presAssocID="{5962288B-0DB5-44BF-A280-2B4BA4D65F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67DA1FA-5955-42A9-BC8B-DAC301C51A0A}" type="pres">
      <dgm:prSet presAssocID="{496B2AB7-154A-4F68-8182-A9EE678725A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565FAD-1EB4-4819-B874-E0846892376B}" type="pres">
      <dgm:prSet presAssocID="{8253E544-8DEB-44FA-BCCD-2DC8FC7A904B}" presName="sibTrans" presStyleCnt="0"/>
      <dgm:spPr/>
    </dgm:pt>
    <dgm:pt modelId="{70710032-2015-424E-AC47-4BAD89A222EE}" type="pres">
      <dgm:prSet presAssocID="{15991CF6-DDAE-4C8F-B141-33A31ABAC0A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AFB3AD3-C79C-4F16-9AB5-09F606841D87}" type="pres">
      <dgm:prSet presAssocID="{85536A96-A0C7-4390-8137-B2C269787787}" presName="sibTrans" presStyleCnt="0"/>
      <dgm:spPr/>
    </dgm:pt>
    <dgm:pt modelId="{F6457122-2453-40E5-B122-49183A2BF8AB}" type="pres">
      <dgm:prSet presAssocID="{25D094A7-400F-4022-98A0-99509205E7C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DD2C39C-2239-4FA4-AC08-39512BCB321F}" type="presOf" srcId="{5962288B-0DB5-44BF-A280-2B4BA4D65FB9}" destId="{87B6207E-E192-432C-83E7-70F78D68567C}" srcOrd="0" destOrd="0" presId="urn:microsoft.com/office/officeart/2005/8/layout/hList6"/>
    <dgm:cxn modelId="{C8119113-CD93-4425-8E87-B8D8936EBD07}" type="presOf" srcId="{496B2AB7-154A-4F68-8182-A9EE678725A5}" destId="{367DA1FA-5955-42A9-BC8B-DAC301C51A0A}" srcOrd="0" destOrd="0" presId="urn:microsoft.com/office/officeart/2005/8/layout/hList6"/>
    <dgm:cxn modelId="{807C6DAE-28B9-4DC1-990E-E94BAF4D16BF}" srcId="{5962288B-0DB5-44BF-A280-2B4BA4D65FB9}" destId="{15991CF6-DDAE-4C8F-B141-33A31ABAC0AF}" srcOrd="1" destOrd="0" parTransId="{AB4C696D-A0C3-4B95-9481-EFE205E7214C}" sibTransId="{85536A96-A0C7-4390-8137-B2C269787787}"/>
    <dgm:cxn modelId="{1D275719-FE0B-41E6-AC56-F089D5ACB26E}" type="presOf" srcId="{15991CF6-DDAE-4C8F-B141-33A31ABAC0AF}" destId="{70710032-2015-424E-AC47-4BAD89A222EE}" srcOrd="0" destOrd="0" presId="urn:microsoft.com/office/officeart/2005/8/layout/hList6"/>
    <dgm:cxn modelId="{2D263333-4405-4075-982E-69F6FBC7E100}" srcId="{5962288B-0DB5-44BF-A280-2B4BA4D65FB9}" destId="{496B2AB7-154A-4F68-8182-A9EE678725A5}" srcOrd="0" destOrd="0" parTransId="{A6EEDB3E-7A75-498F-8E76-8130349EF1F2}" sibTransId="{8253E544-8DEB-44FA-BCCD-2DC8FC7A904B}"/>
    <dgm:cxn modelId="{496A03A4-EF60-4ADD-AE60-D9F4CCF6C833}" type="presOf" srcId="{25D094A7-400F-4022-98A0-99509205E7CD}" destId="{F6457122-2453-40E5-B122-49183A2BF8AB}" srcOrd="0" destOrd="0" presId="urn:microsoft.com/office/officeart/2005/8/layout/hList6"/>
    <dgm:cxn modelId="{1F1FFF8C-C37B-4138-A400-669532226EA9}" srcId="{5962288B-0DB5-44BF-A280-2B4BA4D65FB9}" destId="{25D094A7-400F-4022-98A0-99509205E7CD}" srcOrd="2" destOrd="0" parTransId="{93EEE6B5-C922-4E04-B1BB-11024C38324E}" sibTransId="{F48F6396-7A9D-49F9-A6D2-A98A3DDFE74D}"/>
    <dgm:cxn modelId="{0068E98D-9AD9-4199-8304-9E4BC5F4EC97}" type="presParOf" srcId="{87B6207E-E192-432C-83E7-70F78D68567C}" destId="{367DA1FA-5955-42A9-BC8B-DAC301C51A0A}" srcOrd="0" destOrd="0" presId="urn:microsoft.com/office/officeart/2005/8/layout/hList6"/>
    <dgm:cxn modelId="{C6785C64-24A7-4E9A-A365-0B525CD66683}" type="presParOf" srcId="{87B6207E-E192-432C-83E7-70F78D68567C}" destId="{14565FAD-1EB4-4819-B874-E0846892376B}" srcOrd="1" destOrd="0" presId="urn:microsoft.com/office/officeart/2005/8/layout/hList6"/>
    <dgm:cxn modelId="{E41E2FF9-45CC-46DC-840B-7F7ABD9B940C}" type="presParOf" srcId="{87B6207E-E192-432C-83E7-70F78D68567C}" destId="{70710032-2015-424E-AC47-4BAD89A222EE}" srcOrd="2" destOrd="0" presId="urn:microsoft.com/office/officeart/2005/8/layout/hList6"/>
    <dgm:cxn modelId="{39ED9677-0EB9-4843-884B-75C1123F563B}" type="presParOf" srcId="{87B6207E-E192-432C-83E7-70F78D68567C}" destId="{CAFB3AD3-C79C-4F16-9AB5-09F606841D87}" srcOrd="3" destOrd="0" presId="urn:microsoft.com/office/officeart/2005/8/layout/hList6"/>
    <dgm:cxn modelId="{AE96759C-F8E7-431A-B259-F7177A7669D3}" type="presParOf" srcId="{87B6207E-E192-432C-83E7-70F78D68567C}" destId="{F6457122-2453-40E5-B122-49183A2BF8A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BA010A-3407-4630-9239-CA3B40D0003E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FF8DC1FC-A33E-4C78-AA5D-75C1D060FC63}">
      <dgm:prSet phldrT="[Texto]" custT="1"/>
      <dgm:spPr/>
      <dgm:t>
        <a:bodyPr/>
        <a:lstStyle/>
        <a:p>
          <a:r>
            <a:rPr lang="es-MX" sz="2000" dirty="0" smtClean="0"/>
            <a:t>Técnicos-operativos</a:t>
          </a:r>
          <a:endParaRPr lang="es-MX" sz="2000" dirty="0"/>
        </a:p>
      </dgm:t>
    </dgm:pt>
    <dgm:pt modelId="{622921D9-CED4-4108-83DA-7CC925260C52}" type="parTrans" cxnId="{A4284C89-13A6-4732-AE49-88827C6C4900}">
      <dgm:prSet/>
      <dgm:spPr/>
      <dgm:t>
        <a:bodyPr/>
        <a:lstStyle/>
        <a:p>
          <a:endParaRPr lang="es-MX" sz="1600"/>
        </a:p>
      </dgm:t>
    </dgm:pt>
    <dgm:pt modelId="{B9143F15-1A0B-4F07-9481-55A14FFA05CD}" type="sibTrans" cxnId="{A4284C89-13A6-4732-AE49-88827C6C4900}">
      <dgm:prSet/>
      <dgm:spPr/>
      <dgm:t>
        <a:bodyPr/>
        <a:lstStyle/>
        <a:p>
          <a:endParaRPr lang="es-MX" sz="1600"/>
        </a:p>
      </dgm:t>
    </dgm:pt>
    <dgm:pt modelId="{CF904AD1-93E1-415B-9CCB-5B6B00328D55}">
      <dgm:prSet phldrT="[Texto]" custT="1"/>
      <dgm:spPr/>
      <dgm:t>
        <a:bodyPr/>
        <a:lstStyle/>
        <a:p>
          <a:r>
            <a:rPr lang="es-MX" sz="1600" dirty="0" smtClean="0"/>
            <a:t>Técnicos: al menos una infraestructura de transporte que haya empleado cableado metálico estructural &gt;200 m, culminado en los últimos 10 años, con circulación de bienes o personas en áreas desniveladas o irregulares.</a:t>
          </a:r>
          <a:endParaRPr lang="es-MX" sz="1600" dirty="0"/>
        </a:p>
      </dgm:t>
    </dgm:pt>
    <dgm:pt modelId="{BE44078C-5B46-4E99-A05F-DC209373E08A}" type="parTrans" cxnId="{23C0F248-7F50-49EF-8577-530B9BBFB62D}">
      <dgm:prSet/>
      <dgm:spPr/>
      <dgm:t>
        <a:bodyPr/>
        <a:lstStyle/>
        <a:p>
          <a:endParaRPr lang="es-MX" sz="1600"/>
        </a:p>
      </dgm:t>
    </dgm:pt>
    <dgm:pt modelId="{1DD1C78F-9038-497A-B4D1-D853DFCF73BF}" type="sibTrans" cxnId="{23C0F248-7F50-49EF-8577-530B9BBFB62D}">
      <dgm:prSet/>
      <dgm:spPr/>
      <dgm:t>
        <a:bodyPr/>
        <a:lstStyle/>
        <a:p>
          <a:endParaRPr lang="es-MX" sz="1600"/>
        </a:p>
      </dgm:t>
    </dgm:pt>
    <dgm:pt modelId="{B34A918D-7433-4254-A5AE-9FFE4EC74729}">
      <dgm:prSet phldrT="[Texto]" custT="1"/>
      <dgm:spPr/>
      <dgm:t>
        <a:bodyPr/>
        <a:lstStyle/>
        <a:p>
          <a:r>
            <a:rPr lang="es-MX" sz="1600" dirty="0" smtClean="0"/>
            <a:t>Operativos: operación de, por lo menos, un sistema de transporte por cable que traslade 10,000 pasajeros por año y 3 años de experiencia acumulada en los últimos 10 años.</a:t>
          </a:r>
          <a:endParaRPr lang="es-MX" sz="1600" dirty="0"/>
        </a:p>
      </dgm:t>
    </dgm:pt>
    <dgm:pt modelId="{72B08888-E994-476B-8A52-C81614212F07}" type="parTrans" cxnId="{5CCADB6C-81DA-4FA1-95D9-DD1F603A2670}">
      <dgm:prSet/>
      <dgm:spPr/>
      <dgm:t>
        <a:bodyPr/>
        <a:lstStyle/>
        <a:p>
          <a:endParaRPr lang="es-MX" sz="1600"/>
        </a:p>
      </dgm:t>
    </dgm:pt>
    <dgm:pt modelId="{5043BB50-20B9-4082-B527-599CF4C4CCEB}" type="sibTrans" cxnId="{5CCADB6C-81DA-4FA1-95D9-DD1F603A2670}">
      <dgm:prSet/>
      <dgm:spPr/>
      <dgm:t>
        <a:bodyPr/>
        <a:lstStyle/>
        <a:p>
          <a:endParaRPr lang="es-MX" sz="1600"/>
        </a:p>
      </dgm:t>
    </dgm:pt>
    <dgm:pt modelId="{81F3B83F-8CB5-4037-BA61-53398155727F}">
      <dgm:prSet phldrT="[Texto]" custT="1"/>
      <dgm:spPr/>
      <dgm:t>
        <a:bodyPr/>
        <a:lstStyle/>
        <a:p>
          <a:r>
            <a:rPr lang="es-MX" sz="2000" dirty="0" smtClean="0"/>
            <a:t>Financieros</a:t>
          </a:r>
          <a:endParaRPr lang="es-MX" sz="2000" dirty="0"/>
        </a:p>
      </dgm:t>
    </dgm:pt>
    <dgm:pt modelId="{01C842B9-8DE4-4B93-9EF5-C17B9A8DA22C}" type="parTrans" cxnId="{8ED7C86C-0805-40BE-9D61-3AF01EFC10D9}">
      <dgm:prSet/>
      <dgm:spPr/>
      <dgm:t>
        <a:bodyPr/>
        <a:lstStyle/>
        <a:p>
          <a:endParaRPr lang="es-MX" sz="1600"/>
        </a:p>
      </dgm:t>
    </dgm:pt>
    <dgm:pt modelId="{51C5BC9C-0736-40C5-BCEF-314E523EADFE}" type="sibTrans" cxnId="{8ED7C86C-0805-40BE-9D61-3AF01EFC10D9}">
      <dgm:prSet/>
      <dgm:spPr/>
      <dgm:t>
        <a:bodyPr/>
        <a:lstStyle/>
        <a:p>
          <a:endParaRPr lang="es-MX" sz="1600"/>
        </a:p>
      </dgm:t>
    </dgm:pt>
    <dgm:pt modelId="{A2DE4C48-78BF-4476-B784-E5B3E60B6DD7}">
      <dgm:prSet phldrT="[Texto]" custT="1"/>
      <dgm:spPr/>
      <dgm:t>
        <a:bodyPr/>
        <a:lstStyle/>
        <a:p>
          <a:r>
            <a:rPr lang="es-PE" sz="1600" b="0" dirty="0" smtClean="0"/>
            <a:t>Patrimonio neto mínimo de US$ 4,000,000 contabilizado  al cierre del último ejercicio contable</a:t>
          </a:r>
          <a:r>
            <a:rPr lang="es-ES" sz="1600" dirty="0" smtClean="0"/>
            <a:t>, presentando los Estados Financieros auditados.</a:t>
          </a:r>
          <a:endParaRPr lang="es-MX" sz="1600" dirty="0"/>
        </a:p>
      </dgm:t>
    </dgm:pt>
    <dgm:pt modelId="{EDC6F968-CA0D-48B4-86AE-E30494092EC2}" type="parTrans" cxnId="{26677F93-6CC1-4887-A32C-4E7EB525FFAC}">
      <dgm:prSet/>
      <dgm:spPr/>
      <dgm:t>
        <a:bodyPr/>
        <a:lstStyle/>
        <a:p>
          <a:endParaRPr lang="es-MX" sz="1600"/>
        </a:p>
      </dgm:t>
    </dgm:pt>
    <dgm:pt modelId="{28B8D00D-D5A2-4CD2-9937-459C33FBE2FF}" type="sibTrans" cxnId="{26677F93-6CC1-4887-A32C-4E7EB525FFAC}">
      <dgm:prSet/>
      <dgm:spPr/>
      <dgm:t>
        <a:bodyPr/>
        <a:lstStyle/>
        <a:p>
          <a:endParaRPr lang="es-MX" sz="1600"/>
        </a:p>
      </dgm:t>
    </dgm:pt>
    <dgm:pt modelId="{4E01F7C1-E9C7-4347-8450-E6494DD3188F}">
      <dgm:prSet phldrT="[Texto]" custT="1"/>
      <dgm:spPr/>
      <dgm:t>
        <a:bodyPr/>
        <a:lstStyle/>
        <a:p>
          <a:r>
            <a:rPr lang="es-MX" sz="2000" dirty="0" smtClean="0"/>
            <a:t>Legales</a:t>
          </a:r>
          <a:endParaRPr lang="es-MX" sz="2000" dirty="0"/>
        </a:p>
      </dgm:t>
    </dgm:pt>
    <dgm:pt modelId="{31C4192A-45B7-4D0C-94E7-26F7EF9087A3}" type="parTrans" cxnId="{CF6034F1-CEC1-40B6-93E2-D165EAE0DDA0}">
      <dgm:prSet/>
      <dgm:spPr/>
      <dgm:t>
        <a:bodyPr/>
        <a:lstStyle/>
        <a:p>
          <a:endParaRPr lang="es-MX"/>
        </a:p>
      </dgm:t>
    </dgm:pt>
    <dgm:pt modelId="{C4370778-C6CE-4D47-9EA9-7CA819C58E57}" type="sibTrans" cxnId="{CF6034F1-CEC1-40B6-93E2-D165EAE0DDA0}">
      <dgm:prSet/>
      <dgm:spPr/>
      <dgm:t>
        <a:bodyPr/>
        <a:lstStyle/>
        <a:p>
          <a:endParaRPr lang="es-MX"/>
        </a:p>
      </dgm:t>
    </dgm:pt>
    <dgm:pt modelId="{709B5FEE-D366-4F67-87E3-A2EEE624E16C}">
      <dgm:prSet phldrT="[Texto]" custT="1"/>
      <dgm:spPr/>
      <dgm:t>
        <a:bodyPr/>
        <a:lstStyle/>
        <a:p>
          <a:r>
            <a:rPr lang="es-MX" sz="1600" dirty="0" smtClean="0"/>
            <a:t>Persona jurídica o Consorcio, donde el socio estratégico será constructor u operador (requisito&gt;= 25% de capital social).</a:t>
          </a:r>
          <a:endParaRPr lang="es-MX" sz="1600" dirty="0"/>
        </a:p>
      </dgm:t>
    </dgm:pt>
    <dgm:pt modelId="{F3A1E5E4-3F8D-4E05-AD94-BDA8B7BD33FB}" type="parTrans" cxnId="{2253C644-18EA-4247-8533-705D0A92FF71}">
      <dgm:prSet/>
      <dgm:spPr/>
      <dgm:t>
        <a:bodyPr/>
        <a:lstStyle/>
        <a:p>
          <a:endParaRPr lang="es-MX"/>
        </a:p>
      </dgm:t>
    </dgm:pt>
    <dgm:pt modelId="{6FF7A79F-6EA1-41B4-A668-7A0079D26AC9}" type="sibTrans" cxnId="{2253C644-18EA-4247-8533-705D0A92FF71}">
      <dgm:prSet/>
      <dgm:spPr/>
      <dgm:t>
        <a:bodyPr/>
        <a:lstStyle/>
        <a:p>
          <a:endParaRPr lang="es-MX"/>
        </a:p>
      </dgm:t>
    </dgm:pt>
    <dgm:pt modelId="{6CA1BAC9-24B5-45FC-9568-C07EEE8D2EF1}">
      <dgm:prSet phldrT="[Texto]" custT="1"/>
      <dgm:spPr/>
      <dgm:t>
        <a:bodyPr/>
        <a:lstStyle/>
        <a:p>
          <a:r>
            <a:rPr lang="es-MX" sz="1600" dirty="0" smtClean="0"/>
            <a:t>Pagar el derecho de participación.</a:t>
          </a:r>
          <a:endParaRPr lang="es-MX" sz="1600" dirty="0"/>
        </a:p>
      </dgm:t>
    </dgm:pt>
    <dgm:pt modelId="{370F4C5C-8AE7-4F0D-A763-2D75CD579305}" type="parTrans" cxnId="{1BD34D70-2BF4-4D7E-BDFD-9AFC97572039}">
      <dgm:prSet/>
      <dgm:spPr/>
      <dgm:t>
        <a:bodyPr/>
        <a:lstStyle/>
        <a:p>
          <a:endParaRPr lang="es-MX"/>
        </a:p>
      </dgm:t>
    </dgm:pt>
    <dgm:pt modelId="{FD6C3CB9-379A-4D59-8106-AA5D9A1A05CF}" type="sibTrans" cxnId="{1BD34D70-2BF4-4D7E-BDFD-9AFC97572039}">
      <dgm:prSet/>
      <dgm:spPr/>
      <dgm:t>
        <a:bodyPr/>
        <a:lstStyle/>
        <a:p>
          <a:endParaRPr lang="es-MX"/>
        </a:p>
      </dgm:t>
    </dgm:pt>
    <dgm:pt modelId="{24E16F64-2E73-47CE-8B67-ED6048E31010}">
      <dgm:prSet phldrT="[Texto]" custT="1"/>
      <dgm:spPr/>
      <dgm:t>
        <a:bodyPr/>
        <a:lstStyle/>
        <a:p>
          <a:r>
            <a:rPr lang="es-MX" sz="1600" dirty="0" smtClean="0"/>
            <a:t>Tener un representante legal domiciliado en Perú.</a:t>
          </a:r>
          <a:endParaRPr lang="es-MX" sz="1600" dirty="0"/>
        </a:p>
      </dgm:t>
    </dgm:pt>
    <dgm:pt modelId="{6026B3BF-2A19-468C-94BB-815C34C7AD03}" type="parTrans" cxnId="{DDE1CC22-DBE0-442C-8C3F-19D75498F4D6}">
      <dgm:prSet/>
      <dgm:spPr/>
      <dgm:t>
        <a:bodyPr/>
        <a:lstStyle/>
        <a:p>
          <a:endParaRPr lang="es-MX"/>
        </a:p>
      </dgm:t>
    </dgm:pt>
    <dgm:pt modelId="{1138E478-600C-4644-9511-448E9BACCB07}" type="sibTrans" cxnId="{DDE1CC22-DBE0-442C-8C3F-19D75498F4D6}">
      <dgm:prSet/>
      <dgm:spPr/>
      <dgm:t>
        <a:bodyPr/>
        <a:lstStyle/>
        <a:p>
          <a:endParaRPr lang="es-MX"/>
        </a:p>
      </dgm:t>
    </dgm:pt>
    <dgm:pt modelId="{CE844382-64BF-4ADB-A722-FF6E6AD3760C}" type="pres">
      <dgm:prSet presAssocID="{7EBA010A-3407-4630-9239-CA3B40D000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5B96FD5-553F-4614-B601-8892BB8242D8}" type="pres">
      <dgm:prSet presAssocID="{FF8DC1FC-A33E-4C78-AA5D-75C1D060FC63}" presName="parentLin" presStyleCnt="0"/>
      <dgm:spPr/>
      <dgm:t>
        <a:bodyPr/>
        <a:lstStyle/>
        <a:p>
          <a:endParaRPr lang="es-MX"/>
        </a:p>
      </dgm:t>
    </dgm:pt>
    <dgm:pt modelId="{716620D2-32A0-4467-9494-32FB7A4F8016}" type="pres">
      <dgm:prSet presAssocID="{FF8DC1FC-A33E-4C78-AA5D-75C1D060FC63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9886DE09-7716-46F0-8C14-8926FE0459A4}" type="pres">
      <dgm:prSet presAssocID="{FF8DC1FC-A33E-4C78-AA5D-75C1D060FC6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F1B46F-E736-4287-AD4C-84D5A2775B4C}" type="pres">
      <dgm:prSet presAssocID="{FF8DC1FC-A33E-4C78-AA5D-75C1D060FC63}" presName="negativeSpace" presStyleCnt="0"/>
      <dgm:spPr/>
      <dgm:t>
        <a:bodyPr/>
        <a:lstStyle/>
        <a:p>
          <a:endParaRPr lang="es-MX"/>
        </a:p>
      </dgm:t>
    </dgm:pt>
    <dgm:pt modelId="{99757BCF-7A7A-4652-90EE-D4CAF78B8B4B}" type="pres">
      <dgm:prSet presAssocID="{FF8DC1FC-A33E-4C78-AA5D-75C1D060FC6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94BD8B8-1348-4692-BDE4-705737DB76E3}" type="pres">
      <dgm:prSet presAssocID="{B9143F15-1A0B-4F07-9481-55A14FFA05CD}" presName="spaceBetweenRectangles" presStyleCnt="0"/>
      <dgm:spPr/>
      <dgm:t>
        <a:bodyPr/>
        <a:lstStyle/>
        <a:p>
          <a:endParaRPr lang="es-MX"/>
        </a:p>
      </dgm:t>
    </dgm:pt>
    <dgm:pt modelId="{9AFAB10F-A94C-4599-AC61-557C80B6DFFB}" type="pres">
      <dgm:prSet presAssocID="{81F3B83F-8CB5-4037-BA61-53398155727F}" presName="parentLin" presStyleCnt="0"/>
      <dgm:spPr/>
      <dgm:t>
        <a:bodyPr/>
        <a:lstStyle/>
        <a:p>
          <a:endParaRPr lang="es-MX"/>
        </a:p>
      </dgm:t>
    </dgm:pt>
    <dgm:pt modelId="{0B7D41D5-CAD0-44F8-830B-EC16CC4CAECB}" type="pres">
      <dgm:prSet presAssocID="{81F3B83F-8CB5-4037-BA61-53398155727F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6A06B520-B4C0-4A0C-ACFB-A4317509CA7A}" type="pres">
      <dgm:prSet presAssocID="{81F3B83F-8CB5-4037-BA61-5339815572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121EA6-51D5-4C89-A06C-9F7969533A2D}" type="pres">
      <dgm:prSet presAssocID="{81F3B83F-8CB5-4037-BA61-53398155727F}" presName="negativeSpace" presStyleCnt="0"/>
      <dgm:spPr/>
      <dgm:t>
        <a:bodyPr/>
        <a:lstStyle/>
        <a:p>
          <a:endParaRPr lang="es-MX"/>
        </a:p>
      </dgm:t>
    </dgm:pt>
    <dgm:pt modelId="{44EAF69C-A493-4FD3-9652-477996F46DFC}" type="pres">
      <dgm:prSet presAssocID="{81F3B83F-8CB5-4037-BA61-53398155727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D24A2A-A360-45FF-B936-FA53214ED071}" type="pres">
      <dgm:prSet presAssocID="{51C5BC9C-0736-40C5-BCEF-314E523EADFE}" presName="spaceBetweenRectangles" presStyleCnt="0"/>
      <dgm:spPr/>
      <dgm:t>
        <a:bodyPr/>
        <a:lstStyle/>
        <a:p>
          <a:endParaRPr lang="es-MX"/>
        </a:p>
      </dgm:t>
    </dgm:pt>
    <dgm:pt modelId="{4CB958A8-3C94-4AB3-8B82-CD3A4721D600}" type="pres">
      <dgm:prSet presAssocID="{4E01F7C1-E9C7-4347-8450-E6494DD3188F}" presName="parentLin" presStyleCnt="0"/>
      <dgm:spPr/>
      <dgm:t>
        <a:bodyPr/>
        <a:lstStyle/>
        <a:p>
          <a:endParaRPr lang="es-MX"/>
        </a:p>
      </dgm:t>
    </dgm:pt>
    <dgm:pt modelId="{F8EF44ED-60BE-4259-9BAE-34800E9C02D7}" type="pres">
      <dgm:prSet presAssocID="{4E01F7C1-E9C7-4347-8450-E6494DD3188F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65EA2976-3C9A-4BF0-ABF8-1CF1AE663557}" type="pres">
      <dgm:prSet presAssocID="{4E01F7C1-E9C7-4347-8450-E6494DD3188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B9578B-A7A2-4419-85CD-0DA67B022446}" type="pres">
      <dgm:prSet presAssocID="{4E01F7C1-E9C7-4347-8450-E6494DD3188F}" presName="negativeSpace" presStyleCnt="0"/>
      <dgm:spPr/>
      <dgm:t>
        <a:bodyPr/>
        <a:lstStyle/>
        <a:p>
          <a:endParaRPr lang="es-MX"/>
        </a:p>
      </dgm:t>
    </dgm:pt>
    <dgm:pt modelId="{3449CF98-B629-42EE-806F-626CD60661AD}" type="pres">
      <dgm:prSet presAssocID="{4E01F7C1-E9C7-4347-8450-E6494DD3188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00F81BB-88DE-4271-A85F-347FE8459348}" type="presOf" srcId="{24E16F64-2E73-47CE-8B67-ED6048E31010}" destId="{3449CF98-B629-42EE-806F-626CD60661AD}" srcOrd="0" destOrd="2" presId="urn:microsoft.com/office/officeart/2005/8/layout/list1"/>
    <dgm:cxn modelId="{5CCADB6C-81DA-4FA1-95D9-DD1F603A2670}" srcId="{FF8DC1FC-A33E-4C78-AA5D-75C1D060FC63}" destId="{B34A918D-7433-4254-A5AE-9FFE4EC74729}" srcOrd="1" destOrd="0" parTransId="{72B08888-E994-476B-8A52-C81614212F07}" sibTransId="{5043BB50-20B9-4082-B527-599CF4C4CCEB}"/>
    <dgm:cxn modelId="{26677F93-6CC1-4887-A32C-4E7EB525FFAC}" srcId="{81F3B83F-8CB5-4037-BA61-53398155727F}" destId="{A2DE4C48-78BF-4476-B784-E5B3E60B6DD7}" srcOrd="0" destOrd="0" parTransId="{EDC6F968-CA0D-48B4-86AE-E30494092EC2}" sibTransId="{28B8D00D-D5A2-4CD2-9937-459C33FBE2FF}"/>
    <dgm:cxn modelId="{484BB0C7-2EDE-4980-B030-4831CFAE2B2E}" type="presOf" srcId="{6CA1BAC9-24B5-45FC-9568-C07EEE8D2EF1}" destId="{3449CF98-B629-42EE-806F-626CD60661AD}" srcOrd="0" destOrd="1" presId="urn:microsoft.com/office/officeart/2005/8/layout/list1"/>
    <dgm:cxn modelId="{D84C8CF5-03D9-4AD6-B1B5-BC25CA4B2D34}" type="presOf" srcId="{7EBA010A-3407-4630-9239-CA3B40D0003E}" destId="{CE844382-64BF-4ADB-A722-FF6E6AD3760C}" srcOrd="0" destOrd="0" presId="urn:microsoft.com/office/officeart/2005/8/layout/list1"/>
    <dgm:cxn modelId="{6C256365-4599-4A01-9EC9-0491014CB407}" type="presOf" srcId="{81F3B83F-8CB5-4037-BA61-53398155727F}" destId="{6A06B520-B4C0-4A0C-ACFB-A4317509CA7A}" srcOrd="1" destOrd="0" presId="urn:microsoft.com/office/officeart/2005/8/layout/list1"/>
    <dgm:cxn modelId="{DDE1CC22-DBE0-442C-8C3F-19D75498F4D6}" srcId="{4E01F7C1-E9C7-4347-8450-E6494DD3188F}" destId="{24E16F64-2E73-47CE-8B67-ED6048E31010}" srcOrd="2" destOrd="0" parTransId="{6026B3BF-2A19-468C-94BB-815C34C7AD03}" sibTransId="{1138E478-600C-4644-9511-448E9BACCB07}"/>
    <dgm:cxn modelId="{98AB6DEF-2430-4A3C-BB05-26F9230D273A}" type="presOf" srcId="{FF8DC1FC-A33E-4C78-AA5D-75C1D060FC63}" destId="{716620D2-32A0-4467-9494-32FB7A4F8016}" srcOrd="0" destOrd="0" presId="urn:microsoft.com/office/officeart/2005/8/layout/list1"/>
    <dgm:cxn modelId="{0DA833B9-F200-42D9-A76C-FC6C80852ADD}" type="presOf" srcId="{81F3B83F-8CB5-4037-BA61-53398155727F}" destId="{0B7D41D5-CAD0-44F8-830B-EC16CC4CAECB}" srcOrd="0" destOrd="0" presId="urn:microsoft.com/office/officeart/2005/8/layout/list1"/>
    <dgm:cxn modelId="{0D08C0D0-D980-4790-B810-E417DFD7E357}" type="presOf" srcId="{709B5FEE-D366-4F67-87E3-A2EEE624E16C}" destId="{3449CF98-B629-42EE-806F-626CD60661AD}" srcOrd="0" destOrd="0" presId="urn:microsoft.com/office/officeart/2005/8/layout/list1"/>
    <dgm:cxn modelId="{FBA5D312-6149-4079-8AE6-811A4C8EFDF0}" type="presOf" srcId="{FF8DC1FC-A33E-4C78-AA5D-75C1D060FC63}" destId="{9886DE09-7716-46F0-8C14-8926FE0459A4}" srcOrd="1" destOrd="0" presId="urn:microsoft.com/office/officeart/2005/8/layout/list1"/>
    <dgm:cxn modelId="{1969825F-DC9B-4814-9B96-914C79EAAE2D}" type="presOf" srcId="{A2DE4C48-78BF-4476-B784-E5B3E60B6DD7}" destId="{44EAF69C-A493-4FD3-9652-477996F46DFC}" srcOrd="0" destOrd="0" presId="urn:microsoft.com/office/officeart/2005/8/layout/list1"/>
    <dgm:cxn modelId="{D6A28F20-F0C8-4A60-B75B-B6E607499C7D}" type="presOf" srcId="{B34A918D-7433-4254-A5AE-9FFE4EC74729}" destId="{99757BCF-7A7A-4652-90EE-D4CAF78B8B4B}" srcOrd="0" destOrd="1" presId="urn:microsoft.com/office/officeart/2005/8/layout/list1"/>
    <dgm:cxn modelId="{6C3D5579-A192-49F2-A7D4-BB930A66049D}" type="presOf" srcId="{4E01F7C1-E9C7-4347-8450-E6494DD3188F}" destId="{65EA2976-3C9A-4BF0-ABF8-1CF1AE663557}" srcOrd="1" destOrd="0" presId="urn:microsoft.com/office/officeart/2005/8/layout/list1"/>
    <dgm:cxn modelId="{CF6034F1-CEC1-40B6-93E2-D165EAE0DDA0}" srcId="{7EBA010A-3407-4630-9239-CA3B40D0003E}" destId="{4E01F7C1-E9C7-4347-8450-E6494DD3188F}" srcOrd="2" destOrd="0" parTransId="{31C4192A-45B7-4D0C-94E7-26F7EF9087A3}" sibTransId="{C4370778-C6CE-4D47-9EA9-7CA819C58E57}"/>
    <dgm:cxn modelId="{1BD34D70-2BF4-4D7E-BDFD-9AFC97572039}" srcId="{4E01F7C1-E9C7-4347-8450-E6494DD3188F}" destId="{6CA1BAC9-24B5-45FC-9568-C07EEE8D2EF1}" srcOrd="1" destOrd="0" parTransId="{370F4C5C-8AE7-4F0D-A763-2D75CD579305}" sibTransId="{FD6C3CB9-379A-4D59-8106-AA5D9A1A05CF}"/>
    <dgm:cxn modelId="{6303B084-C64D-49EE-9BC9-43BD650542AD}" type="presOf" srcId="{CF904AD1-93E1-415B-9CCB-5B6B00328D55}" destId="{99757BCF-7A7A-4652-90EE-D4CAF78B8B4B}" srcOrd="0" destOrd="0" presId="urn:microsoft.com/office/officeart/2005/8/layout/list1"/>
    <dgm:cxn modelId="{2253C644-18EA-4247-8533-705D0A92FF71}" srcId="{4E01F7C1-E9C7-4347-8450-E6494DD3188F}" destId="{709B5FEE-D366-4F67-87E3-A2EEE624E16C}" srcOrd="0" destOrd="0" parTransId="{F3A1E5E4-3F8D-4E05-AD94-BDA8B7BD33FB}" sibTransId="{6FF7A79F-6EA1-41B4-A668-7A0079D26AC9}"/>
    <dgm:cxn modelId="{23C0F248-7F50-49EF-8577-530B9BBFB62D}" srcId="{FF8DC1FC-A33E-4C78-AA5D-75C1D060FC63}" destId="{CF904AD1-93E1-415B-9CCB-5B6B00328D55}" srcOrd="0" destOrd="0" parTransId="{BE44078C-5B46-4E99-A05F-DC209373E08A}" sibTransId="{1DD1C78F-9038-497A-B4D1-D853DFCF73BF}"/>
    <dgm:cxn modelId="{8ED7C86C-0805-40BE-9D61-3AF01EFC10D9}" srcId="{7EBA010A-3407-4630-9239-CA3B40D0003E}" destId="{81F3B83F-8CB5-4037-BA61-53398155727F}" srcOrd="1" destOrd="0" parTransId="{01C842B9-8DE4-4B93-9EF5-C17B9A8DA22C}" sibTransId="{51C5BC9C-0736-40C5-BCEF-314E523EADFE}"/>
    <dgm:cxn modelId="{A4284C89-13A6-4732-AE49-88827C6C4900}" srcId="{7EBA010A-3407-4630-9239-CA3B40D0003E}" destId="{FF8DC1FC-A33E-4C78-AA5D-75C1D060FC63}" srcOrd="0" destOrd="0" parTransId="{622921D9-CED4-4108-83DA-7CC925260C52}" sibTransId="{B9143F15-1A0B-4F07-9481-55A14FFA05CD}"/>
    <dgm:cxn modelId="{3ABA2E9A-A595-4DD7-B259-23E24CD155C8}" type="presOf" srcId="{4E01F7C1-E9C7-4347-8450-E6494DD3188F}" destId="{F8EF44ED-60BE-4259-9BAE-34800E9C02D7}" srcOrd="0" destOrd="0" presId="urn:microsoft.com/office/officeart/2005/8/layout/list1"/>
    <dgm:cxn modelId="{60EF65B4-6BEC-4666-847F-5F04CD0D411E}" type="presParOf" srcId="{CE844382-64BF-4ADB-A722-FF6E6AD3760C}" destId="{55B96FD5-553F-4614-B601-8892BB8242D8}" srcOrd="0" destOrd="0" presId="urn:microsoft.com/office/officeart/2005/8/layout/list1"/>
    <dgm:cxn modelId="{8AAF6E8E-54C8-47F1-9560-580C975BD9BD}" type="presParOf" srcId="{55B96FD5-553F-4614-B601-8892BB8242D8}" destId="{716620D2-32A0-4467-9494-32FB7A4F8016}" srcOrd="0" destOrd="0" presId="urn:microsoft.com/office/officeart/2005/8/layout/list1"/>
    <dgm:cxn modelId="{D4BEE71C-F04A-40A1-9EC3-51481585CB3D}" type="presParOf" srcId="{55B96FD5-553F-4614-B601-8892BB8242D8}" destId="{9886DE09-7716-46F0-8C14-8926FE0459A4}" srcOrd="1" destOrd="0" presId="urn:microsoft.com/office/officeart/2005/8/layout/list1"/>
    <dgm:cxn modelId="{972EF36C-9D2C-47D7-8C3B-DC379E930267}" type="presParOf" srcId="{CE844382-64BF-4ADB-A722-FF6E6AD3760C}" destId="{D8F1B46F-E736-4287-AD4C-84D5A2775B4C}" srcOrd="1" destOrd="0" presId="urn:microsoft.com/office/officeart/2005/8/layout/list1"/>
    <dgm:cxn modelId="{E5847555-2BAC-4D92-91AD-3DF5DDF4E69F}" type="presParOf" srcId="{CE844382-64BF-4ADB-A722-FF6E6AD3760C}" destId="{99757BCF-7A7A-4652-90EE-D4CAF78B8B4B}" srcOrd="2" destOrd="0" presId="urn:microsoft.com/office/officeart/2005/8/layout/list1"/>
    <dgm:cxn modelId="{D4C4C34E-172A-4908-98B7-1125F3EAB65B}" type="presParOf" srcId="{CE844382-64BF-4ADB-A722-FF6E6AD3760C}" destId="{D94BD8B8-1348-4692-BDE4-705737DB76E3}" srcOrd="3" destOrd="0" presId="urn:microsoft.com/office/officeart/2005/8/layout/list1"/>
    <dgm:cxn modelId="{13023611-0E7B-4246-8907-5925DF38A06F}" type="presParOf" srcId="{CE844382-64BF-4ADB-A722-FF6E6AD3760C}" destId="{9AFAB10F-A94C-4599-AC61-557C80B6DFFB}" srcOrd="4" destOrd="0" presId="urn:microsoft.com/office/officeart/2005/8/layout/list1"/>
    <dgm:cxn modelId="{938F93F8-54CA-4F74-88E6-AE718A3BC5B2}" type="presParOf" srcId="{9AFAB10F-A94C-4599-AC61-557C80B6DFFB}" destId="{0B7D41D5-CAD0-44F8-830B-EC16CC4CAECB}" srcOrd="0" destOrd="0" presId="urn:microsoft.com/office/officeart/2005/8/layout/list1"/>
    <dgm:cxn modelId="{5D9B56DA-8946-4740-9705-64249FEB09D6}" type="presParOf" srcId="{9AFAB10F-A94C-4599-AC61-557C80B6DFFB}" destId="{6A06B520-B4C0-4A0C-ACFB-A4317509CA7A}" srcOrd="1" destOrd="0" presId="urn:microsoft.com/office/officeart/2005/8/layout/list1"/>
    <dgm:cxn modelId="{D8DB3796-AF32-499B-B64B-C6747E1A3186}" type="presParOf" srcId="{CE844382-64BF-4ADB-A722-FF6E6AD3760C}" destId="{E5121EA6-51D5-4C89-A06C-9F7969533A2D}" srcOrd="5" destOrd="0" presId="urn:microsoft.com/office/officeart/2005/8/layout/list1"/>
    <dgm:cxn modelId="{6ECDCF46-F2C0-4E98-BFA9-512A8AFE329A}" type="presParOf" srcId="{CE844382-64BF-4ADB-A722-FF6E6AD3760C}" destId="{44EAF69C-A493-4FD3-9652-477996F46DFC}" srcOrd="6" destOrd="0" presId="urn:microsoft.com/office/officeart/2005/8/layout/list1"/>
    <dgm:cxn modelId="{2A1E5CD9-1379-4B44-84C0-406D0F888E34}" type="presParOf" srcId="{CE844382-64BF-4ADB-A722-FF6E6AD3760C}" destId="{5FD24A2A-A360-45FF-B936-FA53214ED071}" srcOrd="7" destOrd="0" presId="urn:microsoft.com/office/officeart/2005/8/layout/list1"/>
    <dgm:cxn modelId="{C8BF6C9F-9063-4F70-A86B-CBD1B166EBB3}" type="presParOf" srcId="{CE844382-64BF-4ADB-A722-FF6E6AD3760C}" destId="{4CB958A8-3C94-4AB3-8B82-CD3A4721D600}" srcOrd="8" destOrd="0" presId="urn:microsoft.com/office/officeart/2005/8/layout/list1"/>
    <dgm:cxn modelId="{3013EDBC-7CD3-4731-B9FD-FE106E67071C}" type="presParOf" srcId="{4CB958A8-3C94-4AB3-8B82-CD3A4721D600}" destId="{F8EF44ED-60BE-4259-9BAE-34800E9C02D7}" srcOrd="0" destOrd="0" presId="urn:microsoft.com/office/officeart/2005/8/layout/list1"/>
    <dgm:cxn modelId="{0E8F7826-8934-4013-8A5F-C0C122C2BA63}" type="presParOf" srcId="{4CB958A8-3C94-4AB3-8B82-CD3A4721D600}" destId="{65EA2976-3C9A-4BF0-ABF8-1CF1AE663557}" srcOrd="1" destOrd="0" presId="urn:microsoft.com/office/officeart/2005/8/layout/list1"/>
    <dgm:cxn modelId="{25E2AB5C-7366-4D70-AB64-63EFFDB73699}" type="presParOf" srcId="{CE844382-64BF-4ADB-A722-FF6E6AD3760C}" destId="{D4B9578B-A7A2-4419-85CD-0DA67B022446}" srcOrd="9" destOrd="0" presId="urn:microsoft.com/office/officeart/2005/8/layout/list1"/>
    <dgm:cxn modelId="{4EE72043-65DC-43E9-B8C2-92ADF84A257C}" type="presParOf" srcId="{CE844382-64BF-4ADB-A722-FF6E6AD3760C}" destId="{3449CF98-B629-42EE-806F-626CD60661A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1FA-5955-42A9-BC8B-DAC301C51A0A}">
      <dsp:nvSpPr>
        <dsp:cNvPr id="0" name=""/>
        <dsp:cNvSpPr/>
      </dsp:nvSpPr>
      <dsp:spPr>
        <a:xfrm rot="16200000">
          <a:off x="-1063873" y="1064617"/>
          <a:ext cx="4063999" cy="193476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582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Cofinanciamiento en la inversión</a:t>
          </a:r>
          <a:endParaRPr lang="es-MX" sz="1800" kern="1200" dirty="0"/>
        </a:p>
      </dsp:txBody>
      <dsp:txXfrm rot="5400000">
        <a:off x="744" y="812800"/>
        <a:ext cx="1934765" cy="2438399"/>
      </dsp:txXfrm>
    </dsp:sp>
    <dsp:sp modelId="{70710032-2015-424E-AC47-4BAD89A222EE}">
      <dsp:nvSpPr>
        <dsp:cNvPr id="0" name=""/>
        <dsp:cNvSpPr/>
      </dsp:nvSpPr>
      <dsp:spPr>
        <a:xfrm rot="16200000">
          <a:off x="1015999" y="1064617"/>
          <a:ext cx="4063999" cy="1934765"/>
        </a:xfrm>
        <a:prstGeom prst="flowChartManualOperati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582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Cofinanciamiento en la operación</a:t>
          </a:r>
          <a:endParaRPr lang="es-MX" sz="1800" kern="1200" dirty="0"/>
        </a:p>
      </dsp:txBody>
      <dsp:txXfrm rot="5400000">
        <a:off x="2080616" y="812800"/>
        <a:ext cx="1934765" cy="2438399"/>
      </dsp:txXfrm>
    </dsp:sp>
    <dsp:sp modelId="{F6457122-2453-40E5-B122-49183A2BF8AB}">
      <dsp:nvSpPr>
        <dsp:cNvPr id="0" name=""/>
        <dsp:cNvSpPr/>
      </dsp:nvSpPr>
      <dsp:spPr>
        <a:xfrm rot="16200000">
          <a:off x="3095873" y="1064617"/>
          <a:ext cx="4063999" cy="1934765"/>
        </a:xfrm>
        <a:prstGeom prst="flowChartManualOperati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582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Cofinanciamiento en la inversión y la operación</a:t>
          </a:r>
          <a:endParaRPr lang="es-MX" sz="1800" kern="1200" dirty="0"/>
        </a:p>
      </dsp:txBody>
      <dsp:txXfrm rot="5400000">
        <a:off x="4160490" y="812800"/>
        <a:ext cx="1934765" cy="2438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57BCF-7A7A-4652-90EE-D4CAF78B8B4B}">
      <dsp:nvSpPr>
        <dsp:cNvPr id="0" name=""/>
        <dsp:cNvSpPr/>
      </dsp:nvSpPr>
      <dsp:spPr>
        <a:xfrm>
          <a:off x="0" y="199326"/>
          <a:ext cx="8229599" cy="173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22910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Técnicos: al menos una infraestructura de transporte que haya empleado cableado metálico estructural &gt;200 m, culminado en los últimos 10 años, con circulación de bienes o personas en áreas desniveladas o irregulares.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Operativos: operación de, por lo menos, un sistema de transporte por cable que traslade 10,000 pasajeros por año y 3 años de experiencia acumulada en los últimos 10 años.</a:t>
          </a:r>
          <a:endParaRPr lang="es-MX" sz="1600" kern="1200" dirty="0"/>
        </a:p>
      </dsp:txBody>
      <dsp:txXfrm>
        <a:off x="0" y="199326"/>
        <a:ext cx="8229599" cy="1732500"/>
      </dsp:txXfrm>
    </dsp:sp>
    <dsp:sp modelId="{9886DE09-7716-46F0-8C14-8926FE0459A4}">
      <dsp:nvSpPr>
        <dsp:cNvPr id="0" name=""/>
        <dsp:cNvSpPr/>
      </dsp:nvSpPr>
      <dsp:spPr>
        <a:xfrm>
          <a:off x="411480" y="36966"/>
          <a:ext cx="5760720" cy="3247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Técnicos-operativos</a:t>
          </a:r>
          <a:endParaRPr lang="es-MX" sz="2000" kern="1200" dirty="0"/>
        </a:p>
      </dsp:txBody>
      <dsp:txXfrm>
        <a:off x="427332" y="52818"/>
        <a:ext cx="5729016" cy="293016"/>
      </dsp:txXfrm>
    </dsp:sp>
    <dsp:sp modelId="{44EAF69C-A493-4FD3-9652-477996F46DFC}">
      <dsp:nvSpPr>
        <dsp:cNvPr id="0" name=""/>
        <dsp:cNvSpPr/>
      </dsp:nvSpPr>
      <dsp:spPr>
        <a:xfrm>
          <a:off x="0" y="2153586"/>
          <a:ext cx="8229599" cy="796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22910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b="0" kern="1200" dirty="0" smtClean="0"/>
            <a:t>Patrimonio neto mínimo de US$ 4,000,000 contabilizado  al cierre del último ejercicio contable</a:t>
          </a:r>
          <a:r>
            <a:rPr lang="es-ES" sz="1600" kern="1200" dirty="0" smtClean="0"/>
            <a:t>, presentando los Estados Financieros auditados.</a:t>
          </a:r>
          <a:endParaRPr lang="es-MX" sz="1600" kern="1200" dirty="0"/>
        </a:p>
      </dsp:txBody>
      <dsp:txXfrm>
        <a:off x="0" y="2153586"/>
        <a:ext cx="8229599" cy="796949"/>
      </dsp:txXfrm>
    </dsp:sp>
    <dsp:sp modelId="{6A06B520-B4C0-4A0C-ACFB-A4317509CA7A}">
      <dsp:nvSpPr>
        <dsp:cNvPr id="0" name=""/>
        <dsp:cNvSpPr/>
      </dsp:nvSpPr>
      <dsp:spPr>
        <a:xfrm>
          <a:off x="411480" y="1991226"/>
          <a:ext cx="5760720" cy="3247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Financieros</a:t>
          </a:r>
          <a:endParaRPr lang="es-MX" sz="2000" kern="1200" dirty="0"/>
        </a:p>
      </dsp:txBody>
      <dsp:txXfrm>
        <a:off x="427332" y="2007078"/>
        <a:ext cx="5729016" cy="293016"/>
      </dsp:txXfrm>
    </dsp:sp>
    <dsp:sp modelId="{3449CF98-B629-42EE-806F-626CD60661AD}">
      <dsp:nvSpPr>
        <dsp:cNvPr id="0" name=""/>
        <dsp:cNvSpPr/>
      </dsp:nvSpPr>
      <dsp:spPr>
        <a:xfrm>
          <a:off x="0" y="3172296"/>
          <a:ext cx="8229599" cy="1316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22910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Persona jurídica o Consorcio, donde el socio estratégico será constructor u operador (requisito&gt;= 25% de capital social).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Pagar el derecho de participación.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Tener un representante legal domiciliado en Perú.</a:t>
          </a:r>
          <a:endParaRPr lang="es-MX" sz="1600" kern="1200" dirty="0"/>
        </a:p>
      </dsp:txBody>
      <dsp:txXfrm>
        <a:off x="0" y="3172296"/>
        <a:ext cx="8229599" cy="1316699"/>
      </dsp:txXfrm>
    </dsp:sp>
    <dsp:sp modelId="{65EA2976-3C9A-4BF0-ABF8-1CF1AE663557}">
      <dsp:nvSpPr>
        <dsp:cNvPr id="0" name=""/>
        <dsp:cNvSpPr/>
      </dsp:nvSpPr>
      <dsp:spPr>
        <a:xfrm>
          <a:off x="411480" y="3009936"/>
          <a:ext cx="5760720" cy="3247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Legales</a:t>
          </a:r>
          <a:endParaRPr lang="es-MX" sz="2000" kern="1200" dirty="0"/>
        </a:p>
      </dsp:txBody>
      <dsp:txXfrm>
        <a:off x="427332" y="3025788"/>
        <a:ext cx="5729016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9"/>
            <a:ext cx="4276929" cy="339515"/>
          </a:xfrm>
          <a:prstGeom prst="rect">
            <a:avLst/>
          </a:prstGeom>
        </p:spPr>
        <p:txBody>
          <a:bodyPr vert="horz" wrap="square" lIns="91405" tIns="45700" rIns="91405" bIns="4570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595118" y="9"/>
            <a:ext cx="4276929" cy="339515"/>
          </a:xfrm>
          <a:prstGeom prst="rect">
            <a:avLst/>
          </a:prstGeom>
        </p:spPr>
        <p:txBody>
          <a:bodyPr vert="horz" wrap="square" lIns="91405" tIns="45700" rIns="91405" bIns="4570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FC47BA5-5C6A-4BC6-985B-9F893AE9EE5D}" type="datetimeFigureOut">
              <a:rPr lang="es-ES"/>
              <a:pPr/>
              <a:t>02/12/2013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6457115"/>
            <a:ext cx="4276929" cy="339515"/>
          </a:xfrm>
          <a:prstGeom prst="rect">
            <a:avLst/>
          </a:prstGeom>
        </p:spPr>
        <p:txBody>
          <a:bodyPr vert="horz" wrap="square" lIns="91405" tIns="45700" rIns="91405" bIns="4570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595118" y="6457115"/>
            <a:ext cx="4276929" cy="339515"/>
          </a:xfrm>
          <a:prstGeom prst="rect">
            <a:avLst/>
          </a:prstGeom>
        </p:spPr>
        <p:txBody>
          <a:bodyPr vert="horz" wrap="square" lIns="91405" tIns="45700" rIns="91405" bIns="4570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02770A1-D288-4D15-96E0-4D7BC692FA42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51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9"/>
            <a:ext cx="4276929" cy="339515"/>
          </a:xfrm>
          <a:prstGeom prst="rect">
            <a:avLst/>
          </a:prstGeom>
        </p:spPr>
        <p:txBody>
          <a:bodyPr vert="horz" wrap="square" lIns="91405" tIns="45700" rIns="91405" bIns="45700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595118" y="9"/>
            <a:ext cx="4276929" cy="339515"/>
          </a:xfrm>
          <a:prstGeom prst="rect">
            <a:avLst/>
          </a:prstGeom>
        </p:spPr>
        <p:txBody>
          <a:bodyPr vert="horz" wrap="square" lIns="91405" tIns="45700" rIns="91405" bIns="4570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75855E10-ECCB-4873-A003-E93F86AD4103}" type="datetimeFigureOut">
              <a:rPr lang="es-ES"/>
              <a:pPr/>
              <a:t>02/12/2013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5" tIns="45700" rIns="91405" bIns="45700" rtlCol="0" anchor="ctr"/>
          <a:lstStyle/>
          <a:p>
            <a:pPr lvl="0"/>
            <a:endParaRPr lang="en-U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86987" y="3229612"/>
            <a:ext cx="7900283" cy="3058795"/>
          </a:xfrm>
          <a:prstGeom prst="rect">
            <a:avLst/>
          </a:prstGeom>
        </p:spPr>
        <p:txBody>
          <a:bodyPr vert="horz" wrap="square" lIns="91405" tIns="45700" rIns="91405" bIns="457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6457115"/>
            <a:ext cx="4276929" cy="339515"/>
          </a:xfrm>
          <a:prstGeom prst="rect">
            <a:avLst/>
          </a:prstGeom>
        </p:spPr>
        <p:txBody>
          <a:bodyPr vert="horz" wrap="square" lIns="91405" tIns="45700" rIns="91405" bIns="45700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595118" y="6457115"/>
            <a:ext cx="4276929" cy="339515"/>
          </a:xfrm>
          <a:prstGeom prst="rect">
            <a:avLst/>
          </a:prstGeom>
        </p:spPr>
        <p:txBody>
          <a:bodyPr vert="horz" wrap="square" lIns="91405" tIns="45700" rIns="91405" bIns="4570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E21538C4-18E4-4224-A4FC-BBA53E66BB84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62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PT PAI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C9887D-DD55-46A0-8577-88193776ABC1}" type="datetimeFigureOut">
              <a:rPr lang="es-ES"/>
              <a:pPr/>
              <a:t>02/12/2013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76C11-6232-4C2E-9FDA-2DC63CE99EFB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0CE9E-872F-4647-9868-D0EDBC5CC571}" type="datetimeFigureOut">
              <a:rPr lang="es-ES"/>
              <a:pPr/>
              <a:t>02/12/2013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F80C9-783C-4620-B66F-0D9F6B80DC01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D9313-95BB-4E2E-9823-DC4359BF6858}" type="datetimeFigureOut">
              <a:rPr lang="es-ES"/>
              <a:pPr/>
              <a:t>02/12/2013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92616-0894-445B-849B-EC3B91E886A8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25033-A514-4428-82DF-D36C10ED8436}" type="datetimeFigureOut">
              <a:rPr lang="es-ES"/>
              <a:pPr/>
              <a:t>02/12/2013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34675-FD2E-4542-B39A-5F9537C848FD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08B6F-65FF-415A-ABA9-5E801D9395C3}" type="datetimeFigureOut">
              <a:rPr lang="es-ES"/>
              <a:pPr/>
              <a:t>02/12/2013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DB8EF-E930-4F64-B5A9-27C1C2E55519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C2B7B-9A47-4879-A522-0EDE52B8689E}" type="datetimeFigureOut">
              <a:rPr lang="es-ES"/>
              <a:pPr/>
              <a:t>02/12/2013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87FB0-B2F0-42AD-A29E-A5E4A07AA3D6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9965-A7A5-4962-9FEE-34E01DE2FC63}" type="datetimeFigureOut">
              <a:rPr lang="es-ES"/>
              <a:pPr/>
              <a:t>02/12/2013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A333B-C1CB-4F91-AC8F-B0326A4E0D01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F3181-4388-4722-8EF1-CAD0F368AB38}" type="datetimeFigureOut">
              <a:rPr lang="es-ES"/>
              <a:pPr/>
              <a:t>02/12/2013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51AED-9E12-48A7-A434-B69EA13BE64E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A13B6-D890-4EA6-97D4-E09CB07E1DDF}" type="datetimeFigureOut">
              <a:rPr lang="es-ES"/>
              <a:pPr/>
              <a:t>02/12/2013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67CA63-106E-48A7-9945-6CF559CD76F6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8A2ED-E855-41D4-A9CC-AB2AD2221C5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757C-E84C-4A7F-8A5D-C3E409454D55}" type="datetimeFigureOut">
              <a:rPr lang="es-PE" smtClean="0"/>
              <a:pPr/>
              <a:t>02/12/2013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7513-DD3E-4D5E-A310-49B8CC88B03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A1C2D-C297-4B5D-91C0-D2B6350530BB}" type="datetimeFigureOut">
              <a:rPr lang="es-ES"/>
              <a:pPr/>
              <a:t>02/12/2013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B3C72-222F-4580-BBD3-D0E0961F8F93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757C-E84C-4A7F-8A5D-C3E409454D55}" type="datetimeFigureOut">
              <a:rPr lang="es-PE" smtClean="0"/>
              <a:pPr/>
              <a:t>02/12/2013</a:t>
            </a:fld>
            <a:endParaRPr lang="es-P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7513-DD3E-4D5E-A310-49B8CC88B03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757C-E84C-4A7F-8A5D-C3E409454D55}" type="datetimeFigureOut">
              <a:rPr lang="es-PE" smtClean="0"/>
              <a:pPr/>
              <a:t>02/12/2013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7513-DD3E-4D5E-A310-49B8CC88B03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757C-E84C-4A7F-8A5D-C3E409454D55}" type="datetimeFigureOut">
              <a:rPr lang="es-PE" smtClean="0"/>
              <a:pPr/>
              <a:t>02/12/2013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7513-DD3E-4D5E-A310-49B8CC88B03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DCCD-C486-4939-9DDE-1A120A4333BF}" type="datetimeFigureOut">
              <a:rPr lang="es-PE" smtClean="0"/>
              <a:t>02/12/2013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AECC-CC37-4BA7-9C75-E57372F3CCA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79788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DCCD-C486-4939-9DDE-1A120A4333BF}" type="datetimeFigureOut">
              <a:rPr lang="es-PE" smtClean="0"/>
              <a:t>02/12/2013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AECC-CC37-4BA7-9C75-E57372F3CCA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48198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DCCD-C486-4939-9DDE-1A120A4333BF}" type="datetimeFigureOut">
              <a:rPr lang="es-PE" smtClean="0"/>
              <a:t>02/12/2013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AECC-CC37-4BA7-9C75-E57372F3CCA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4593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DCCD-C486-4939-9DDE-1A120A4333BF}" type="datetimeFigureOut">
              <a:rPr lang="es-PE" smtClean="0"/>
              <a:t>02/12/2013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AECC-CC37-4BA7-9C75-E57372F3CCA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27713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DCCD-C486-4939-9DDE-1A120A4333BF}" type="datetimeFigureOut">
              <a:rPr lang="es-PE" smtClean="0"/>
              <a:t>02/12/2013</a:t>
            </a:fld>
            <a:endParaRPr lang="es-PE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AECC-CC37-4BA7-9C75-E57372F3CCA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86023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DCCD-C486-4939-9DDE-1A120A4333BF}" type="datetimeFigureOut">
              <a:rPr lang="es-PE" smtClean="0"/>
              <a:t>02/12/2013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AECC-CC37-4BA7-9C75-E57372F3CCA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3202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DCCD-C486-4939-9DDE-1A120A4333BF}" type="datetimeFigureOut">
              <a:rPr lang="es-PE" smtClean="0"/>
              <a:t>02/12/2013</a:t>
            </a:fld>
            <a:endParaRPr lang="es-P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AECC-CC37-4BA7-9C75-E57372F3CCA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7872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9F331-D6D2-40BA-962C-53EFC9D127BF}" type="datetimeFigureOut">
              <a:rPr lang="es-ES"/>
              <a:pPr/>
              <a:t>02/12/2013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F80AC-18DE-4565-BD38-324EB06E02BC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DCCD-C486-4939-9DDE-1A120A4333BF}" type="datetimeFigureOut">
              <a:rPr lang="es-PE" smtClean="0"/>
              <a:t>02/12/2013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AECC-CC37-4BA7-9C75-E57372F3CCA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35943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DCCD-C486-4939-9DDE-1A120A4333BF}" type="datetimeFigureOut">
              <a:rPr lang="es-PE" smtClean="0"/>
              <a:t>02/12/2013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AECC-CC37-4BA7-9C75-E57372F3CCA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97324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DCCD-C486-4939-9DDE-1A120A4333BF}" type="datetimeFigureOut">
              <a:rPr lang="es-PE" smtClean="0"/>
              <a:t>02/12/2013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AECC-CC37-4BA7-9C75-E57372F3CCA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919943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DCCD-C486-4939-9DDE-1A120A4333BF}" type="datetimeFigureOut">
              <a:rPr lang="es-PE" smtClean="0"/>
              <a:t>02/12/2013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AECC-CC37-4BA7-9C75-E57372F3CCA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9065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A2037-C59A-40CC-8799-C7D2C2167B58}" type="datetimeFigureOut">
              <a:rPr lang="es-ES"/>
              <a:pPr/>
              <a:t>02/12/2013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D416F-4C8A-415E-821D-692F721CA0A1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8013E-863B-4E1F-83FB-AA9CF5FA7713}" type="datetimeFigureOut">
              <a:rPr lang="es-ES"/>
              <a:pPr/>
              <a:t>02/12/2013</a:t>
            </a:fld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CB56D-64BC-4A8F-88A8-E71E323F0FD1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C3773-94C7-45D0-B989-FEA93634B235}" type="datetimeFigureOut">
              <a:rPr lang="es-ES"/>
              <a:pPr/>
              <a:t>02/12/2013</a:t>
            </a:fld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23E23-B9F6-41A9-B030-958CC6B4EB80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8B6A2-3E47-450C-B9F9-CAC6A26D6CD7}" type="datetimeFigureOut">
              <a:rPr lang="es-ES"/>
              <a:pPr/>
              <a:t>02/12/2013</a:t>
            </a:fld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92F4E-97D6-4942-8462-7780853F1330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C8453-F611-4E29-A499-97C02A669F18}" type="datetimeFigureOut">
              <a:rPr lang="es-ES"/>
              <a:pPr/>
              <a:t>02/12/2013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487F1-0EF7-4756-A3FF-7944F57693E8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3E657-C1C5-4DF8-9934-E1611B7ADAD5}" type="datetimeFigureOut">
              <a:rPr lang="es-ES"/>
              <a:pPr/>
              <a:t>02/12/2013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5456D-DC58-4110-BED0-FB4EA1722EF1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5BCC247-6CCF-4D2A-8A44-6D5C5BCC3D6C}" type="datetimeFigureOut">
              <a:rPr lang="es-ES"/>
              <a:pPr/>
              <a:t>02/12/2013</a:t>
            </a:fld>
            <a:endParaRPr lang="es-ES" dirty="0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40052B-E375-40EB-82BF-DF41FCE5E37D}" type="slidenum">
              <a:rPr lang="es-ES"/>
              <a:pPr/>
              <a:t>‹Nº›</a:t>
            </a:fld>
            <a:endParaRPr lang="es-ES" dirty="0"/>
          </a:p>
        </p:txBody>
      </p:sp>
      <p:pic>
        <p:nvPicPr>
          <p:cNvPr id="3074" name="Picture 2" descr="C:\Users\tremy\AppData\Local\Microsoft\Windows\Temporary Internet Files\Content.Outlook\K62COVBU\caratula-kuelap-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-1"/>
            <a:ext cx="9153872" cy="693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2D538ABE-10DA-4799-8D41-4D60EB03D8E3}" type="datetimeFigureOut">
              <a:rPr lang="es-ES"/>
              <a:pPr/>
              <a:t>02/12/2013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F97A38D4-113B-4ED9-B9BF-DAEF55EAE4B2}" type="slidenum">
              <a:rPr lang="es-ES"/>
              <a:pPr/>
              <a:t>‹Nº›</a:t>
            </a:fld>
            <a:endParaRPr lang="es-ES" dirty="0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6" r:id="rId2"/>
    <p:sldLayoutId id="2147484377" r:id="rId3"/>
    <p:sldLayoutId id="2147484379" r:id="rId4"/>
    <p:sldLayoutId id="2147484380" r:id="rId5"/>
    <p:sldLayoutId id="2147484381" r:id="rId6"/>
    <p:sldLayoutId id="2147484404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E757C-E84C-4A7F-8A5D-C3E409454D55}" type="datetimeFigureOut">
              <a:rPr lang="es-PE" smtClean="0"/>
              <a:pPr/>
              <a:t>02/12/2013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67513-DD3E-4D5E-A310-49B8CC88B03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401" r:id="rId2"/>
    <p:sldLayoutId id="2147484402" r:id="rId3"/>
    <p:sldLayoutId id="2147484403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6DCCD-C486-4939-9DDE-1A120A4333BF}" type="datetimeFigureOut">
              <a:rPr lang="es-PE" smtClean="0"/>
              <a:t>02/12/2013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9AECC-CC37-4BA7-9C75-E57372F3CCA6}" type="slidenum">
              <a:rPr lang="es-PE" smtClean="0"/>
              <a:t>‹Nº›</a:t>
            </a:fld>
            <a:endParaRPr lang="es-PE" dirty="0"/>
          </a:p>
        </p:txBody>
      </p:sp>
      <p:pic>
        <p:nvPicPr>
          <p:cNvPr id="9218" name="Picture 2" descr="C:\Users\tremy\AppData\Local\Microsoft\Windows\Temporary Internet Files\Content.Outlook\K62COVBU\caratula-kuelap-2 (2)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60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4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48329" y="2682434"/>
            <a:ext cx="6190937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PE" b="1" dirty="0" smtClean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PROCESO DE PROMOCION DE LA INVERSION PRIV</a:t>
            </a:r>
            <a:r>
              <a:rPr lang="es-PE" sz="1800" b="1" dirty="0" smtClean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ADA </a:t>
            </a:r>
          </a:p>
          <a:p>
            <a:pPr algn="r"/>
            <a:endParaRPr lang="es-PE" sz="1800" b="1" dirty="0" smtClean="0">
              <a:solidFill>
                <a:schemeClr val="bg1"/>
              </a:solidFill>
              <a:latin typeface="Candar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es-PE" sz="2400" b="1" dirty="0" smtClean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SISTEMA DE TELECABINAS  DE KUÉLAP </a:t>
            </a:r>
          </a:p>
        </p:txBody>
      </p:sp>
      <p:pic>
        <p:nvPicPr>
          <p:cNvPr id="6" name="Picture 2" descr="C:\Users\EHS01\Desktop\T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8763" y="5897810"/>
            <a:ext cx="9048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54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data:image/jpeg;base64,/9j/4AAQSkZJRgABAQAAAQABAAD/2wCEAAkGBhAQDxAPERAVDxIQEhAQEBYQEBAPDw8WFBIWFBMUFBUYGycgGRkjGRISIC8gLykpLC4sFh4xNTAqNSYrLCkBCQoKBQUFDQUFDSkYEhgpKSkpKSkpKSkpKSkpKSkpKSkpKSkpKSkpKSkpKSkpKSkpKSkpKSkpKSkpKSkpKSkpKf/AABEIANQA7gMBIgACEQEDEQH/xAAbAAEBAQADAQEAAAAAAAAAAAAABgUBAwQCB//EAD4QAAICAQIEAwQHBgMJAAAAAAABAgMEBREGEiExE0FRBxQiYTJCUnGBkaEVIzM1c7FDcoIkNmJ1orPB0fD/xAAUAQEAAAAAAAAAAAAAAAAAAAAA/8QAFBEBAAAAAAAAAAAAAAAAAAAAAP/aAAwDAQACEQMRAD8A/cQAAAAAAAAAAAAAAAAAAAAAAAAAAAAAAAAAAAAAAAAAAAAAAAAAAAAAAAAAAAAAAAAAAAAAAAAAAAAAAAAAAAAAAAAAAAAAAAAAAAAAA43A5AQAAHG4HIOEzkAAAAAAAAAAAAAAAGFxzmXU6bmW47auhRZKtxW8lJdml69wNvxF6r80c7n57o3s+xcjHqyK83Jk7YKasVvxNvu+q9dztlpms6c3Oi/9rY+8d6shqOYl5+HZ0j+YF8Cc4a46xc7etN0ZEHtZRd8FsH1Wy3+l2fVblGAAAAAneP8AXLcPT7b6eVWc1NUXP6EPFtjXzP7ubf8AACh3OSCfDerYqrycfUbNQnFb3U5Th4VyaW/guKXLL0bexTaVxPjZEHJWRhKHS2FklCdUl9JSUtn0fTfswNc/LdM0GvVMnU45N99Wbj5E41ShZKvwKN/9nlCCfLLdb9Wii1f2m4lVjx6IzzsjmUVVjRclu/WzbkX5ni0PRc+/U46pkU1YMYwtpdUW55N0Wtq/GlF8r5X1W3qB1w4jz9Jar1GLy8XdqOZTFuda5kl7zBdF0fdehoZftW02KSpueXZJpRrx4SlZLf03SX6lfKCa2aTT7prdM66sKuH0a4x/ywiv7ICJlqOt5/NCmhaVS5JeJkfFmqP1nGvrH8z6Xsjw5VtW3ZF18t3K95N0JybffkjLlX3bFzsYfFHF+Np9XNbLmsl0qqr+K66T+jGMV16+vYCUssztBjCU7pahpseWE3NJZeLzS2i1t9OO7S69T9GhNNJrs0mvxI7TdDydQcMnU4KuCfNTiRe8Idd4yv8AKVi6duhZJAcgAAAAAAAAAAAAB8zjumn2fRn0AIFZ37BcabK5T02c34d0fi9ycnv4dke/Jzbvn7LfYuqL4TjGcJKcZJSjKLTjJPs0/NHGTiwshKuyKnCacZRkt4yT8miCydOydD3txFLK0/dyux23K7FT25p0PvKK+z2SXQCk4i4MxM5xlbBwtg067qX4eRXs91y2LqicWbq2k7K+L1TDj08WtbZlMeb68ertez7r0LPRtaoy6IZGPYra7FvGUf1T9GvQ9rQGXoHE2LnV+Jj2qzonKPa2vfysh3i+j6M1ST172eY983kY8pYGUtuW3H+FNp7/ALytbRs8119Twfs7iC9RosyKMOMVJTvoirrr/JPw5JKD+5sCr1fX8bEjz5F9dK2bXiTjFy278qb6kTrXF9mp1WYmBp08uu6uUZW5KeNRDfopR518e3dNeexsaR7McGlxsuUs25LrPLlK9b+bjCTaj9yKuupRSjFKKSSSS2SS8kgMjhDSr8XBx8fIsjdZVCMHKMeVbJbRXzaXn5nj4g9neBnXRyLqmrElGbrlyeNH7Nm30l0KYAeHS9Fx8WHh49MKId+WuCivv6HuAAHDZ5NU1enFqldfZGquPeU3skRDvztc3VfPp+mt7ObTjl5kejfKv8OD+0uoHu1rjmyy/wBx0uEcrI/xbd08XFXrOfaUu/wdz2cMcDQxrJZWRP3zNsbdl9i+j3+ClP6EOvY2dF0LHw6o0Y9caoRSXwrrL5yfeT+bNABsAAAAAAAAAAAAAAAAAABxKKfRrf7+u5yAITP4ZyNOyJ52mRdldslLLw1soWetlH2bPl2ZScN8UY+fV4lE93F8tkJLlsqku8ZxfZmuQfHHD0saU9YwprHyaop5EWm6cyC2TjbFd5ejAvAePR9Q94x6b+Xl8WEZ7b77brsewAAAAAbAEzxPxzThtUQi8rLs6VY9PxWSb6Jy8or79jo1DW782duLp7UVW3VflPZxpltu4Vx7yls/pdkaHDPB2PgKbr5rbrXzX3XPnvue++85AYel8FX5V8M7VpRtnD4qMavf3XGb2e7T+nPp57ouIwSSSWyXRJdEjkAAAAAAAAAAAAAAAAAAAAAAAAACf4+/lmX/AEn/AHRQE/x9/LMv+k/7oDv4P/l+J/Rh/Y2TG4P/AJfif0Yf2NkAAABncRK33TI8D+L4cvD2777eXzNEMCS9mWVRLTaI1bKdacb4PZW12bvmVi7qX3laS+scMSrtlnYO1WS0vFj2qy4rryTXk/8AiXXyNDQOJKsuLj/Dvr2V9M+ltMn5NenzA2AAAAAAAAAAAAAAAAAAAAAAAAAABl8S69DBxbcmaclXFtRW3NZL6sV82yK1TM1zNxJ1e411RyIpdZpyhGTT69e6Ra8SaDXnYtuNZulYuko9JQflKPzTJSji7K0ySx9Uqc6VtGrMog3VKK2S8aC38Nrzk3sBYaFgSoxaKJNSlVXGEmuzaXXY950YWdVdBWVWRtg+0oSU4v7mjvAHzZYopyb2STbfokt2z6I72palOvB8GqThbl21Y8OX6XLOaVu3+hyA7KPanpU7FXHK3blyKTqtVW/b+I48v6lTRfGceaElOL7OLUov8UZuHwxi14cMFUxlRCChyTipKSXnL1fTuS+R7PL8Nu3SMuWPtzyePe3biS3+rGPTkAviY4p4OeTOGVjWvEzKU/Dsj9Gaf1LV9aL/ADPFpXtFirPdtRplp2Qpcqdj5sW3aKe8L9lHd9fhLKM1JJp7p7NNdU0+zAk+F+NpWWywc6tYubWt+Vv91kx8rKZeafT4e5XGPxHwrjZ8FC+PxQfNVZB8l1MvtQmuzJWnXc3R+WrUN8vD5uWGZBN2VL6qyILq/wDP2A/QgdGLm121q2ucZwkuZSjJSg16pow9W9oOnYy+PKhOW/LyUyV1u/pyR6gUYIZ8d5mS5R0/TbbYpfxMp+5xTfbaE1vI+YcJ6rlbWZmpOh8r5K8GLpjCT+3Ld8+wF2CV4c1q6u16fnzi8iC3ptXwRy4esYv6yWyZVAAAAAAAAAAAAAAAAADruojOLhOKnGS2lGSUoyXo0+jOw653xXRySfzaQEf7NqI1/tWuEVCFeqZUYRitoQilDZRS6JfItCN9nD3WpS7uWpZLbXXfpEsgBD67vk67gY6jvHChZm2N9V+8jKqC2/zIt29upDcBR94ztV1By5t73h0/Z8KraSa/1SYFyjkADxarpFGVW6b6o3QflOKkl023W/Z/Miv2RnaNJSw/Ez8Hm+PGk3Zk46bXWiT6z8/hP0IAY3DvFuLnwcqLN5Q6W1yXLdS99uWyHk+hq3URnFwnFTjJbSUkpRkvRp90TfEHAOPlWRyK5Sw8qDThfj7Rmu/SUfoyXXzTOjhLWsuOTPS87ltvqpWRC6rpC+pz5E5p9rN++3QD4fsq0/mk4u+uMpOXh1ZV1VMW+/LCL2S+XY2dM4QwcZRVWLVFx7SdcJW/jNrd/mbIA42OJNJNvol1e55tS1OnGqlddZGquCblKT2S/wDZC22ZevTUYKeHpa+nN/Bfn9e0Ps1Pbv0YHvz5Q1bJoWPyunByK755K2e84PfwKXt8SfVT9OhbHm03TaseqFFMFXXWlGEYrZJL/wC7npAAAAAAAAAAAAAAAAA8+c7PCsdSTs5ZeGpdnLbpv+J+a8I8IYufj+Lfk3TypSs95i7krK5eJJbOHeKXTb8D9SJTX+BY23rOxLHh5kf8SC3rvW+/LfD668t32A0+GOGKdPpdFLk4ynKyTslzTlKXdt/gbBi8Pa/7xzU2x8HKp2V9Te+3kpwf1q2+0jaAyuKNWjiYWTkTTcaq5Npd+vwr9WjP9nOlPG0vEqnHls8Pmt9XKTbbfz6ozfak5W04uBCSj+0MqvHn6qCTsk/+hFrXDZJeiS/ID6AAAAACL1RujXsS5r4cvHnib+bcJO3b9C0I3jJbalokvN5V0X93u03/AOALFCb2TYRK+0vVp0adaq9/GyGsajlez8SzpHb8mBkcO4H7bUM/OXPTXdZ7pTFyVDUJOKssj9ae6fXsfoMYpdjO4b0mGJiUY0Fyxrritn1e7+KW/wDqbNIAAAAAAAAAAAAAAAAAAAAAAjNP/wB483/l+J/3rCzIzSnvxDnt9GsLEivmvEm9/wBSyYELlqGVxHTDdyjg4krWvqxtlYlH8eRsuyG9m++RbqOouOyysnlqfnyUx8Jr7uaLLkAAAAAAEbx09szRZeazZpfjRJP9GWRjcT6D73SuSSrvpkrcaxpvwZrz+5rdP5MDYRDcVWPL1bTsCEo8tEv2hf5uLqaVcX9/O3+B2VcU6rRzV5OlzyJRk/3uHZWqJry2jOXMj64B0nId2bqWXU6bsyyKhXPZzpqqTjCLa9VswLNHIAAAAAAAAAAAAAAAAAAAAAABCa3lPTtYjn2xbxsyivEsnGLaxpVylKMp7fVbltv5G/xfrXu2nZWVCS3hROdbT+k+X4eX136Gvk40LIShOKnGS2kpJNNfMicr2YczjVDNshheLXdPGlHxVJwe/LGyT3jB/Z7AbfAek+66di1N7vk8ST+dr8SX6yZQHzXBRSilskkkvTbsfQAAAAAAAAHGxyAAAAAAAAAAAAAAAAAAAAAAAAAAAAAA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pic>
        <p:nvPicPr>
          <p:cNvPr id="3074" name="Picture 2" descr="CHACHAPOYA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199" y="989234"/>
            <a:ext cx="9091602" cy="5868766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75" name="Freeform 3"/>
          <p:cNvSpPr>
            <a:spLocks/>
          </p:cNvSpPr>
          <p:nvPr/>
        </p:nvSpPr>
        <p:spPr bwMode="auto">
          <a:xfrm>
            <a:off x="1086352" y="5325952"/>
            <a:ext cx="2240605" cy="442836"/>
          </a:xfrm>
          <a:custGeom>
            <a:avLst/>
            <a:gdLst>
              <a:gd name="T0" fmla="*/ 0 w 910"/>
              <a:gd name="T1" fmla="*/ 175154698 h 397"/>
              <a:gd name="T2" fmla="*/ 411596225 w 910"/>
              <a:gd name="T3" fmla="*/ 171325678 h 397"/>
              <a:gd name="T4" fmla="*/ 452755833 w 910"/>
              <a:gd name="T5" fmla="*/ 160318716 h 397"/>
              <a:gd name="T6" fmla="*/ 729115080 w 910"/>
              <a:gd name="T7" fmla="*/ 152662060 h 397"/>
              <a:gd name="T8" fmla="*/ 1140711154 w 910"/>
              <a:gd name="T9" fmla="*/ 156490388 h 397"/>
              <a:gd name="T10" fmla="*/ 1187751051 w 910"/>
              <a:gd name="T11" fmla="*/ 182811397 h 397"/>
              <a:gd name="T12" fmla="*/ 2147483647 w 910"/>
              <a:gd name="T13" fmla="*/ 178983026 h 397"/>
              <a:gd name="T14" fmla="*/ 2147483647 w 910"/>
              <a:gd name="T15" fmla="*/ 167976064 h 397"/>
              <a:gd name="T16" fmla="*/ 2147483647 w 910"/>
              <a:gd name="T17" fmla="*/ 145483426 h 397"/>
              <a:gd name="T18" fmla="*/ 2147483647 w 910"/>
              <a:gd name="T19" fmla="*/ 108155498 h 397"/>
              <a:gd name="T20" fmla="*/ 2147483647 w 910"/>
              <a:gd name="T21" fmla="*/ 89491167 h 397"/>
              <a:gd name="T22" fmla="*/ 2147483647 w 910"/>
              <a:gd name="T23" fmla="*/ 59820587 h 397"/>
              <a:gd name="T24" fmla="*/ 2147483647 w 910"/>
              <a:gd name="T25" fmla="*/ 52163239 h 397"/>
              <a:gd name="T26" fmla="*/ 2147483647 w 910"/>
              <a:gd name="T27" fmla="*/ 48334911 h 397"/>
              <a:gd name="T28" fmla="*/ 2147483647 w 910"/>
              <a:gd name="T29" fmla="*/ 14835295 h 397"/>
              <a:gd name="T30" fmla="*/ 2147483647 w 910"/>
              <a:gd name="T31" fmla="*/ 7657351 h 397"/>
              <a:gd name="T32" fmla="*/ 2147483647 w 910"/>
              <a:gd name="T33" fmla="*/ 0 h 3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10"/>
              <a:gd name="T52" fmla="*/ 0 h 397"/>
              <a:gd name="T53" fmla="*/ 910 w 910"/>
              <a:gd name="T54" fmla="*/ 397 h 39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10" h="397">
                <a:moveTo>
                  <a:pt x="0" y="366"/>
                </a:moveTo>
                <a:cubicBezTo>
                  <a:pt x="23" y="363"/>
                  <a:pt x="48" y="367"/>
                  <a:pt x="70" y="358"/>
                </a:cubicBezTo>
                <a:cubicBezTo>
                  <a:pt x="77" y="355"/>
                  <a:pt x="71" y="340"/>
                  <a:pt x="77" y="335"/>
                </a:cubicBezTo>
                <a:cubicBezTo>
                  <a:pt x="90" y="325"/>
                  <a:pt x="124" y="319"/>
                  <a:pt x="124" y="319"/>
                </a:cubicBezTo>
                <a:cubicBezTo>
                  <a:pt x="147" y="322"/>
                  <a:pt x="176" y="312"/>
                  <a:pt x="194" y="327"/>
                </a:cubicBezTo>
                <a:cubicBezTo>
                  <a:pt x="208" y="339"/>
                  <a:pt x="184" y="378"/>
                  <a:pt x="202" y="382"/>
                </a:cubicBezTo>
                <a:cubicBezTo>
                  <a:pt x="279" y="397"/>
                  <a:pt x="358" y="377"/>
                  <a:pt x="436" y="374"/>
                </a:cubicBezTo>
                <a:cubicBezTo>
                  <a:pt x="464" y="364"/>
                  <a:pt x="492" y="358"/>
                  <a:pt x="521" y="351"/>
                </a:cubicBezTo>
                <a:cubicBezTo>
                  <a:pt x="546" y="334"/>
                  <a:pt x="554" y="314"/>
                  <a:pt x="583" y="304"/>
                </a:cubicBezTo>
                <a:cubicBezTo>
                  <a:pt x="618" y="253"/>
                  <a:pt x="626" y="246"/>
                  <a:pt x="685" y="226"/>
                </a:cubicBezTo>
                <a:cubicBezTo>
                  <a:pt x="702" y="171"/>
                  <a:pt x="677" y="234"/>
                  <a:pt x="716" y="187"/>
                </a:cubicBezTo>
                <a:cubicBezTo>
                  <a:pt x="738" y="160"/>
                  <a:pt x="716" y="142"/>
                  <a:pt x="755" y="125"/>
                </a:cubicBezTo>
                <a:cubicBezTo>
                  <a:pt x="770" y="118"/>
                  <a:pt x="786" y="114"/>
                  <a:pt x="801" y="109"/>
                </a:cubicBezTo>
                <a:cubicBezTo>
                  <a:pt x="809" y="106"/>
                  <a:pt x="825" y="101"/>
                  <a:pt x="825" y="101"/>
                </a:cubicBezTo>
                <a:cubicBezTo>
                  <a:pt x="841" y="78"/>
                  <a:pt x="851" y="51"/>
                  <a:pt x="871" y="31"/>
                </a:cubicBezTo>
                <a:cubicBezTo>
                  <a:pt x="878" y="24"/>
                  <a:pt x="888" y="22"/>
                  <a:pt x="895" y="16"/>
                </a:cubicBezTo>
                <a:cubicBezTo>
                  <a:pt x="901" y="11"/>
                  <a:pt x="905" y="5"/>
                  <a:pt x="910" y="0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s-PE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5796491" y="1805028"/>
            <a:ext cx="2625860" cy="4704008"/>
          </a:xfrm>
          <a:custGeom>
            <a:avLst/>
            <a:gdLst>
              <a:gd name="T0" fmla="*/ 103826569 w 1135"/>
              <a:gd name="T1" fmla="*/ 2147483647 h 2262"/>
              <a:gd name="T2" fmla="*/ 228418899 w 1135"/>
              <a:gd name="T3" fmla="*/ 2147483647 h 2262"/>
              <a:gd name="T4" fmla="*/ 591810697 w 1135"/>
              <a:gd name="T5" fmla="*/ 2147483647 h 2262"/>
              <a:gd name="T6" fmla="*/ 1277065330 w 1135"/>
              <a:gd name="T7" fmla="*/ 2147483647 h 2262"/>
              <a:gd name="T8" fmla="*/ 1562588866 w 1135"/>
              <a:gd name="T9" fmla="*/ 2147483647 h 2262"/>
              <a:gd name="T10" fmla="*/ 1884449067 w 1135"/>
              <a:gd name="T11" fmla="*/ 2147483647 h 2262"/>
              <a:gd name="T12" fmla="*/ 2003851061 w 1135"/>
              <a:gd name="T13" fmla="*/ 2147483647 h 2262"/>
              <a:gd name="T14" fmla="*/ 2147483647 w 1135"/>
              <a:gd name="T15" fmla="*/ 2147483647 h 2262"/>
              <a:gd name="T16" fmla="*/ 2147483647 w 1135"/>
              <a:gd name="T17" fmla="*/ 2147483647 h 2262"/>
              <a:gd name="T18" fmla="*/ 2147483647 w 1135"/>
              <a:gd name="T19" fmla="*/ 2147483647 h 2262"/>
              <a:gd name="T20" fmla="*/ 2147483647 w 1135"/>
              <a:gd name="T21" fmla="*/ 2147483647 h 2262"/>
              <a:gd name="T22" fmla="*/ 2147483647 w 1135"/>
              <a:gd name="T23" fmla="*/ 2147483647 h 2262"/>
              <a:gd name="T24" fmla="*/ 2147483647 w 1135"/>
              <a:gd name="T25" fmla="*/ 2147483647 h 2262"/>
              <a:gd name="T26" fmla="*/ 2147483647 w 1135"/>
              <a:gd name="T27" fmla="*/ 2147483647 h 2262"/>
              <a:gd name="T28" fmla="*/ 2147483647 w 1135"/>
              <a:gd name="T29" fmla="*/ 2147483647 h 2262"/>
              <a:gd name="T30" fmla="*/ 2147483647 w 1135"/>
              <a:gd name="T31" fmla="*/ 2147483647 h 2262"/>
              <a:gd name="T32" fmla="*/ 2147483647 w 1135"/>
              <a:gd name="T33" fmla="*/ 2147483647 h 2262"/>
              <a:gd name="T34" fmla="*/ 2147483647 w 1135"/>
              <a:gd name="T35" fmla="*/ 2147483647 h 2262"/>
              <a:gd name="T36" fmla="*/ 2147483647 w 1135"/>
              <a:gd name="T37" fmla="*/ 2147483647 h 2262"/>
              <a:gd name="T38" fmla="*/ 2147483647 w 1135"/>
              <a:gd name="T39" fmla="*/ 2147483647 h 2262"/>
              <a:gd name="T40" fmla="*/ 2147483647 w 1135"/>
              <a:gd name="T41" fmla="*/ 2147483647 h 2262"/>
              <a:gd name="T42" fmla="*/ 2147483647 w 1135"/>
              <a:gd name="T43" fmla="*/ 2147483647 h 2262"/>
              <a:gd name="T44" fmla="*/ 2147483647 w 1135"/>
              <a:gd name="T45" fmla="*/ 1642221443 h 2262"/>
              <a:gd name="T46" fmla="*/ 2147483647 w 1135"/>
              <a:gd name="T47" fmla="*/ 1476945085 h 2262"/>
              <a:gd name="T48" fmla="*/ 2147483647 w 1135"/>
              <a:gd name="T49" fmla="*/ 1420680314 h 2262"/>
              <a:gd name="T50" fmla="*/ 2147483647 w 1135"/>
              <a:gd name="T51" fmla="*/ 1174522878 h 2262"/>
              <a:gd name="T52" fmla="*/ 2147483647 w 1135"/>
              <a:gd name="T53" fmla="*/ 1040894984 h 2262"/>
              <a:gd name="T54" fmla="*/ 2147483647 w 1135"/>
              <a:gd name="T55" fmla="*/ 738472542 h 2262"/>
              <a:gd name="T56" fmla="*/ 2147483647 w 1135"/>
              <a:gd name="T57" fmla="*/ 545063798 h 2262"/>
              <a:gd name="T58" fmla="*/ 2147483647 w 1135"/>
              <a:gd name="T59" fmla="*/ 274289939 h 2262"/>
              <a:gd name="T60" fmla="*/ 1765049352 w 1135"/>
              <a:gd name="T61" fmla="*/ 109013492 h 2262"/>
              <a:gd name="T62" fmla="*/ 1521057341 w 1135"/>
              <a:gd name="T63" fmla="*/ 0 h 226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135"/>
              <a:gd name="T97" fmla="*/ 0 h 2262"/>
              <a:gd name="T98" fmla="*/ 1135 w 1135"/>
              <a:gd name="T99" fmla="*/ 2262 h 226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135" h="2262">
                <a:moveTo>
                  <a:pt x="20" y="2226"/>
                </a:moveTo>
                <a:cubicBezTo>
                  <a:pt x="64" y="2162"/>
                  <a:pt x="0" y="2262"/>
                  <a:pt x="44" y="2109"/>
                </a:cubicBezTo>
                <a:cubicBezTo>
                  <a:pt x="49" y="2091"/>
                  <a:pt x="112" y="2086"/>
                  <a:pt x="114" y="2086"/>
                </a:cubicBezTo>
                <a:cubicBezTo>
                  <a:pt x="158" y="2082"/>
                  <a:pt x="202" y="2081"/>
                  <a:pt x="246" y="2078"/>
                </a:cubicBezTo>
                <a:cubicBezTo>
                  <a:pt x="289" y="2064"/>
                  <a:pt x="258" y="2053"/>
                  <a:pt x="301" y="2039"/>
                </a:cubicBezTo>
                <a:cubicBezTo>
                  <a:pt x="311" y="1962"/>
                  <a:pt x="304" y="1971"/>
                  <a:pt x="363" y="1930"/>
                </a:cubicBezTo>
                <a:cubicBezTo>
                  <a:pt x="409" y="1863"/>
                  <a:pt x="349" y="1959"/>
                  <a:pt x="386" y="1782"/>
                </a:cubicBezTo>
                <a:cubicBezTo>
                  <a:pt x="388" y="1773"/>
                  <a:pt x="425" y="1748"/>
                  <a:pt x="433" y="1743"/>
                </a:cubicBezTo>
                <a:cubicBezTo>
                  <a:pt x="438" y="1728"/>
                  <a:pt x="446" y="1713"/>
                  <a:pt x="449" y="1697"/>
                </a:cubicBezTo>
                <a:cubicBezTo>
                  <a:pt x="451" y="1686"/>
                  <a:pt x="450" y="1674"/>
                  <a:pt x="456" y="1665"/>
                </a:cubicBezTo>
                <a:cubicBezTo>
                  <a:pt x="470" y="1644"/>
                  <a:pt x="526" y="1634"/>
                  <a:pt x="526" y="1634"/>
                </a:cubicBezTo>
                <a:cubicBezTo>
                  <a:pt x="539" y="1595"/>
                  <a:pt x="536" y="1522"/>
                  <a:pt x="558" y="1494"/>
                </a:cubicBezTo>
                <a:cubicBezTo>
                  <a:pt x="578" y="1468"/>
                  <a:pt x="630" y="1456"/>
                  <a:pt x="659" y="1455"/>
                </a:cubicBezTo>
                <a:cubicBezTo>
                  <a:pt x="760" y="1451"/>
                  <a:pt x="861" y="1450"/>
                  <a:pt x="962" y="1448"/>
                </a:cubicBezTo>
                <a:cubicBezTo>
                  <a:pt x="975" y="1410"/>
                  <a:pt x="1008" y="1399"/>
                  <a:pt x="1040" y="1377"/>
                </a:cubicBezTo>
                <a:cubicBezTo>
                  <a:pt x="1056" y="1367"/>
                  <a:pt x="1087" y="1346"/>
                  <a:pt x="1087" y="1346"/>
                </a:cubicBezTo>
                <a:cubicBezTo>
                  <a:pt x="1135" y="1208"/>
                  <a:pt x="1132" y="972"/>
                  <a:pt x="993" y="879"/>
                </a:cubicBezTo>
                <a:cubicBezTo>
                  <a:pt x="987" y="860"/>
                  <a:pt x="962" y="799"/>
                  <a:pt x="947" y="786"/>
                </a:cubicBezTo>
                <a:cubicBezTo>
                  <a:pt x="933" y="774"/>
                  <a:pt x="916" y="765"/>
                  <a:pt x="900" y="755"/>
                </a:cubicBezTo>
                <a:cubicBezTo>
                  <a:pt x="892" y="750"/>
                  <a:pt x="877" y="739"/>
                  <a:pt x="877" y="739"/>
                </a:cubicBezTo>
                <a:cubicBezTo>
                  <a:pt x="872" y="731"/>
                  <a:pt x="865" y="725"/>
                  <a:pt x="861" y="716"/>
                </a:cubicBezTo>
                <a:cubicBezTo>
                  <a:pt x="854" y="701"/>
                  <a:pt x="846" y="669"/>
                  <a:pt x="846" y="669"/>
                </a:cubicBezTo>
                <a:cubicBezTo>
                  <a:pt x="858" y="578"/>
                  <a:pt x="887" y="585"/>
                  <a:pt x="861" y="467"/>
                </a:cubicBezTo>
                <a:cubicBezTo>
                  <a:pt x="858" y="452"/>
                  <a:pt x="775" y="422"/>
                  <a:pt x="768" y="420"/>
                </a:cubicBezTo>
                <a:cubicBezTo>
                  <a:pt x="752" y="415"/>
                  <a:pt x="721" y="404"/>
                  <a:pt x="721" y="404"/>
                </a:cubicBezTo>
                <a:cubicBezTo>
                  <a:pt x="703" y="351"/>
                  <a:pt x="712" y="352"/>
                  <a:pt x="659" y="334"/>
                </a:cubicBezTo>
                <a:cubicBezTo>
                  <a:pt x="671" y="299"/>
                  <a:pt x="679" y="306"/>
                  <a:pt x="713" y="296"/>
                </a:cubicBezTo>
                <a:cubicBezTo>
                  <a:pt x="705" y="258"/>
                  <a:pt x="696" y="241"/>
                  <a:pt x="674" y="210"/>
                </a:cubicBezTo>
                <a:cubicBezTo>
                  <a:pt x="663" y="172"/>
                  <a:pt x="628" y="173"/>
                  <a:pt x="596" y="155"/>
                </a:cubicBezTo>
                <a:cubicBezTo>
                  <a:pt x="549" y="129"/>
                  <a:pt x="506" y="100"/>
                  <a:pt x="456" y="78"/>
                </a:cubicBezTo>
                <a:cubicBezTo>
                  <a:pt x="416" y="60"/>
                  <a:pt x="376" y="55"/>
                  <a:pt x="340" y="31"/>
                </a:cubicBezTo>
                <a:cubicBezTo>
                  <a:pt x="325" y="10"/>
                  <a:pt x="320" y="0"/>
                  <a:pt x="293" y="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PE" dirty="0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6535568" y="1300203"/>
            <a:ext cx="421045" cy="5048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PE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365207" y="3788609"/>
            <a:ext cx="1395945" cy="28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1"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r>
              <a:rPr lang="es-PE" dirty="0"/>
              <a:t>CHACHAPOYAS</a:t>
            </a:r>
            <a:endParaRPr lang="es-ES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628189" y="1701876"/>
            <a:ext cx="678630" cy="28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1"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r>
              <a:rPr lang="es-PE" dirty="0"/>
              <a:t>TINGO</a:t>
            </a:r>
            <a:endParaRPr lang="es-ES" dirty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019727" y="6509036"/>
            <a:ext cx="1147706" cy="28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1"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r>
              <a:rPr lang="es-PE" dirty="0"/>
              <a:t>ACHAMAQUI</a:t>
            </a:r>
            <a:endParaRPr lang="es-ES" dirty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228624" y="1246415"/>
            <a:ext cx="9471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1"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r>
              <a:rPr lang="es-PE" dirty="0"/>
              <a:t>KUELAP</a:t>
            </a:r>
            <a:endParaRPr lang="es-ES" dirty="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55575" y="4911701"/>
            <a:ext cx="1278274" cy="28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r>
              <a:rPr lang="es-PE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AEROPUERTO</a:t>
            </a:r>
            <a:endParaRPr lang="es-E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3891474" y="4487839"/>
            <a:ext cx="1948842" cy="1906961"/>
          </a:xfrm>
          <a:custGeom>
            <a:avLst/>
            <a:gdLst>
              <a:gd name="T0" fmla="*/ 0 w 1096"/>
              <a:gd name="T1" fmla="*/ 180387720 h 897"/>
              <a:gd name="T2" fmla="*/ 199329128 w 1096"/>
              <a:gd name="T3" fmla="*/ 8590188 h 897"/>
              <a:gd name="T4" fmla="*/ 325059937 w 1096"/>
              <a:gd name="T5" fmla="*/ 42948866 h 897"/>
              <a:gd name="T6" fmla="*/ 398660008 w 1096"/>
              <a:gd name="T7" fmla="*/ 390837976 h 897"/>
              <a:gd name="T8" fmla="*/ 499856931 w 1096"/>
              <a:gd name="T9" fmla="*/ 532570837 h 897"/>
              <a:gd name="T10" fmla="*/ 647055321 w 1096"/>
              <a:gd name="T11" fmla="*/ 601290369 h 897"/>
              <a:gd name="T12" fmla="*/ 846384395 w 1096"/>
              <a:gd name="T13" fmla="*/ 532570837 h 897"/>
              <a:gd name="T14" fmla="*/ 996649308 w 1096"/>
              <a:gd name="T15" fmla="*/ 459557379 h 897"/>
              <a:gd name="T16" fmla="*/ 1493439716 w 1096"/>
              <a:gd name="T17" fmla="*/ 493916044 h 897"/>
              <a:gd name="T18" fmla="*/ 1570104340 w 1096"/>
              <a:gd name="T19" fmla="*/ 532570837 h 897"/>
              <a:gd name="T20" fmla="*/ 1594638281 w 1096"/>
              <a:gd name="T21" fmla="*/ 880459964 h 897"/>
              <a:gd name="T22" fmla="*/ 1941164431 w 1096"/>
              <a:gd name="T23" fmla="*/ 1331429360 h 897"/>
              <a:gd name="T24" fmla="*/ 2042362996 w 1096"/>
              <a:gd name="T25" fmla="*/ 1473162221 h 897"/>
              <a:gd name="T26" fmla="*/ 2140495256 w 1096"/>
              <a:gd name="T27" fmla="*/ 1679318356 h 897"/>
              <a:gd name="T28" fmla="*/ 2147483647 w 1096"/>
              <a:gd name="T29" fmla="*/ 1786690480 h 897"/>
              <a:gd name="T30" fmla="*/ 2147483647 w 1096"/>
              <a:gd name="T31" fmla="*/ 1855409883 h 897"/>
              <a:gd name="T32" fmla="*/ 2147483647 w 1096"/>
              <a:gd name="T33" fmla="*/ 2147483647 h 897"/>
              <a:gd name="T34" fmla="*/ 2147483647 w 1096"/>
              <a:gd name="T35" fmla="*/ 2147483647 h 897"/>
              <a:gd name="T36" fmla="*/ 2147483647 w 1096"/>
              <a:gd name="T37" fmla="*/ 2147483647 h 897"/>
              <a:gd name="T38" fmla="*/ 2147483647 w 1096"/>
              <a:gd name="T39" fmla="*/ 2147483647 h 897"/>
              <a:gd name="T40" fmla="*/ 2147483647 w 1096"/>
              <a:gd name="T41" fmla="*/ 2147483647 h 897"/>
              <a:gd name="T42" fmla="*/ 2147483647 w 1096"/>
              <a:gd name="T43" fmla="*/ 2147483647 h 897"/>
              <a:gd name="T44" fmla="*/ 2147483647 w 1096"/>
              <a:gd name="T45" fmla="*/ 2147483647 h 897"/>
              <a:gd name="T46" fmla="*/ 2147483647 w 1096"/>
              <a:gd name="T47" fmla="*/ 2147483647 h 89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96"/>
              <a:gd name="T73" fmla="*/ 0 h 897"/>
              <a:gd name="T74" fmla="*/ 1096 w 1096"/>
              <a:gd name="T75" fmla="*/ 897 h 89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96" h="897">
                <a:moveTo>
                  <a:pt x="0" y="42"/>
                </a:moveTo>
                <a:cubicBezTo>
                  <a:pt x="21" y="23"/>
                  <a:pt x="38" y="11"/>
                  <a:pt x="65" y="2"/>
                </a:cubicBezTo>
                <a:cubicBezTo>
                  <a:pt x="79" y="5"/>
                  <a:pt x="96" y="0"/>
                  <a:pt x="106" y="10"/>
                </a:cubicBezTo>
                <a:cubicBezTo>
                  <a:pt x="125" y="29"/>
                  <a:pt x="118" y="68"/>
                  <a:pt x="130" y="91"/>
                </a:cubicBezTo>
                <a:cubicBezTo>
                  <a:pt x="137" y="105"/>
                  <a:pt x="149" y="117"/>
                  <a:pt x="163" y="124"/>
                </a:cubicBezTo>
                <a:cubicBezTo>
                  <a:pt x="178" y="132"/>
                  <a:pt x="211" y="140"/>
                  <a:pt x="211" y="140"/>
                </a:cubicBezTo>
                <a:cubicBezTo>
                  <a:pt x="233" y="135"/>
                  <a:pt x="255" y="131"/>
                  <a:pt x="276" y="124"/>
                </a:cubicBezTo>
                <a:cubicBezTo>
                  <a:pt x="292" y="118"/>
                  <a:pt x="325" y="107"/>
                  <a:pt x="325" y="107"/>
                </a:cubicBezTo>
                <a:cubicBezTo>
                  <a:pt x="379" y="110"/>
                  <a:pt x="433" y="110"/>
                  <a:pt x="487" y="115"/>
                </a:cubicBezTo>
                <a:cubicBezTo>
                  <a:pt x="496" y="116"/>
                  <a:pt x="509" y="116"/>
                  <a:pt x="512" y="124"/>
                </a:cubicBezTo>
                <a:cubicBezTo>
                  <a:pt x="521" y="149"/>
                  <a:pt x="512" y="179"/>
                  <a:pt x="520" y="205"/>
                </a:cubicBezTo>
                <a:cubicBezTo>
                  <a:pt x="534" y="251"/>
                  <a:pt x="590" y="296"/>
                  <a:pt x="633" y="310"/>
                </a:cubicBezTo>
                <a:cubicBezTo>
                  <a:pt x="641" y="317"/>
                  <a:pt x="660" y="335"/>
                  <a:pt x="666" y="343"/>
                </a:cubicBezTo>
                <a:cubicBezTo>
                  <a:pt x="677" y="358"/>
                  <a:pt x="698" y="391"/>
                  <a:pt x="698" y="391"/>
                </a:cubicBezTo>
                <a:cubicBezTo>
                  <a:pt x="701" y="399"/>
                  <a:pt x="701" y="409"/>
                  <a:pt x="706" y="416"/>
                </a:cubicBezTo>
                <a:cubicBezTo>
                  <a:pt x="710" y="423"/>
                  <a:pt x="719" y="425"/>
                  <a:pt x="723" y="432"/>
                </a:cubicBezTo>
                <a:cubicBezTo>
                  <a:pt x="734" y="454"/>
                  <a:pt x="734" y="487"/>
                  <a:pt x="755" y="505"/>
                </a:cubicBezTo>
                <a:cubicBezTo>
                  <a:pt x="770" y="518"/>
                  <a:pt x="804" y="537"/>
                  <a:pt x="804" y="537"/>
                </a:cubicBezTo>
                <a:cubicBezTo>
                  <a:pt x="815" y="571"/>
                  <a:pt x="804" y="611"/>
                  <a:pt x="820" y="643"/>
                </a:cubicBezTo>
                <a:cubicBezTo>
                  <a:pt x="831" y="665"/>
                  <a:pt x="870" y="675"/>
                  <a:pt x="893" y="683"/>
                </a:cubicBezTo>
                <a:cubicBezTo>
                  <a:pt x="896" y="691"/>
                  <a:pt x="900" y="699"/>
                  <a:pt x="901" y="708"/>
                </a:cubicBezTo>
                <a:cubicBezTo>
                  <a:pt x="918" y="813"/>
                  <a:pt x="878" y="773"/>
                  <a:pt x="998" y="805"/>
                </a:cubicBezTo>
                <a:cubicBezTo>
                  <a:pt x="1032" y="837"/>
                  <a:pt x="1001" y="884"/>
                  <a:pt x="1047" y="894"/>
                </a:cubicBezTo>
                <a:cubicBezTo>
                  <a:pt x="1063" y="897"/>
                  <a:pt x="1080" y="894"/>
                  <a:pt x="1096" y="894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PE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731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293682" y="379402"/>
            <a:ext cx="53578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latin typeface="Candara" pitchFamily="34" charset="0"/>
              </a:defRPr>
            </a:lvl1pPr>
          </a:lstStyle>
          <a:p>
            <a:r>
              <a:rPr lang="es-PE" dirty="0" smtClean="0"/>
              <a:t>CIRCUITO CHACHAPOYAS – TINGO - KUÉLAP</a:t>
            </a:r>
            <a:endParaRPr lang="es-PE" dirty="0"/>
          </a:p>
        </p:txBody>
      </p:sp>
      <p:sp>
        <p:nvSpPr>
          <p:cNvPr id="3" name="2 Elipse"/>
          <p:cNvSpPr/>
          <p:nvPr/>
        </p:nvSpPr>
        <p:spPr>
          <a:xfrm>
            <a:off x="6902825" y="1082419"/>
            <a:ext cx="242047" cy="25500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15 Elipse"/>
          <p:cNvSpPr/>
          <p:nvPr/>
        </p:nvSpPr>
        <p:spPr>
          <a:xfrm>
            <a:off x="5628190" y="6267299"/>
            <a:ext cx="333150" cy="382601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17 Elipse"/>
          <p:cNvSpPr/>
          <p:nvPr/>
        </p:nvSpPr>
        <p:spPr>
          <a:xfrm>
            <a:off x="6306819" y="1651439"/>
            <a:ext cx="333150" cy="382601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09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jlira\Escritorio\Plano Sector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36" y="1098159"/>
            <a:ext cx="8982842" cy="5759841"/>
          </a:xfrm>
          <a:prstGeom prst="rect">
            <a:avLst/>
          </a:prstGeom>
          <a:ln>
            <a:noFill/>
          </a:ln>
          <a:effectLst>
            <a:outerShdw blurRad="254000" dist="25400" dir="2700000" algn="tl" rotWithShape="0">
              <a:srgbClr val="333333">
                <a:alpha val="70000"/>
              </a:srgbClr>
            </a:outerShdw>
          </a:effectLst>
        </p:spPr>
      </p:pic>
      <p:sp>
        <p:nvSpPr>
          <p:cNvPr id="33" name="32 CuadroTexto"/>
          <p:cNvSpPr txBox="1"/>
          <p:nvPr/>
        </p:nvSpPr>
        <p:spPr>
          <a:xfrm>
            <a:off x="2722131" y="3077510"/>
            <a:ext cx="1633845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PE" sz="1800" dirty="0" smtClean="0"/>
              <a:t>Acceso Actual</a:t>
            </a:r>
            <a:endParaRPr lang="es-PE" sz="1800" dirty="0"/>
          </a:p>
        </p:txBody>
      </p:sp>
      <p:cxnSp>
        <p:nvCxnSpPr>
          <p:cNvPr id="35" name="34 Conector recto de flecha"/>
          <p:cNvCxnSpPr/>
          <p:nvPr/>
        </p:nvCxnSpPr>
        <p:spPr>
          <a:xfrm flipH="1">
            <a:off x="3579387" y="3434700"/>
            <a:ext cx="1588" cy="54337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 rot="4707043">
            <a:off x="4431147" y="4142355"/>
            <a:ext cx="1129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>
                <a:solidFill>
                  <a:srgbClr val="FF0000"/>
                </a:solidFill>
              </a:rPr>
              <a:t>Telecabinas</a:t>
            </a:r>
            <a:endParaRPr lang="es-PE" sz="1400" dirty="0">
              <a:solidFill>
                <a:srgbClr val="FF0000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5106368" y="3098642"/>
            <a:ext cx="307098" cy="2418590"/>
          </a:xfrm>
          <a:prstGeom prst="line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731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114660" y="165647"/>
            <a:ext cx="52149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Calibri" pitchFamily="34" charset="0"/>
              </a:rPr>
              <a:t>RECORRIDO ACTUAL </a:t>
            </a:r>
            <a:r>
              <a:rPr lang="es-PE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Calibri" pitchFamily="34" charset="0"/>
              </a:rPr>
              <a:t>(SIN TELECABINAS) Y PROYECTADO (CON TELECABINAS)</a:t>
            </a:r>
            <a:endParaRPr lang="es-PE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2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959" y="1012846"/>
            <a:ext cx="5318560" cy="3545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6500" y="3222521"/>
            <a:ext cx="4929073" cy="3266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73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780" y="23637"/>
            <a:ext cx="3789638" cy="1143000"/>
          </a:xfrm>
        </p:spPr>
        <p:txBody>
          <a:bodyPr/>
          <a:lstStyle/>
          <a:p>
            <a:r>
              <a:rPr lang="es-MX" sz="2000" b="1" kern="1200" dirty="0" smtClean="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rPr>
              <a:t>ESTADO ACTUAL DE LA VÍA DE ACCESO A KUÉLAP</a:t>
            </a:r>
            <a:endParaRPr lang="es-MX" sz="2000" b="1" kern="1200" dirty="0">
              <a:solidFill>
                <a:schemeClr val="tx1"/>
              </a:solidFill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51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7" name="Picture 5" descr="H:\PROMPERU\fotos promperu amazonas\bimg_request-2013-Jun-06-130537\019224_3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09366"/>
            <a:ext cx="9144000" cy="584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9D817-6BFF-40F3-BA87-F14858D937A3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731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5496" y="313492"/>
            <a:ext cx="4824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latin typeface="Candara" pitchFamily="34" charset="0"/>
              </a:defRPr>
            </a:lvl1pPr>
          </a:lstStyle>
          <a:p>
            <a:r>
              <a:rPr lang="es-MX" dirty="0" smtClean="0"/>
              <a:t>VISTAS DE LA FORTALEZA DE KUÉLAP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84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remy\AppData\Local\Temp\jZip\jZip2E1E8\jZip3A8A\019306_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8" name="Picture 6" descr="H:\PROMPERU\fotos promperu amazonas\bimg_request-2013-Jun-06-130537\019283_3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54741"/>
            <a:ext cx="9144000" cy="593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9D817-6BFF-40F3-BA87-F14858D937A3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066257" y="6165304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1"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r>
              <a:rPr lang="es-PE" dirty="0"/>
              <a:t>Vivienda típica </a:t>
            </a:r>
          </a:p>
          <a:p>
            <a:r>
              <a:rPr lang="es-PE" dirty="0"/>
              <a:t>Cultura Chachapoya 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731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5496" y="313492"/>
            <a:ext cx="4824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latin typeface="Candara" pitchFamily="34" charset="0"/>
              </a:defRPr>
            </a:lvl1pPr>
          </a:lstStyle>
          <a:p>
            <a:r>
              <a:rPr lang="es-MX" dirty="0" smtClean="0"/>
              <a:t>VISTAS DE LA FORTALEZA DE KUÉLAP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738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remy\AppData\Local\Temp\jZip\jZip3545\jZip1E3B8\005223_300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36" y="981854"/>
            <a:ext cx="3795890" cy="564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3" y="3741093"/>
            <a:ext cx="3541847" cy="265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 descr="D:\TREMY\PROYECTOS EN CARTERA\TURISMO\010370_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3" y="981855"/>
            <a:ext cx="3555395" cy="238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731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39843" y="362088"/>
            <a:ext cx="48118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latin typeface="Candara" pitchFamily="34" charset="0"/>
              </a:defRPr>
            </a:lvl1pPr>
            <a:lvl2pPr eaLnBrk="0" hangingPunct="0"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s-MX" dirty="0" smtClean="0"/>
              <a:t>RECURSOS NATURALES Y CULTURALES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69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9D817-6BFF-40F3-BA87-F14858D937A3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  <p:pic>
        <p:nvPicPr>
          <p:cNvPr id="256009" name="Picture 9" descr="H:\PROMPERU\fotos promperu amazonas\bimg_request-2013-Jun-06-154323\021115_3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17"/>
          <a:stretch/>
        </p:blipFill>
        <p:spPr bwMode="auto">
          <a:xfrm>
            <a:off x="3724839" y="78868"/>
            <a:ext cx="5365376" cy="668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10" name="Picture 10" descr="H:\PROMPERU\fotos promperu amazonas\bimg_request-2013-Jun-06-154323\005246_3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04" y="1036228"/>
            <a:ext cx="3571192" cy="572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731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9843" y="362088"/>
            <a:ext cx="48118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latin typeface="Candara" pitchFamily="34" charset="0"/>
              </a:defRPr>
            </a:lvl1pPr>
            <a:lvl2pPr eaLnBrk="0" hangingPunct="0"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s-MX" dirty="0" smtClean="0"/>
              <a:t>RECURSOS NATURALES Y CULTURALES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953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9D817-6BFF-40F3-BA87-F14858D937A3}" type="slidenum">
              <a:rPr lang="es-ES" smtClean="0"/>
              <a:pPr>
                <a:defRPr/>
              </a:pPr>
              <a:t>18</a:t>
            </a:fld>
            <a:endParaRPr lang="es-ES" dirty="0"/>
          </a:p>
        </p:txBody>
      </p:sp>
      <p:pic>
        <p:nvPicPr>
          <p:cNvPr id="256007" name="Picture 7" descr="H:\PROMPERU\fotos promperu amazonas\bimg_request-2013-Jun-06-154323\021052_3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025" y="929317"/>
            <a:ext cx="8893024" cy="592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731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9843" y="362088"/>
            <a:ext cx="48118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latin typeface="Candara" pitchFamily="34" charset="0"/>
              </a:defRPr>
            </a:lvl1pPr>
            <a:lvl2pPr eaLnBrk="0" hangingPunct="0"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s-MX" dirty="0" smtClean="0"/>
              <a:t>RECURSOS NATURALES Y CULTURALES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017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9D817-6BFF-40F3-BA87-F14858D937A3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  <p:pic>
        <p:nvPicPr>
          <p:cNvPr id="258056" name="Picture 8" descr="http://www.fotonat.org/data/media/2/Picaflor-comun-1100-px-fn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4"/>
          <a:stretch/>
        </p:blipFill>
        <p:spPr bwMode="auto">
          <a:xfrm>
            <a:off x="4881282" y="849936"/>
            <a:ext cx="4249267" cy="3216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058" name="Picture 10" descr="H:\2013-08 Fotos Kuélap JL\100MSDCF\DSC0513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76" y="1024747"/>
            <a:ext cx="4419999" cy="5728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054" name="Picture 6" descr="File:Rupicolaperuviana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9279" y="4066721"/>
            <a:ext cx="3499923" cy="2765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731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39843" y="362088"/>
            <a:ext cx="48118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latin typeface="Candara" pitchFamily="34" charset="0"/>
              </a:defRPr>
            </a:lvl1pPr>
            <a:lvl2pPr eaLnBrk="0" hangingPunct="0"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s-MX" dirty="0" smtClean="0"/>
              <a:t>RECURSOS NATURALES Y CULTURALES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950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475656" y="4869160"/>
            <a:ext cx="1106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spcBef>
                <a:spcPct val="50000"/>
              </a:spcBef>
              <a:defRPr sz="1800" b="1">
                <a:latin typeface="Candara" pitchFamily="34" charset="0"/>
              </a:defRPr>
            </a:lvl1pPr>
          </a:lstStyle>
          <a:p>
            <a:r>
              <a:rPr lang="es-MX" dirty="0"/>
              <a:t>CENTRO</a:t>
            </a:r>
            <a:endParaRPr lang="es-ES" dirty="0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898824" y="6021288"/>
            <a:ext cx="15210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800" b="1" dirty="0" smtClean="0">
                <a:latin typeface="Candara" pitchFamily="34" charset="0"/>
              </a:rPr>
              <a:t>SUR</a:t>
            </a:r>
            <a:endParaRPr lang="es-ES" sz="1800" b="1" dirty="0">
              <a:latin typeface="Candar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92926" y="260648"/>
            <a:ext cx="4777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latin typeface="Candara" pitchFamily="34" charset="0"/>
              </a:rPr>
              <a:t>PERÚ: MACRO REGIONES TURÍSTICAS</a:t>
            </a:r>
          </a:p>
          <a:p>
            <a:r>
              <a:rPr lang="es-PE" b="1" i="1" dirty="0" smtClean="0">
                <a:solidFill>
                  <a:srgbClr val="C00000"/>
                </a:solidFill>
                <a:latin typeface="Candara" pitchFamily="34" charset="0"/>
              </a:rPr>
              <a:t>Hay un Perú para cada quien</a:t>
            </a:r>
          </a:p>
          <a:p>
            <a:endParaRPr lang="es-PE" b="1" dirty="0">
              <a:latin typeface="Candara" pitchFamily="34" charset="0"/>
            </a:endParaRPr>
          </a:p>
        </p:txBody>
      </p:sp>
      <p:pic>
        <p:nvPicPr>
          <p:cNvPr id="1026" name="Picture 2" descr="https://encrypted-tbn0.gstatic.com/images?q=tbn:ANd9GcRipFw8oA7jOTv3y8WGT06jLj6CA3hm0gsBlMaAjxN7uIkEraEy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71" y="2924944"/>
            <a:ext cx="2688510" cy="381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872803" y="3871330"/>
            <a:ext cx="17549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spcBef>
                <a:spcPct val="50000"/>
              </a:spcBef>
              <a:defRPr sz="1800" b="1">
                <a:latin typeface="Candara" pitchFamily="34" charset="0"/>
              </a:defRPr>
            </a:lvl1pPr>
          </a:lstStyle>
          <a:p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NORORIENTAL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1" t="35775" r="29411" b="6250"/>
          <a:stretch/>
        </p:blipFill>
        <p:spPr bwMode="auto">
          <a:xfrm>
            <a:off x="6350943" y="1697605"/>
            <a:ext cx="2397521" cy="3111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 flipV="1">
            <a:off x="3589264" y="2694520"/>
            <a:ext cx="2880320" cy="2"/>
          </a:xfrm>
          <a:prstGeom prst="line">
            <a:avLst/>
          </a:prstGeom>
          <a:ln>
            <a:solidFill>
              <a:srgbClr val="3C8C9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>
            <a:endCxn id="8" idx="0"/>
          </p:cNvCxnSpPr>
          <p:nvPr/>
        </p:nvCxnSpPr>
        <p:spPr>
          <a:xfrm flipH="1">
            <a:off x="3317708" y="2694520"/>
            <a:ext cx="271556" cy="1289468"/>
          </a:xfrm>
          <a:prstGeom prst="line">
            <a:avLst/>
          </a:prstGeom>
          <a:ln>
            <a:solidFill>
              <a:srgbClr val="3C8C9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Elipse"/>
          <p:cNvSpPr/>
          <p:nvPr/>
        </p:nvSpPr>
        <p:spPr>
          <a:xfrm>
            <a:off x="3245700" y="3983988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589619" y="1844824"/>
            <a:ext cx="3358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>
                <a:solidFill>
                  <a:srgbClr val="C00000"/>
                </a:solidFill>
                <a:latin typeface="Candara" pitchFamily="34" charset="0"/>
              </a:rPr>
              <a:t>Departamento</a:t>
            </a:r>
            <a:r>
              <a:rPr lang="es-PE" sz="1600" dirty="0" smtClean="0">
                <a:latin typeface="Candara" pitchFamily="34" charset="0"/>
              </a:rPr>
              <a:t>: Amazonas</a:t>
            </a:r>
          </a:p>
          <a:p>
            <a:r>
              <a:rPr lang="es-PE" sz="1600" dirty="0" smtClean="0">
                <a:solidFill>
                  <a:srgbClr val="C00000"/>
                </a:solidFill>
                <a:latin typeface="Candara" pitchFamily="34" charset="0"/>
              </a:rPr>
              <a:t>Capital</a:t>
            </a:r>
            <a:r>
              <a:rPr lang="es-PE" sz="1600" dirty="0" smtClean="0">
                <a:latin typeface="Candara" pitchFamily="34" charset="0"/>
              </a:rPr>
              <a:t>: Chachapoyas </a:t>
            </a:r>
          </a:p>
          <a:p>
            <a:r>
              <a:rPr lang="es-PE" sz="1600" dirty="0" smtClean="0">
                <a:solidFill>
                  <a:srgbClr val="C00000"/>
                </a:solidFill>
                <a:latin typeface="Candara" pitchFamily="34" charset="0"/>
              </a:rPr>
              <a:t>Atractivo</a:t>
            </a:r>
            <a:r>
              <a:rPr lang="es-PE" sz="1600" dirty="0" smtClean="0">
                <a:latin typeface="Candara" pitchFamily="34" charset="0"/>
              </a:rPr>
              <a:t>: Fortaleza de Kuelap  </a:t>
            </a:r>
            <a:endParaRPr lang="es-PE" sz="16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43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HS01\Desktop\T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1221" y="5941268"/>
            <a:ext cx="9048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3724484" y="2472163"/>
            <a:ext cx="3828902" cy="1752600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  <a:latin typeface="Candara" pitchFamily="34" charset="0"/>
              </a:rPr>
              <a:t>Marco normativo de APPs en el Perú</a:t>
            </a:r>
            <a:endParaRPr lang="es-MX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43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39494" y="4709409"/>
            <a:ext cx="8424472" cy="389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3 Rectángulo"/>
          <p:cNvSpPr/>
          <p:nvPr/>
        </p:nvSpPr>
        <p:spPr>
          <a:xfrm>
            <a:off x="359764" y="2668249"/>
            <a:ext cx="8424472" cy="389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MX" sz="2000" b="1" dirty="0" smtClean="0">
                <a:solidFill>
                  <a:srgbClr val="C00000"/>
                </a:solidFill>
                <a:latin typeface="Candara" pitchFamily="34" charset="0"/>
              </a:rPr>
              <a:t/>
            </a:r>
            <a:br>
              <a:rPr lang="es-MX" sz="2000" b="1" dirty="0" smtClean="0">
                <a:solidFill>
                  <a:srgbClr val="C00000"/>
                </a:solidFill>
                <a:latin typeface="Candara" pitchFamily="34" charset="0"/>
              </a:rPr>
            </a:br>
            <a:r>
              <a:rPr lang="es-MX" b="1" dirty="0" smtClean="0">
                <a:latin typeface="Candara" pitchFamily="34" charset="0"/>
              </a:rPr>
              <a:t>Decreto </a:t>
            </a:r>
            <a:r>
              <a:rPr lang="es-MX" b="1" dirty="0">
                <a:latin typeface="Candara" pitchFamily="34" charset="0"/>
              </a:rPr>
              <a:t>Legislativo 1012: Asociaciones Público </a:t>
            </a:r>
            <a:r>
              <a:rPr lang="es-MX" b="1" dirty="0" smtClean="0">
                <a:latin typeface="Candara" pitchFamily="34" charset="0"/>
              </a:rPr>
              <a:t>– Privada</a:t>
            </a:r>
          </a:p>
          <a:p>
            <a:pPr marL="0" indent="0">
              <a:buNone/>
            </a:pPr>
            <a:endParaRPr lang="es-MX" b="1" dirty="0" smtClean="0">
              <a:latin typeface="Candara" pitchFamily="34" charset="0"/>
            </a:endParaRPr>
          </a:p>
          <a:p>
            <a:pPr>
              <a:spcAft>
                <a:spcPct val="40000"/>
              </a:spcAft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s-MX" sz="2000" dirty="0" smtClean="0"/>
              <a:t>Autosostenible</a:t>
            </a:r>
            <a:r>
              <a:rPr lang="es-MX" sz="2000" dirty="0"/>
              <a:t>:</a:t>
            </a:r>
          </a:p>
          <a:p>
            <a:pPr lvl="1" algn="just">
              <a:spcAft>
                <a:spcPct val="40000"/>
              </a:spcAft>
              <a:buClr>
                <a:srgbClr val="CC0000"/>
              </a:buClr>
              <a:buFontTx/>
              <a:buChar char="-"/>
            </a:pPr>
            <a:r>
              <a:rPr lang="es-MX" sz="2000" dirty="0" smtClean="0"/>
              <a:t>Requiere </a:t>
            </a:r>
            <a:r>
              <a:rPr lang="es-MX" sz="2000" dirty="0"/>
              <a:t>mínima o nula garantía financiera otorgada por parte del </a:t>
            </a:r>
            <a:r>
              <a:rPr lang="es-MX" sz="2000" dirty="0" smtClean="0"/>
              <a:t>Estado.</a:t>
            </a:r>
          </a:p>
          <a:p>
            <a:pPr lvl="1" algn="just">
              <a:spcAft>
                <a:spcPct val="40000"/>
              </a:spcAft>
              <a:buClr>
                <a:srgbClr val="CC0000"/>
              </a:buClr>
              <a:buFontTx/>
              <a:buChar char="-"/>
            </a:pPr>
            <a:r>
              <a:rPr lang="es-MX" sz="2000" dirty="0" smtClean="0"/>
              <a:t>Las </a:t>
            </a:r>
            <a:r>
              <a:rPr lang="es-MX" sz="2000" dirty="0"/>
              <a:t>garantías no financieras tengan una probabilidad nula o mínima de demandar el uso de recursos públicos.</a:t>
            </a:r>
          </a:p>
          <a:p>
            <a:pPr>
              <a:spcAft>
                <a:spcPct val="40000"/>
              </a:spcAft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s-MX" sz="2000" dirty="0"/>
              <a:t>Cofinanciada: </a:t>
            </a:r>
            <a:endParaRPr lang="es-MX" sz="2000" dirty="0" smtClean="0"/>
          </a:p>
          <a:p>
            <a:pPr marL="0" indent="0" algn="just">
              <a:spcAft>
                <a:spcPct val="40000"/>
              </a:spcAft>
              <a:buClr>
                <a:srgbClr val="CC0000"/>
              </a:buClr>
              <a:buNone/>
            </a:pPr>
            <a:r>
              <a:rPr lang="es-MX" sz="2000" dirty="0" smtClean="0"/>
              <a:t>Aquella </a:t>
            </a:r>
            <a:r>
              <a:rPr lang="es-MX" sz="2000" dirty="0"/>
              <a:t>que requiera del cofinanciamiento o del otorgamiento o contratación de garantías financieras o garantías no financieras que tengan una probabilidad significativa de demandar el uso de recursos públicos</a:t>
            </a:r>
            <a:r>
              <a:rPr lang="es-MX" dirty="0"/>
              <a:t>.</a:t>
            </a:r>
            <a:endParaRPr lang="es-ES" dirty="0"/>
          </a:p>
          <a:p>
            <a:pPr marL="0" indent="0">
              <a:buNone/>
            </a:pP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11" name="6 Rectángulo"/>
          <p:cNvSpPr>
            <a:spLocks noChangeArrowheads="1"/>
          </p:cNvSpPr>
          <p:nvPr/>
        </p:nvSpPr>
        <p:spPr bwMode="auto">
          <a:xfrm>
            <a:off x="683568" y="404664"/>
            <a:ext cx="3643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>
                <a:solidFill>
                  <a:schemeClr val="bg1"/>
                </a:solidFill>
                <a:latin typeface="Arial" charset="0"/>
              </a:rPr>
              <a:t>EL PROYECTO</a:t>
            </a:r>
            <a:endParaRPr lang="es-ES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19224" y="272842"/>
            <a:ext cx="5267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Candara" pitchFamily="34" charset="0"/>
              </a:rPr>
              <a:t>NORMAS SOBRE PROMOCIÓN A LA INVERSIÓN PRIVADA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978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/>
          <a:lstStyle/>
          <a:p>
            <a:pPr marL="324000" algn="just">
              <a:spcAft>
                <a:spcPct val="40000"/>
              </a:spcAft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s-MX" sz="1800" dirty="0" smtClean="0"/>
              <a:t>En </a:t>
            </a:r>
            <a:r>
              <a:rPr lang="es-MX" sz="1800" dirty="0"/>
              <a:t>los Contratos de </a:t>
            </a:r>
            <a:r>
              <a:rPr lang="es-MX" sz="1800" dirty="0" smtClean="0"/>
              <a:t>Concesiones:</a:t>
            </a:r>
            <a:endParaRPr lang="es-MX" sz="1800" dirty="0"/>
          </a:p>
          <a:p>
            <a:pPr marL="781200" lvl="1" indent="-342900" algn="just">
              <a:spcAft>
                <a:spcPct val="40000"/>
              </a:spcAft>
              <a:buClr>
                <a:srgbClr val="CC0000"/>
              </a:buClr>
              <a:buFontTx/>
              <a:buChar char="-"/>
            </a:pPr>
            <a:r>
              <a:rPr lang="es-MX" sz="1800" dirty="0" smtClean="0"/>
              <a:t>Participa </a:t>
            </a:r>
            <a:r>
              <a:rPr lang="es-MX" sz="1800" dirty="0"/>
              <a:t>a través de asociaciones con el sector privado para brindar servicio </a:t>
            </a:r>
            <a:r>
              <a:rPr lang="es-MX" sz="1800" dirty="0" smtClean="0"/>
              <a:t>público.</a:t>
            </a:r>
          </a:p>
          <a:p>
            <a:pPr marL="781200" lvl="1" indent="-342900" algn="just">
              <a:spcAft>
                <a:spcPct val="40000"/>
              </a:spcAft>
              <a:buClr>
                <a:srgbClr val="CC0000"/>
              </a:buClr>
              <a:buFontTx/>
              <a:buChar char="-"/>
            </a:pPr>
            <a:r>
              <a:rPr lang="es-MX" sz="1800" dirty="0" smtClean="0"/>
              <a:t>Brinda </a:t>
            </a:r>
            <a:r>
              <a:rPr lang="es-MX" sz="1800" dirty="0"/>
              <a:t>las seguridades y garantías a los inversionistas privados para que puedan invertir, operar y mantener la concesión en el largo </a:t>
            </a:r>
            <a:r>
              <a:rPr lang="es-MX" sz="1800" dirty="0" smtClean="0"/>
              <a:t>plazo.</a:t>
            </a:r>
          </a:p>
          <a:p>
            <a:pPr marL="781200" lvl="1" indent="-342900" algn="just">
              <a:spcAft>
                <a:spcPct val="40000"/>
              </a:spcAft>
              <a:buClr>
                <a:srgbClr val="CC0000"/>
              </a:buClr>
              <a:buFontTx/>
              <a:buChar char="-"/>
            </a:pPr>
            <a:r>
              <a:rPr lang="es-MX" sz="1800" dirty="0" smtClean="0"/>
              <a:t>Asume </a:t>
            </a:r>
            <a:r>
              <a:rPr lang="es-MX" sz="1800" dirty="0"/>
              <a:t>los riesgos que por su naturaleza está en mejor posición de administrarlos.</a:t>
            </a:r>
          </a:p>
          <a:p>
            <a:pPr marL="324000" algn="just">
              <a:spcAft>
                <a:spcPct val="40000"/>
              </a:spcAft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s-MX" sz="1800" dirty="0"/>
              <a:t>En el Financiamiento de las Concesiones.-</a:t>
            </a:r>
          </a:p>
          <a:p>
            <a:pPr marL="781200" lvl="1" indent="-342900" algn="just">
              <a:spcAft>
                <a:spcPct val="40000"/>
              </a:spcAft>
              <a:buClr>
                <a:srgbClr val="CC0000"/>
              </a:buClr>
              <a:buFontTx/>
              <a:buChar char="-"/>
            </a:pPr>
            <a:r>
              <a:rPr lang="es-MX" sz="1800" dirty="0" smtClean="0"/>
              <a:t>Cofinancia </a:t>
            </a:r>
            <a:r>
              <a:rPr lang="es-MX" sz="1800" dirty="0"/>
              <a:t>aquellos proyectos que no son autosostenibles. El cofinanciamiento puede ser en la etapa de construcción, en la etapa de operación, o en </a:t>
            </a:r>
            <a:r>
              <a:rPr lang="es-MX" sz="1800" dirty="0" smtClean="0"/>
              <a:t>ambas.</a:t>
            </a:r>
          </a:p>
          <a:p>
            <a:pPr marL="781200" lvl="1" indent="-342900" algn="just">
              <a:spcAft>
                <a:spcPct val="40000"/>
              </a:spcAft>
              <a:buClr>
                <a:srgbClr val="CC0000"/>
              </a:buClr>
              <a:buFontTx/>
              <a:buChar char="-"/>
            </a:pPr>
            <a:r>
              <a:rPr lang="es-MX" sz="1800" dirty="0" smtClean="0"/>
              <a:t>Otorga </a:t>
            </a:r>
            <a:r>
              <a:rPr lang="es-MX" sz="1800" dirty="0"/>
              <a:t>garantías financieras, sea en las concesiones autosostenibles como en las  cofinanciadas, para asegurar la bancabilidad del proyecto.</a:t>
            </a:r>
            <a:br>
              <a:rPr lang="es-MX" sz="1800" dirty="0"/>
            </a:br>
            <a:endParaRPr lang="es-MX" sz="1800" dirty="0"/>
          </a:p>
        </p:txBody>
      </p:sp>
      <p:sp>
        <p:nvSpPr>
          <p:cNvPr id="8" name="6 Rectángulo"/>
          <p:cNvSpPr>
            <a:spLocks noChangeArrowheads="1"/>
          </p:cNvSpPr>
          <p:nvPr/>
        </p:nvSpPr>
        <p:spPr bwMode="auto">
          <a:xfrm>
            <a:off x="683568" y="404664"/>
            <a:ext cx="3643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>
                <a:solidFill>
                  <a:schemeClr val="bg1"/>
                </a:solidFill>
                <a:latin typeface="Arial" charset="0"/>
              </a:rPr>
              <a:t>EL PROYECTO</a:t>
            </a:r>
            <a:endParaRPr lang="es-ES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62598" y="362088"/>
            <a:ext cx="3239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>
              <a:buNone/>
            </a:pPr>
            <a:r>
              <a:rPr lang="es-MX" b="1" dirty="0" smtClean="0">
                <a:latin typeface="Candara" pitchFamily="34" charset="0"/>
              </a:rPr>
              <a:t>ROL DEL ESTADO PERUANO</a:t>
            </a:r>
            <a:endParaRPr lang="es-MX" sz="16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39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250865" y="2132849"/>
            <a:ext cx="8569039" cy="4420352"/>
            <a:chOff x="51" y="1032"/>
            <a:chExt cx="5704" cy="3096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51" y="1032"/>
              <a:ext cx="4360" cy="3096"/>
              <a:chOff x="51" y="1032"/>
              <a:chExt cx="4360" cy="3096"/>
            </a:xfrm>
          </p:grpSpPr>
          <p:sp>
            <p:nvSpPr>
              <p:cNvPr id="58" name="Text Box 5"/>
              <p:cNvSpPr txBox="1">
                <a:spLocks noChangeArrowheads="1"/>
              </p:cNvSpPr>
              <p:nvPr/>
            </p:nvSpPr>
            <p:spPr bwMode="auto">
              <a:xfrm>
                <a:off x="512" y="3605"/>
                <a:ext cx="3899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s-MX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Cofinanciamiento</a:t>
                </a:r>
                <a:r>
                  <a:rPr lang="es-MX" sz="1600" b="0" dirty="0"/>
                  <a:t>: </a:t>
                </a:r>
              </a:p>
              <a:p>
                <a:pPr algn="l">
                  <a:defRPr/>
                </a:pPr>
                <a:r>
                  <a:rPr lang="es-MX" sz="1600" b="0" dirty="0"/>
                  <a:t>- Aporte dinerario del Estado</a:t>
                </a:r>
              </a:p>
              <a:p>
                <a:pPr algn="l">
                  <a:defRPr/>
                </a:pPr>
                <a:r>
                  <a:rPr lang="es-MX" sz="1600" b="0" dirty="0"/>
                  <a:t>- Puede ser en la fase contractual, en fase operativa, o en ambas.</a:t>
                </a:r>
                <a:endParaRPr lang="es-MX" sz="160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59" name="Rectangle 6"/>
              <p:cNvSpPr>
                <a:spLocks noChangeArrowheads="1"/>
              </p:cNvSpPr>
              <p:nvPr/>
            </p:nvSpPr>
            <p:spPr bwMode="auto">
              <a:xfrm>
                <a:off x="51" y="1032"/>
                <a:ext cx="1169" cy="58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defRPr/>
                </a:pPr>
                <a:r>
                  <a:rPr lang="es-MX" sz="12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Ejemplo</a:t>
                </a:r>
                <a:endParaRPr lang="es-ES" sz="120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>
                  <a:defRPr/>
                </a:pPr>
                <a:r>
                  <a:rPr lang="es-ES" sz="1200" b="0" dirty="0"/>
                  <a:t>Inversión = </a:t>
                </a:r>
                <a:r>
                  <a:rPr lang="es-ES" sz="1200" dirty="0"/>
                  <a:t>US$ 100 </a:t>
                </a:r>
                <a:r>
                  <a:rPr lang="es-ES" sz="1200" b="0" dirty="0" smtClean="0"/>
                  <a:t>MM</a:t>
                </a:r>
                <a:endParaRPr lang="es-ES" sz="1200" b="0" dirty="0"/>
              </a:p>
              <a:p>
                <a:pPr>
                  <a:defRPr/>
                </a:pPr>
                <a:r>
                  <a:rPr lang="es-ES" sz="1200" b="0" dirty="0"/>
                  <a:t>C, O y M = </a:t>
                </a:r>
                <a:r>
                  <a:rPr lang="es-ES" sz="1200" dirty="0"/>
                  <a:t>US$ </a:t>
                </a:r>
                <a:r>
                  <a:rPr lang="es-ES" sz="1200" dirty="0" smtClean="0"/>
                  <a:t>5MM</a:t>
                </a:r>
                <a:endParaRPr lang="es-ES" sz="1200" b="0" dirty="0"/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220" y="1412"/>
              <a:ext cx="4535" cy="1978"/>
              <a:chOff x="1220" y="1412"/>
              <a:chExt cx="4535" cy="1978"/>
            </a:xfrm>
          </p:grpSpPr>
          <p:grpSp>
            <p:nvGrpSpPr>
              <p:cNvPr id="8" name="Group 8"/>
              <p:cNvGrpSpPr>
                <a:grpSpLocks/>
              </p:cNvGrpSpPr>
              <p:nvPr/>
            </p:nvGrpSpPr>
            <p:grpSpPr bwMode="auto">
              <a:xfrm>
                <a:off x="4048" y="1892"/>
                <a:ext cx="1450" cy="368"/>
                <a:chOff x="3861" y="2215"/>
                <a:chExt cx="1450" cy="368"/>
              </a:xfrm>
            </p:grpSpPr>
            <p:sp>
              <p:nvSpPr>
                <p:cNvPr id="56" name="AutoShape 9"/>
                <p:cNvSpPr>
                  <a:spLocks/>
                </p:cNvSpPr>
                <p:nvPr/>
              </p:nvSpPr>
              <p:spPr bwMode="auto">
                <a:xfrm>
                  <a:off x="3861" y="2215"/>
                  <a:ext cx="65" cy="368"/>
                </a:xfrm>
                <a:prstGeom prst="rightBrace">
                  <a:avLst>
                    <a:gd name="adj1" fmla="val 47179"/>
                    <a:gd name="adj2" fmla="val 50000"/>
                  </a:avLst>
                </a:prstGeom>
                <a:noFill/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PE" sz="1600" dirty="0"/>
                </a:p>
              </p:txBody>
            </p:sp>
            <p:sp>
              <p:nvSpPr>
                <p:cNvPr id="5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93" y="2298"/>
                  <a:ext cx="1418" cy="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es-ES" sz="1400" b="1" dirty="0">
                      <a:solidFill>
                        <a:srgbClr val="C00000"/>
                      </a:solidFill>
                    </a:rPr>
                    <a:t>COFINANCIAMIENTO</a:t>
                  </a:r>
                </a:p>
              </p:txBody>
            </p:sp>
          </p:grpSp>
          <p:grpSp>
            <p:nvGrpSpPr>
              <p:cNvPr id="9" name="Group 11"/>
              <p:cNvGrpSpPr>
                <a:grpSpLocks/>
              </p:cNvGrpSpPr>
              <p:nvPr/>
            </p:nvGrpSpPr>
            <p:grpSpPr bwMode="auto">
              <a:xfrm>
                <a:off x="4039" y="1421"/>
                <a:ext cx="1716" cy="446"/>
                <a:chOff x="3852" y="1744"/>
                <a:chExt cx="1716" cy="446"/>
              </a:xfrm>
            </p:grpSpPr>
            <p:sp>
              <p:nvSpPr>
                <p:cNvPr id="5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875" y="1744"/>
                  <a:ext cx="1693" cy="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defRPr/>
                  </a:pPr>
                  <a:r>
                    <a:rPr lang="es-ES" sz="14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Flujos Operativos Requeridos</a:t>
                  </a:r>
                </a:p>
              </p:txBody>
            </p:sp>
            <p:cxnSp>
              <p:nvCxnSpPr>
                <p:cNvPr id="55" name="AutoShape 1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830" y="1940"/>
                  <a:ext cx="272" cy="227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" name="Group 14"/>
              <p:cNvGrpSpPr>
                <a:grpSpLocks/>
              </p:cNvGrpSpPr>
              <p:nvPr/>
            </p:nvGrpSpPr>
            <p:grpSpPr bwMode="auto">
              <a:xfrm>
                <a:off x="2402" y="2944"/>
                <a:ext cx="2226" cy="446"/>
                <a:chOff x="1948" y="3566"/>
                <a:chExt cx="2226" cy="446"/>
              </a:xfrm>
            </p:grpSpPr>
            <p:grpSp>
              <p:nvGrpSpPr>
                <p:cNvPr id="47" name="Group 15"/>
                <p:cNvGrpSpPr>
                  <a:grpSpLocks/>
                </p:cNvGrpSpPr>
                <p:nvPr/>
              </p:nvGrpSpPr>
              <p:grpSpPr bwMode="auto">
                <a:xfrm>
                  <a:off x="2129" y="3566"/>
                  <a:ext cx="2045" cy="446"/>
                  <a:chOff x="1893" y="3475"/>
                  <a:chExt cx="2045" cy="446"/>
                </a:xfrm>
              </p:grpSpPr>
              <p:sp>
                <p:nvSpPr>
                  <p:cNvPr id="49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93" y="3598"/>
                    <a:ext cx="606" cy="2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>
                      <a:defRPr/>
                    </a:pPr>
                    <a:r>
                      <a:rPr lang="es-ES" sz="1400" dirty="0">
                        <a:solidFill>
                          <a:srgbClr val="00CC00"/>
                        </a:solidFill>
                      </a:rPr>
                      <a:t>Inversión</a:t>
                    </a:r>
                  </a:p>
                </p:txBody>
              </p:sp>
              <p:sp>
                <p:nvSpPr>
                  <p:cNvPr id="50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28" y="3576"/>
                    <a:ext cx="394" cy="13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MX" sz="1600" dirty="0"/>
                  </a:p>
                </p:txBody>
              </p:sp>
              <p:sp>
                <p:nvSpPr>
                  <p:cNvPr id="51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28" y="3712"/>
                    <a:ext cx="394" cy="13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MX" sz="1600" dirty="0"/>
                  </a:p>
                </p:txBody>
              </p:sp>
              <p:sp>
                <p:nvSpPr>
                  <p:cNvPr id="52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72" y="3475"/>
                    <a:ext cx="1066" cy="1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l" eaLnBrk="1" hangingPunct="1"/>
                    <a:r>
                      <a:rPr lang="es-ES" sz="1200" b="0" dirty="0"/>
                      <a:t>Privado = 60 MM US$</a:t>
                    </a:r>
                  </a:p>
                </p:txBody>
              </p:sp>
              <p:sp>
                <p:nvSpPr>
                  <p:cNvPr id="53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73" y="3747"/>
                    <a:ext cx="1039" cy="1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l" eaLnBrk="1" hangingPunct="1"/>
                    <a:r>
                      <a:rPr lang="es-ES" sz="1200" b="0" dirty="0"/>
                      <a:t>Estado = 40 MM US$</a:t>
                    </a:r>
                  </a:p>
                </p:txBody>
              </p:sp>
            </p:grpSp>
            <p:cxnSp>
              <p:nvCxnSpPr>
                <p:cNvPr id="48" name="AutoShape 21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948" y="3612"/>
                  <a:ext cx="227" cy="197"/>
                </a:xfrm>
                <a:prstGeom prst="curvedConnector3">
                  <a:avLst>
                    <a:gd name="adj1" fmla="val 38764"/>
                  </a:avLst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1" name="Line 22"/>
              <p:cNvSpPr>
                <a:spLocks noChangeShapeType="1"/>
              </p:cNvSpPr>
              <p:nvPr/>
            </p:nvSpPr>
            <p:spPr bwMode="auto">
              <a:xfrm flipV="1">
                <a:off x="2350" y="1866"/>
                <a:ext cx="1687" cy="160"/>
              </a:xfrm>
              <a:prstGeom prst="lin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endParaRPr lang="es-MX" sz="1600" dirty="0"/>
              </a:p>
            </p:txBody>
          </p:sp>
          <p:sp>
            <p:nvSpPr>
              <p:cNvPr id="13" name="Line 24"/>
              <p:cNvSpPr>
                <a:spLocks noChangeShapeType="1"/>
              </p:cNvSpPr>
              <p:nvPr/>
            </p:nvSpPr>
            <p:spPr bwMode="auto">
              <a:xfrm rot="231827" flipV="1">
                <a:off x="2341" y="2201"/>
                <a:ext cx="1687" cy="16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s-MX" sz="1600" dirty="0"/>
              </a:p>
            </p:txBody>
          </p:sp>
          <p:sp>
            <p:nvSpPr>
              <p:cNvPr id="14" name="AutoShape 25"/>
              <p:cNvSpPr>
                <a:spLocks noChangeArrowheads="1"/>
              </p:cNvSpPr>
              <p:nvPr/>
            </p:nvSpPr>
            <p:spPr bwMode="auto">
              <a:xfrm rot="5400000">
                <a:off x="2865" y="2462"/>
                <a:ext cx="635" cy="277"/>
              </a:xfrm>
              <a:custGeom>
                <a:avLst/>
                <a:gdLst>
                  <a:gd name="T0" fmla="*/ 1 w 21600"/>
                  <a:gd name="T1" fmla="*/ 6 h 21600"/>
                  <a:gd name="T2" fmla="*/ 0 w 21600"/>
                  <a:gd name="T3" fmla="*/ 11 h 21600"/>
                  <a:gd name="T4" fmla="*/ 0 w 21600"/>
                  <a:gd name="T5" fmla="*/ 6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517 w 21600"/>
                  <a:gd name="T13" fmla="*/ 2532 h 21600"/>
                  <a:gd name="T14" fmla="*/ 19083 w 21600"/>
                  <a:gd name="T15" fmla="*/ 1906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462" y="21600"/>
                    </a:lnTo>
                    <a:lnTo>
                      <a:pt x="20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PE" sz="1600" dirty="0"/>
              </a:p>
            </p:txBody>
          </p:sp>
          <p:grpSp>
            <p:nvGrpSpPr>
              <p:cNvPr id="15" name="Group 26"/>
              <p:cNvGrpSpPr>
                <a:grpSpLocks/>
              </p:cNvGrpSpPr>
              <p:nvPr/>
            </p:nvGrpSpPr>
            <p:grpSpPr bwMode="auto">
              <a:xfrm>
                <a:off x="2382" y="2266"/>
                <a:ext cx="1614" cy="415"/>
                <a:chOff x="2195" y="2589"/>
                <a:chExt cx="1614" cy="415"/>
              </a:xfrm>
            </p:grpSpPr>
            <p:sp>
              <p:nvSpPr>
                <p:cNvPr id="38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195" y="2638"/>
                  <a:ext cx="0" cy="363"/>
                </a:xfrm>
                <a:prstGeom prst="line">
                  <a:avLst/>
                </a:prstGeom>
                <a:noFill/>
                <a:ln w="57150">
                  <a:solidFill>
                    <a:srgbClr val="6699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s-MX" sz="1600" dirty="0"/>
                </a:p>
              </p:txBody>
            </p:sp>
            <p:sp>
              <p:nvSpPr>
                <p:cNvPr id="39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398" y="2629"/>
                  <a:ext cx="0" cy="363"/>
                </a:xfrm>
                <a:prstGeom prst="line">
                  <a:avLst/>
                </a:prstGeom>
                <a:noFill/>
                <a:ln w="57150">
                  <a:solidFill>
                    <a:srgbClr val="6699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s-MX" sz="1600" dirty="0"/>
                </a:p>
              </p:txBody>
            </p:sp>
            <p:sp>
              <p:nvSpPr>
                <p:cNvPr id="40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609" y="2626"/>
                  <a:ext cx="0" cy="378"/>
                </a:xfrm>
                <a:prstGeom prst="line">
                  <a:avLst/>
                </a:prstGeom>
                <a:noFill/>
                <a:ln w="57150">
                  <a:solidFill>
                    <a:srgbClr val="6699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s-MX" sz="1600" dirty="0"/>
                </a:p>
              </p:txBody>
            </p:sp>
            <p:sp>
              <p:nvSpPr>
                <p:cNvPr id="41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806" y="2622"/>
                  <a:ext cx="0" cy="379"/>
                </a:xfrm>
                <a:prstGeom prst="line">
                  <a:avLst/>
                </a:prstGeom>
                <a:noFill/>
                <a:ln w="57150">
                  <a:solidFill>
                    <a:srgbClr val="6699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s-MX" sz="1600" dirty="0"/>
                </a:p>
              </p:txBody>
            </p:sp>
            <p:sp>
              <p:nvSpPr>
                <p:cNvPr id="42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004" y="2613"/>
                  <a:ext cx="0" cy="379"/>
                </a:xfrm>
                <a:prstGeom prst="line">
                  <a:avLst/>
                </a:prstGeom>
                <a:noFill/>
                <a:ln w="57150">
                  <a:solidFill>
                    <a:srgbClr val="6699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s-MX" sz="1600" dirty="0"/>
                </a:p>
              </p:txBody>
            </p:sp>
            <p:sp>
              <p:nvSpPr>
                <p:cNvPr id="43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3215" y="2613"/>
                  <a:ext cx="0" cy="379"/>
                </a:xfrm>
                <a:prstGeom prst="line">
                  <a:avLst/>
                </a:prstGeom>
                <a:noFill/>
                <a:ln w="57150">
                  <a:solidFill>
                    <a:srgbClr val="6699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s-MX" sz="1600" dirty="0"/>
                </a:p>
              </p:txBody>
            </p:sp>
            <p:sp>
              <p:nvSpPr>
                <p:cNvPr id="44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412" y="2613"/>
                  <a:ext cx="0" cy="385"/>
                </a:xfrm>
                <a:prstGeom prst="line">
                  <a:avLst/>
                </a:prstGeom>
                <a:noFill/>
                <a:ln w="57150">
                  <a:solidFill>
                    <a:srgbClr val="6699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s-MX" sz="1600" dirty="0"/>
                </a:p>
              </p:txBody>
            </p:sp>
            <p:sp>
              <p:nvSpPr>
                <p:cNvPr id="45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3614" y="2595"/>
                  <a:ext cx="0" cy="408"/>
                </a:xfrm>
                <a:prstGeom prst="line">
                  <a:avLst/>
                </a:prstGeom>
                <a:noFill/>
                <a:ln w="57150">
                  <a:solidFill>
                    <a:srgbClr val="6699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s-MX" sz="1600" dirty="0"/>
                </a:p>
              </p:txBody>
            </p:sp>
            <p:sp>
              <p:nvSpPr>
                <p:cNvPr id="46" name="Line 35"/>
                <p:cNvSpPr>
                  <a:spLocks noChangeShapeType="1"/>
                </p:cNvSpPr>
                <p:nvPr/>
              </p:nvSpPr>
              <p:spPr bwMode="auto">
                <a:xfrm flipH="1" flipV="1">
                  <a:off x="3807" y="2589"/>
                  <a:ext cx="2" cy="408"/>
                </a:xfrm>
                <a:prstGeom prst="line">
                  <a:avLst/>
                </a:prstGeom>
                <a:noFill/>
                <a:ln w="57150">
                  <a:solidFill>
                    <a:srgbClr val="6699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s-MX" sz="1600" dirty="0"/>
                </a:p>
              </p:txBody>
            </p:sp>
          </p:grpSp>
          <p:grpSp>
            <p:nvGrpSpPr>
              <p:cNvPr id="16" name="Group 36"/>
              <p:cNvGrpSpPr>
                <a:grpSpLocks/>
              </p:cNvGrpSpPr>
              <p:nvPr/>
            </p:nvGrpSpPr>
            <p:grpSpPr bwMode="auto">
              <a:xfrm>
                <a:off x="1381" y="1412"/>
                <a:ext cx="2288" cy="171"/>
                <a:chOff x="1194" y="1735"/>
                <a:chExt cx="2288" cy="171"/>
              </a:xfrm>
            </p:grpSpPr>
            <p:sp>
              <p:nvSpPr>
                <p:cNvPr id="3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194" y="1735"/>
                  <a:ext cx="986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defRPr/>
                  </a:pPr>
                  <a:r>
                    <a:rPr lang="es-ES" sz="1050" b="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Etapa de construcción</a:t>
                  </a:r>
                </a:p>
              </p:txBody>
            </p:sp>
            <p:sp>
              <p:nvSpPr>
                <p:cNvPr id="36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534" y="1742"/>
                  <a:ext cx="94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defRPr/>
                  </a:pPr>
                  <a:r>
                    <a:rPr lang="es-ES" sz="1050" b="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Etapa de Explotación</a:t>
                  </a:r>
                </a:p>
              </p:txBody>
            </p:sp>
          </p:grpSp>
          <p:grpSp>
            <p:nvGrpSpPr>
              <p:cNvPr id="17" name="Group 41"/>
              <p:cNvGrpSpPr>
                <a:grpSpLocks/>
              </p:cNvGrpSpPr>
              <p:nvPr/>
            </p:nvGrpSpPr>
            <p:grpSpPr bwMode="auto">
              <a:xfrm>
                <a:off x="4033" y="2282"/>
                <a:ext cx="1312" cy="312"/>
                <a:chOff x="3846" y="2608"/>
                <a:chExt cx="1312" cy="312"/>
              </a:xfrm>
            </p:grpSpPr>
            <p:sp>
              <p:nvSpPr>
                <p:cNvPr id="3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4021" y="2704"/>
                  <a:ext cx="1137" cy="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defRPr/>
                  </a:pPr>
                  <a:r>
                    <a:rPr lang="es-ES" sz="1400" dirty="0">
                      <a:solidFill>
                        <a:srgbClr val="008000"/>
                      </a:solidFill>
                    </a:rPr>
                    <a:t>Flujos Proyectados</a:t>
                  </a:r>
                </a:p>
              </p:txBody>
            </p:sp>
            <p:cxnSp>
              <p:nvCxnSpPr>
                <p:cNvPr id="33" name="AutoShape 43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3846" y="2608"/>
                  <a:ext cx="227" cy="197"/>
                </a:xfrm>
                <a:prstGeom prst="curvedConnector3">
                  <a:avLst>
                    <a:gd name="adj1" fmla="val 49778"/>
                  </a:avLst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5" name="Group 45"/>
              <p:cNvGrpSpPr>
                <a:grpSpLocks/>
              </p:cNvGrpSpPr>
              <p:nvPr/>
            </p:nvGrpSpPr>
            <p:grpSpPr bwMode="auto">
              <a:xfrm>
                <a:off x="1470" y="2677"/>
                <a:ext cx="813" cy="399"/>
                <a:chOff x="1283" y="3000"/>
                <a:chExt cx="813" cy="399"/>
              </a:xfrm>
            </p:grpSpPr>
            <p:sp>
              <p:nvSpPr>
                <p:cNvPr id="27" name="Line 46"/>
                <p:cNvSpPr>
                  <a:spLocks noChangeShapeType="1"/>
                </p:cNvSpPr>
                <p:nvPr/>
              </p:nvSpPr>
              <p:spPr bwMode="auto">
                <a:xfrm>
                  <a:off x="1283" y="3001"/>
                  <a:ext cx="0" cy="398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s-MX" sz="1600" dirty="0"/>
                </a:p>
              </p:txBody>
            </p:sp>
            <p:sp>
              <p:nvSpPr>
                <p:cNvPr id="28" name="Freeform 47"/>
                <p:cNvSpPr>
                  <a:spLocks/>
                </p:cNvSpPr>
                <p:nvPr/>
              </p:nvSpPr>
              <p:spPr bwMode="auto">
                <a:xfrm>
                  <a:off x="1486" y="3000"/>
                  <a:ext cx="2" cy="213"/>
                </a:xfrm>
                <a:custGeom>
                  <a:avLst/>
                  <a:gdLst>
                    <a:gd name="T0" fmla="*/ 0 w 2"/>
                    <a:gd name="T1" fmla="*/ 0 h 314"/>
                    <a:gd name="T2" fmla="*/ 2 w 2"/>
                    <a:gd name="T3" fmla="*/ 314 h 314"/>
                    <a:gd name="T4" fmla="*/ 0 60000 65536"/>
                    <a:gd name="T5" fmla="*/ 0 60000 65536"/>
                    <a:gd name="T6" fmla="*/ 0 w 2"/>
                    <a:gd name="T7" fmla="*/ 0 h 314"/>
                    <a:gd name="T8" fmla="*/ 2 w 2"/>
                    <a:gd name="T9" fmla="*/ 314 h 31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" h="314">
                      <a:moveTo>
                        <a:pt x="0" y="0"/>
                      </a:moveTo>
                      <a:lnTo>
                        <a:pt x="2" y="314"/>
                      </a:lnTo>
                    </a:path>
                  </a:pathLst>
                </a:custGeom>
                <a:noFill/>
                <a:ln w="5715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s-PE" sz="1600" dirty="0"/>
                </a:p>
              </p:txBody>
            </p:sp>
            <p:sp>
              <p:nvSpPr>
                <p:cNvPr id="31" name="Freeform 50"/>
                <p:cNvSpPr>
                  <a:spLocks/>
                </p:cNvSpPr>
                <p:nvPr/>
              </p:nvSpPr>
              <p:spPr bwMode="auto">
                <a:xfrm>
                  <a:off x="2092" y="3003"/>
                  <a:ext cx="4" cy="213"/>
                </a:xfrm>
                <a:custGeom>
                  <a:avLst/>
                  <a:gdLst>
                    <a:gd name="T0" fmla="*/ 0 w 4"/>
                    <a:gd name="T1" fmla="*/ 0 h 311"/>
                    <a:gd name="T2" fmla="*/ 4 w 4"/>
                    <a:gd name="T3" fmla="*/ 311 h 311"/>
                    <a:gd name="T4" fmla="*/ 0 60000 65536"/>
                    <a:gd name="T5" fmla="*/ 0 60000 65536"/>
                    <a:gd name="T6" fmla="*/ 0 w 4"/>
                    <a:gd name="T7" fmla="*/ 0 h 311"/>
                    <a:gd name="T8" fmla="*/ 4 w 4"/>
                    <a:gd name="T9" fmla="*/ 311 h 31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" h="311">
                      <a:moveTo>
                        <a:pt x="0" y="0"/>
                      </a:moveTo>
                      <a:lnTo>
                        <a:pt x="4" y="311"/>
                      </a:lnTo>
                    </a:path>
                  </a:pathLst>
                </a:custGeom>
                <a:noFill/>
                <a:ln w="5715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s-PE" sz="1600" dirty="0"/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1220" y="1533"/>
                <a:ext cx="3064" cy="1814"/>
                <a:chOff x="1033" y="1856"/>
                <a:chExt cx="3064" cy="1814"/>
              </a:xfrm>
            </p:grpSpPr>
            <p:sp>
              <p:nvSpPr>
                <p:cNvPr id="20" name="Line 53"/>
                <p:cNvSpPr>
                  <a:spLocks noChangeShapeType="1"/>
                </p:cNvSpPr>
                <p:nvPr/>
              </p:nvSpPr>
              <p:spPr bwMode="auto">
                <a:xfrm>
                  <a:off x="1150" y="1856"/>
                  <a:ext cx="0" cy="181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stealth" w="med" len="med"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MX" sz="1600" dirty="0"/>
                </a:p>
              </p:txBody>
            </p:sp>
            <p:sp>
              <p:nvSpPr>
                <p:cNvPr id="21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3952" y="2968"/>
                  <a:ext cx="141" cy="1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defRPr/>
                  </a:pPr>
                  <a:r>
                    <a:rPr lang="es-MX" sz="11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t</a:t>
                  </a:r>
                  <a:endParaRPr lang="es-ES" sz="11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22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033" y="1858"/>
                  <a:ext cx="147" cy="1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es-MX" sz="11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$</a:t>
                  </a:r>
                  <a:endParaRPr lang="es-ES" sz="11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24" name="Line 57"/>
                <p:cNvSpPr>
                  <a:spLocks noChangeShapeType="1"/>
                </p:cNvSpPr>
                <p:nvPr/>
              </p:nvSpPr>
              <p:spPr bwMode="auto">
                <a:xfrm>
                  <a:off x="1150" y="2996"/>
                  <a:ext cx="294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MX" sz="1600" dirty="0"/>
                </a:p>
              </p:txBody>
            </p:sp>
          </p:grpSp>
        </p:grpSp>
      </p:grpSp>
      <p:sp>
        <p:nvSpPr>
          <p:cNvPr id="64" name="Freeform 48"/>
          <p:cNvSpPr>
            <a:spLocks/>
          </p:cNvSpPr>
          <p:nvPr/>
        </p:nvSpPr>
        <p:spPr bwMode="auto">
          <a:xfrm>
            <a:off x="3275856" y="4493039"/>
            <a:ext cx="7511" cy="304113"/>
          </a:xfrm>
          <a:custGeom>
            <a:avLst/>
            <a:gdLst>
              <a:gd name="T0" fmla="*/ 5 w 5"/>
              <a:gd name="T1" fmla="*/ 0 h 381"/>
              <a:gd name="T2" fmla="*/ 0 w 5"/>
              <a:gd name="T3" fmla="*/ 381 h 381"/>
              <a:gd name="T4" fmla="*/ 0 60000 65536"/>
              <a:gd name="T5" fmla="*/ 0 60000 65536"/>
              <a:gd name="T6" fmla="*/ 0 w 5"/>
              <a:gd name="T7" fmla="*/ 0 h 381"/>
              <a:gd name="T8" fmla="*/ 5 w 5"/>
              <a:gd name="T9" fmla="*/ 381 h 3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381">
                <a:moveTo>
                  <a:pt x="5" y="0"/>
                </a:moveTo>
                <a:lnTo>
                  <a:pt x="0" y="381"/>
                </a:ln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s-PE" sz="1600" dirty="0"/>
          </a:p>
        </p:txBody>
      </p:sp>
      <p:cxnSp>
        <p:nvCxnSpPr>
          <p:cNvPr id="4" name="3 Conector recto"/>
          <p:cNvCxnSpPr/>
          <p:nvPr/>
        </p:nvCxnSpPr>
        <p:spPr>
          <a:xfrm flipV="1">
            <a:off x="3704621" y="2617574"/>
            <a:ext cx="0" cy="185252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47"/>
          <p:cNvSpPr>
            <a:spLocks/>
          </p:cNvSpPr>
          <p:nvPr/>
        </p:nvSpPr>
        <p:spPr bwMode="auto">
          <a:xfrm>
            <a:off x="2984819" y="4493039"/>
            <a:ext cx="3005" cy="304113"/>
          </a:xfrm>
          <a:custGeom>
            <a:avLst/>
            <a:gdLst>
              <a:gd name="T0" fmla="*/ 0 w 2"/>
              <a:gd name="T1" fmla="*/ 0 h 314"/>
              <a:gd name="T2" fmla="*/ 2 w 2"/>
              <a:gd name="T3" fmla="*/ 314 h 314"/>
              <a:gd name="T4" fmla="*/ 0 60000 65536"/>
              <a:gd name="T5" fmla="*/ 0 60000 65536"/>
              <a:gd name="T6" fmla="*/ 0 w 2"/>
              <a:gd name="T7" fmla="*/ 0 h 314"/>
              <a:gd name="T8" fmla="*/ 2 w 2"/>
              <a:gd name="T9" fmla="*/ 314 h 3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314">
                <a:moveTo>
                  <a:pt x="0" y="0"/>
                </a:moveTo>
                <a:lnTo>
                  <a:pt x="2" y="314"/>
                </a:ln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s-PE" sz="1600" dirty="0"/>
          </a:p>
        </p:txBody>
      </p:sp>
      <p:cxnSp>
        <p:nvCxnSpPr>
          <p:cNvPr id="72" name="71 Conector recto"/>
          <p:cNvCxnSpPr>
            <a:stCxn id="13" idx="0"/>
          </p:cNvCxnSpPr>
          <p:nvPr/>
        </p:nvCxnSpPr>
        <p:spPr>
          <a:xfrm flipV="1">
            <a:off x="3686283" y="3552045"/>
            <a:ext cx="185842" cy="3926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72 Conector recto"/>
          <p:cNvCxnSpPr/>
          <p:nvPr/>
        </p:nvCxnSpPr>
        <p:spPr>
          <a:xfrm flipV="1">
            <a:off x="3838683" y="3540403"/>
            <a:ext cx="185842" cy="3926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flipV="1">
            <a:off x="3995936" y="3536321"/>
            <a:ext cx="185842" cy="3926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 flipV="1">
            <a:off x="4155877" y="3523403"/>
            <a:ext cx="185842" cy="3926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75 Conector recto"/>
          <p:cNvCxnSpPr/>
          <p:nvPr/>
        </p:nvCxnSpPr>
        <p:spPr>
          <a:xfrm flipV="1">
            <a:off x="4348612" y="3501008"/>
            <a:ext cx="185842" cy="42129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 flipV="1">
            <a:off x="4501012" y="3501008"/>
            <a:ext cx="185842" cy="40965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77 Conector recto"/>
          <p:cNvCxnSpPr/>
          <p:nvPr/>
        </p:nvCxnSpPr>
        <p:spPr>
          <a:xfrm flipV="1">
            <a:off x="4658265" y="3479229"/>
            <a:ext cx="185842" cy="42735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 flipV="1">
            <a:off x="4818206" y="3437824"/>
            <a:ext cx="190399" cy="4558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 flipV="1">
            <a:off x="5000511" y="3437824"/>
            <a:ext cx="185842" cy="4640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84 Conector recto"/>
          <p:cNvCxnSpPr/>
          <p:nvPr/>
        </p:nvCxnSpPr>
        <p:spPr>
          <a:xfrm flipV="1">
            <a:off x="5157764" y="3429000"/>
            <a:ext cx="185842" cy="46875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 flipV="1">
            <a:off x="5343606" y="3429000"/>
            <a:ext cx="164498" cy="4657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6" name="95 Conector recto"/>
          <p:cNvCxnSpPr/>
          <p:nvPr/>
        </p:nvCxnSpPr>
        <p:spPr>
          <a:xfrm flipV="1">
            <a:off x="5508104" y="3356992"/>
            <a:ext cx="185842" cy="5291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7" name="96 Conector recto"/>
          <p:cNvCxnSpPr/>
          <p:nvPr/>
        </p:nvCxnSpPr>
        <p:spPr>
          <a:xfrm flipV="1">
            <a:off x="5668045" y="3356992"/>
            <a:ext cx="190399" cy="5278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" name="101 Conector recto"/>
          <p:cNvCxnSpPr/>
          <p:nvPr/>
        </p:nvCxnSpPr>
        <p:spPr>
          <a:xfrm flipV="1">
            <a:off x="5877844" y="3356992"/>
            <a:ext cx="185842" cy="5291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" name="102 Conector recto"/>
          <p:cNvCxnSpPr/>
          <p:nvPr/>
        </p:nvCxnSpPr>
        <p:spPr>
          <a:xfrm flipV="1">
            <a:off x="6037785" y="3356992"/>
            <a:ext cx="190399" cy="5278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0" name="6 Rectángulo"/>
          <p:cNvSpPr>
            <a:spLocks noChangeArrowheads="1"/>
          </p:cNvSpPr>
          <p:nvPr/>
        </p:nvSpPr>
        <p:spPr bwMode="auto">
          <a:xfrm>
            <a:off x="683568" y="404664"/>
            <a:ext cx="3643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>
                <a:solidFill>
                  <a:schemeClr val="bg1"/>
                </a:solidFill>
                <a:latin typeface="Arial" charset="0"/>
              </a:rPr>
              <a:t>EL PROYECTO</a:t>
            </a:r>
            <a:endParaRPr lang="es-ES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27259" y="448935"/>
            <a:ext cx="5023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Candara" pitchFamily="34" charset="0"/>
              </a:rPr>
              <a:t>EJEMPLO DE UN PROYECTO COFINANCIADO</a:t>
            </a:r>
            <a:endParaRPr lang="es-PE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10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543828362"/>
              </p:ext>
            </p:extLst>
          </p:nvPr>
        </p:nvGraphicFramePr>
        <p:xfrm>
          <a:off x="1524000" y="21013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6 Rectángulo"/>
          <p:cNvSpPr>
            <a:spLocks noChangeArrowheads="1"/>
          </p:cNvSpPr>
          <p:nvPr/>
        </p:nvSpPr>
        <p:spPr bwMode="auto">
          <a:xfrm>
            <a:off x="683568" y="404664"/>
            <a:ext cx="3643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>
                <a:solidFill>
                  <a:schemeClr val="bg1"/>
                </a:solidFill>
                <a:latin typeface="Arial" charset="0"/>
              </a:rPr>
              <a:t>EL PROYECTO</a:t>
            </a:r>
            <a:endParaRPr lang="es-ES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25729" y="296654"/>
            <a:ext cx="4471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Candara" pitchFamily="34" charset="0"/>
              </a:rPr>
              <a:t>MECANISMOS DE COFINANCIAMIENTO</a:t>
            </a:r>
            <a:endParaRPr lang="es-PE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2555776" y="2132856"/>
            <a:ext cx="56166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lvl="0" algn="ctr" eaLnBrk="0" hangingPunct="0">
              <a:defRPr sz="1800" b="1" ker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Proyecto Sistema de Telecabinas de Kuélap</a:t>
            </a:r>
            <a:endParaRPr lang="es-ES" sz="24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026" name="Picture 2" descr="C:\Users\EHS01\Desktop\T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1221" y="5941268"/>
            <a:ext cx="9048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11"/>
          <a:stretch/>
        </p:blipFill>
        <p:spPr>
          <a:xfrm>
            <a:off x="-73460" y="2116460"/>
            <a:ext cx="2197188" cy="246400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3460" y="0"/>
            <a:ext cx="2197188" cy="220486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3460" y="4580467"/>
            <a:ext cx="2197188" cy="23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 Subtítulo"/>
          <p:cNvSpPr txBox="1">
            <a:spLocks/>
          </p:cNvSpPr>
          <p:nvPr/>
        </p:nvSpPr>
        <p:spPr bwMode="auto">
          <a:xfrm>
            <a:off x="2123728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s-MX" kern="0" dirty="0" smtClean="0">
                <a:solidFill>
                  <a:schemeClr val="bg1"/>
                </a:solidFill>
              </a:rPr>
              <a:t>APP cofinanciada</a:t>
            </a:r>
            <a:endParaRPr lang="es-MX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812168" y="1388682"/>
            <a:ext cx="6297511" cy="1143000"/>
          </a:xfrm>
        </p:spPr>
        <p:txBody>
          <a:bodyPr/>
          <a:lstStyle/>
          <a:p>
            <a:r>
              <a:rPr lang="es-MX" sz="2000" b="1" dirty="0" smtClean="0">
                <a:latin typeface="Candara" pitchFamily="34" charset="0"/>
              </a:rPr>
              <a:t>EVOLUCION DE LLEGADA DE VISITANTES A AMAZONAS </a:t>
            </a:r>
            <a:endParaRPr lang="es-MX" sz="2000" b="1" dirty="0">
              <a:latin typeface="Candara" pitchFamily="34" charset="0"/>
            </a:endParaRPr>
          </a:p>
        </p:txBody>
      </p:sp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885045"/>
              </p:ext>
            </p:extLst>
          </p:nvPr>
        </p:nvGraphicFramePr>
        <p:xfrm>
          <a:off x="1331640" y="2492896"/>
          <a:ext cx="647631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825581" y="6262810"/>
            <a:ext cx="10502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 smtClean="0"/>
              <a:t>Fuente: Mincetur</a:t>
            </a:r>
            <a:endParaRPr lang="es-MX" sz="900" dirty="0"/>
          </a:p>
        </p:txBody>
      </p:sp>
      <p:sp>
        <p:nvSpPr>
          <p:cNvPr id="10" name="6 Rectángulo"/>
          <p:cNvSpPr>
            <a:spLocks noChangeArrowheads="1"/>
          </p:cNvSpPr>
          <p:nvPr/>
        </p:nvSpPr>
        <p:spPr bwMode="auto">
          <a:xfrm>
            <a:off x="683568" y="404664"/>
            <a:ext cx="3643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>
                <a:solidFill>
                  <a:schemeClr val="bg1"/>
                </a:solidFill>
                <a:latin typeface="Arial" charset="0"/>
              </a:rPr>
              <a:t>EL PROYECTO</a:t>
            </a:r>
            <a:endParaRPr lang="es-ES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238720" y="143558"/>
            <a:ext cx="3146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latin typeface="Candara" pitchFamily="34" charset="0"/>
              </a:defRPr>
            </a:lvl1pPr>
          </a:lstStyle>
          <a:p>
            <a:r>
              <a:rPr lang="es-MX" dirty="0" smtClean="0"/>
              <a:t>PROYECTO SISTEMA DE TELECABINAS DE KUÉLAP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7195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EHS01\Desktop\TP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7790" y="6273376"/>
            <a:ext cx="61071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 bwMode="auto">
          <a:xfrm>
            <a:off x="8172400" y="6237312"/>
            <a:ext cx="971600" cy="620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026750" y="2549222"/>
            <a:ext cx="4032448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0" dirty="0" smtClean="0">
                <a:latin typeface="Calibri" pitchFamily="34" charset="0"/>
              </a:rPr>
              <a:t>Este </a:t>
            </a:r>
            <a:r>
              <a:rPr lang="es-MX" sz="1600" b="0" dirty="0">
                <a:latin typeface="Calibri" pitchFamily="34" charset="0"/>
              </a:rPr>
              <a:t>proyecto constituye el primero de su clase </a:t>
            </a:r>
            <a:r>
              <a:rPr lang="es-MX" sz="1600" b="0" dirty="0" smtClean="0">
                <a:latin typeface="Calibri" pitchFamily="34" charset="0"/>
              </a:rPr>
              <a:t>en desarrollarse </a:t>
            </a:r>
            <a:r>
              <a:rPr lang="es-MX" sz="1600" b="0" dirty="0">
                <a:latin typeface="Calibri" pitchFamily="34" charset="0"/>
              </a:rPr>
              <a:t>en </a:t>
            </a:r>
            <a:r>
              <a:rPr lang="es-MX" sz="1600" b="0" dirty="0" smtClean="0">
                <a:latin typeface="Calibri" pitchFamily="34" charset="0"/>
              </a:rPr>
              <a:t>Perú, generará </a:t>
            </a:r>
            <a:r>
              <a:rPr lang="es-MX" sz="1600" b="0" dirty="0">
                <a:latin typeface="Calibri" pitchFamily="34" charset="0"/>
              </a:rPr>
              <a:t>grandes beneficios a </a:t>
            </a:r>
            <a:r>
              <a:rPr lang="es-MX" sz="1600" b="0" dirty="0" smtClean="0">
                <a:latin typeface="Calibri" pitchFamily="34" charset="0"/>
              </a:rPr>
              <a:t>la Región Amazonas.</a:t>
            </a:r>
            <a:endParaRPr lang="es-MX" sz="1600" b="0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0" dirty="0">
                <a:latin typeface="Calibri" pitchFamily="34" charset="0"/>
              </a:rPr>
              <a:t>El proyecto será cofinanciado por el Estado Peruano según el D. L. </a:t>
            </a:r>
            <a:r>
              <a:rPr lang="es-MX" sz="1600" b="0" dirty="0" smtClean="0">
                <a:latin typeface="Calibri" pitchFamily="34" charset="0"/>
              </a:rPr>
              <a:t>1012.</a:t>
            </a:r>
            <a:endParaRPr lang="es-MX" sz="1600" b="0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0" dirty="0">
                <a:latin typeface="Calibri" pitchFamily="34" charset="0"/>
              </a:rPr>
              <a:t>El otorgamiento de la buena pro está previsto para el IV  trimestre de 2013.</a:t>
            </a:r>
          </a:p>
        </p:txBody>
      </p:sp>
      <p:sp>
        <p:nvSpPr>
          <p:cNvPr id="9" name="8 Elipse"/>
          <p:cNvSpPr/>
          <p:nvPr/>
        </p:nvSpPr>
        <p:spPr>
          <a:xfrm>
            <a:off x="1187624" y="2060848"/>
            <a:ext cx="2628293" cy="93610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800" b="1" dirty="0" smtClean="0">
                <a:solidFill>
                  <a:schemeClr val="tx1"/>
                </a:solidFill>
                <a:latin typeface="Century Gothic" pitchFamily="34" charset="0"/>
              </a:rPr>
              <a:t>CONCEDENTE</a:t>
            </a:r>
            <a:endParaRPr lang="es-PE" sz="1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31517" y="3707334"/>
            <a:ext cx="3661807" cy="873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CONCESIONARIO </a:t>
            </a:r>
          </a:p>
        </p:txBody>
      </p:sp>
      <p:sp>
        <p:nvSpPr>
          <p:cNvPr id="11" name="10 Flecha abajo"/>
          <p:cNvSpPr/>
          <p:nvPr/>
        </p:nvSpPr>
        <p:spPr>
          <a:xfrm>
            <a:off x="2411760" y="3104964"/>
            <a:ext cx="166757" cy="468052"/>
          </a:xfrm>
          <a:prstGeom prst="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81589" y="3068960"/>
            <a:ext cx="1314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latin typeface="Century Gothic" pitchFamily="34" charset="0"/>
              </a:rPr>
              <a:t>CONCURSO DE CONCESIÓN</a:t>
            </a:r>
            <a:endParaRPr lang="es-PE" sz="1200" b="1" dirty="0">
              <a:latin typeface="Century Gothic" pitchFamily="34" charset="0"/>
            </a:endParaRPr>
          </a:p>
        </p:txBody>
      </p:sp>
      <p:grpSp>
        <p:nvGrpSpPr>
          <p:cNvPr id="13" name="17 Grupo"/>
          <p:cNvGrpSpPr/>
          <p:nvPr/>
        </p:nvGrpSpPr>
        <p:grpSpPr>
          <a:xfrm>
            <a:off x="611560" y="4749146"/>
            <a:ext cx="1563713" cy="624069"/>
            <a:chOff x="3300158" y="742209"/>
            <a:chExt cx="2142080" cy="851834"/>
          </a:xfrm>
          <a:solidFill>
            <a:srgbClr val="FF0000"/>
          </a:solidFill>
          <a:scene3d>
            <a:camera prst="orthographicFront"/>
            <a:lightRig rig="flat" dir="t"/>
          </a:scene3d>
        </p:grpSpPr>
        <p:sp>
          <p:nvSpPr>
            <p:cNvPr id="14" name="13 Rectángulo redondeado"/>
            <p:cNvSpPr/>
            <p:nvPr/>
          </p:nvSpPr>
          <p:spPr>
            <a:xfrm>
              <a:off x="3300158" y="742209"/>
              <a:ext cx="2142080" cy="851834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3325107" y="767158"/>
              <a:ext cx="2092182" cy="80193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100" b="1" dirty="0" smtClean="0">
                  <a:solidFill>
                    <a:schemeClr val="bg1"/>
                  </a:solidFill>
                  <a:latin typeface="Century Gothic" pitchFamily="34" charset="0"/>
                </a:rPr>
                <a:t>CONSTRUCCIÓN E INSTALACIÓN</a:t>
              </a:r>
              <a:endParaRPr lang="es-PE" sz="1050" b="1" kern="12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6" name="23 Grupo"/>
          <p:cNvGrpSpPr/>
          <p:nvPr/>
        </p:nvGrpSpPr>
        <p:grpSpPr>
          <a:xfrm>
            <a:off x="2771800" y="4749146"/>
            <a:ext cx="1511436" cy="624069"/>
            <a:chOff x="6206937" y="2510411"/>
            <a:chExt cx="2142080" cy="851834"/>
          </a:xfrm>
          <a:solidFill>
            <a:srgbClr val="FF0000"/>
          </a:solidFill>
          <a:scene3d>
            <a:camera prst="orthographicFront"/>
            <a:lightRig rig="flat" dir="t"/>
          </a:scene3d>
        </p:grpSpPr>
        <p:sp>
          <p:nvSpPr>
            <p:cNvPr id="17" name="16 Rectángulo redondeado"/>
            <p:cNvSpPr/>
            <p:nvPr/>
          </p:nvSpPr>
          <p:spPr>
            <a:xfrm>
              <a:off x="6206937" y="2510411"/>
              <a:ext cx="2142080" cy="851834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6231886" y="2535360"/>
              <a:ext cx="2092182" cy="80193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100" b="1" kern="1200" dirty="0" smtClean="0">
                  <a:solidFill>
                    <a:schemeClr val="bg1"/>
                  </a:solidFill>
                  <a:latin typeface="Century Gothic" pitchFamily="34" charset="0"/>
                </a:rPr>
                <a:t>OPERACIÓN Y MANTENIMIENTO</a:t>
              </a:r>
            </a:p>
          </p:txBody>
        </p:sp>
      </p:grpSp>
      <p:sp>
        <p:nvSpPr>
          <p:cNvPr id="19" name="18 CuadroTexto"/>
          <p:cNvSpPr txBox="1"/>
          <p:nvPr/>
        </p:nvSpPr>
        <p:spPr>
          <a:xfrm>
            <a:off x="2753791" y="3140968"/>
            <a:ext cx="1602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latin typeface="Century Gothic" pitchFamily="34" charset="0"/>
              </a:rPr>
              <a:t>CO-FINANCIADA</a:t>
            </a:r>
            <a:endParaRPr lang="es-PE" sz="1200" b="1" dirty="0">
              <a:latin typeface="Century Gothic" pitchFamily="34" charset="0"/>
            </a:endParaRPr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251520" y="1061864"/>
            <a:ext cx="6840760" cy="1143000"/>
          </a:xfrm>
        </p:spPr>
        <p:txBody>
          <a:bodyPr/>
          <a:lstStyle/>
          <a:p>
            <a:r>
              <a:rPr lang="es-MX" sz="3200" dirty="0" smtClean="0"/>
              <a:t>Esquema de la concesión</a:t>
            </a:r>
            <a:endParaRPr lang="es-MX" sz="3200" dirty="0"/>
          </a:p>
        </p:txBody>
      </p:sp>
      <p:sp>
        <p:nvSpPr>
          <p:cNvPr id="24" name="6 Rectángulo"/>
          <p:cNvSpPr>
            <a:spLocks noChangeArrowheads="1"/>
          </p:cNvSpPr>
          <p:nvPr/>
        </p:nvSpPr>
        <p:spPr bwMode="auto">
          <a:xfrm>
            <a:off x="683568" y="404664"/>
            <a:ext cx="3643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>
                <a:solidFill>
                  <a:schemeClr val="bg1"/>
                </a:solidFill>
                <a:latin typeface="Arial" charset="0"/>
              </a:rPr>
              <a:t>EL PROYECTO</a:t>
            </a:r>
            <a:endParaRPr lang="es-ES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 bwMode="auto">
          <a:xfrm>
            <a:off x="238720" y="143558"/>
            <a:ext cx="3146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latin typeface="Candara" pitchFamily="34" charset="0"/>
              </a:defRPr>
            </a:lvl1pPr>
          </a:lstStyle>
          <a:p>
            <a:r>
              <a:rPr lang="es-MX" dirty="0" smtClean="0"/>
              <a:t>PROYECTO SISTEMA DE TELECABINAS DE KUÉLAP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90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899592" y="1844824"/>
            <a:ext cx="6840760" cy="1143000"/>
          </a:xfrm>
        </p:spPr>
        <p:txBody>
          <a:bodyPr/>
          <a:lstStyle/>
          <a:p>
            <a:r>
              <a:rPr lang="es-MX" sz="3200" b="1" dirty="0" smtClean="0">
                <a:solidFill>
                  <a:schemeClr val="tx1"/>
                </a:solidFill>
                <a:latin typeface="Candara" pitchFamily="34" charset="0"/>
              </a:rPr>
              <a:t>MATRIZ DE RIESGOS</a:t>
            </a:r>
            <a:endParaRPr lang="es-MX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065122"/>
              </p:ext>
            </p:extLst>
          </p:nvPr>
        </p:nvGraphicFramePr>
        <p:xfrm>
          <a:off x="971600" y="3270613"/>
          <a:ext cx="7008441" cy="217461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312369"/>
                <a:gridCol w="1800200"/>
                <a:gridCol w="1895872"/>
              </a:tblGrid>
              <a:tr h="446419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Riesgo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Concedente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Concesionario</a:t>
                      </a:r>
                      <a:endParaRPr lang="es-MX" dirty="0"/>
                    </a:p>
                  </a:txBody>
                  <a:tcPr/>
                </a:tc>
              </a:tr>
              <a:tr h="417676">
                <a:tc>
                  <a:txBody>
                    <a:bodyPr/>
                    <a:lstStyle/>
                    <a:p>
                      <a:r>
                        <a:rPr lang="es-MX" dirty="0" smtClean="0"/>
                        <a:t>Diseño y construcción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46419">
                <a:tc>
                  <a:txBody>
                    <a:bodyPr/>
                    <a:lstStyle/>
                    <a:p>
                      <a:r>
                        <a:rPr lang="es-MX" dirty="0" smtClean="0"/>
                        <a:t>Financiamiento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17678">
                <a:tc>
                  <a:txBody>
                    <a:bodyPr/>
                    <a:lstStyle/>
                    <a:p>
                      <a:r>
                        <a:rPr lang="es-MX" dirty="0" smtClean="0"/>
                        <a:t>Operación</a:t>
                      </a:r>
                      <a:r>
                        <a:rPr lang="es-MX" baseline="0" dirty="0" smtClean="0"/>
                        <a:t> y mantenimiento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46419">
                <a:tc>
                  <a:txBody>
                    <a:bodyPr/>
                    <a:lstStyle/>
                    <a:p>
                      <a:r>
                        <a:rPr lang="es-MX" dirty="0" smtClean="0"/>
                        <a:t>Demanda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utoShape 2" descr="data:image/jpeg;base64,/9j/4AAQSkZJRgABAQAAAQABAAD/2wCEAAkGBhAQEBIPDhAQFA4QDw8PDQ8PDw8QDw8PFRAVFBQQFRQXGyYfFxklGRISHzsiIycpLCwtFR4yNTAqNSgrLSkBCQoKDgwOGg8PGiwfHyQsLCw2LC0sLCksLywsLCwsKS8tLCwsKSksLy8vLCwvLCosLCwsKSksLykyLCwvLCwsLP/AABEIAMwAzAMBIgACEQEDEQH/xAAbAAEAAQUBAAAAAAAAAAAAAAAAAwIEBQYHAf/EAD0QAAIBAgMGAwQJAwIHAAAAAAECAAMRBAUhBhIxQVFhE1JxIjKBsRQjQmKRocHR8FNywoLhJDNDRHOSk//EABoBAQADAQEBAAAAAAAAAAAAAAACBAUDAQb/xAApEQACAgICAQQBAwUAAAAAAAAAAQIDBBESMSETQbHwIkKB4RQyUWFx/9oADAMBAAIRAxEAPwDuMREAREQBERAEREAREQBERAEREAREQBERAERNU2sz1g30WgxVt0Niaqn2qaH3aank7deQ15iQnNQW2c7LFXHky9zXa6lSY06StWrLo60yoSmej1Dop7antMDX21xV/wDtEHlY1qh/9gVv+E1XFZhYeHRAVF00/T95jzrx49Znzvk/cxrM2bfh/fk3/CbdVb/WUqVQczh6tn/+dTj8GmyZVtBQxAPhv7S++jArUT+5DqJxyXeGzB1ZW3mDL7lQH6yn6HmPunQz2GTJd+SVWfOL/LyjtQM9mvbLbQ/SEs9hVQhagHAki4dexGv4zYZoRkpLaNmE1OKkhERJEhERAEREAREQBERAEREAREQBERAERPCYBYZ5mq4ai1Ui7aLSTnUqtoqD1P5AmcxzLEsoKs29VqMXrP5nPvH0+yOwma2hzgV6rVQfqKG8mH6O/u1K3+A+J5zU6rlmLHify7TNvt5PwYmZfzel198kVotK7RaVTOKbRaV2jdgGd2PxJXEIBwdKiN/ps6/5fjOo0muBOWbLUScRT+6tVz6GyD5/lOo0B7Imli/2fub2Bv0v3JYiJaLwiIgCIiAIiIAiIgCIiAIiIAiIgCa5tfmxRBhqTWq1wd5hxpUBo9T1N90dz2mbx+NSjTerUNkRSzHsP1nNcxx7sXr1NK1cg7v9JB7lL/SDc9WJle+zitFPKu4R4rt/BjsyrAkU0FkQAADgLaAfCWVpXae7sy29mC3t7KLRaSbsbsHhRaerTubDnK92X+WZcarimOBANUj7NPy+rfK89inJ6ROEHOSijP7F5fxq20ayp/414H4ksfwm9oLCWGV4IIoAFrAADoJkJsVw4RUT6SqtVwUUIiJM6CIiAIiIAiIgCIiAIiIAiIgCImJ2jzc4el7FjXqHw8Op4FyPeP3VALH07zyUlFbZGUlFbZgNqs08ar4Kn6nDkPWPJ69rrT9FHtHvu9JqGKrF2LcuXpLzGuFUUlJPEux952JuzHuSSZYhZkWTcn5Pnr7HOW2Ubs93ZIFnoWcjgR7s93ZIFlS07mwg90U06fO19QFXmzHgs3vZrJvDW7auTvO3Vj+nL4TC7NZV4jCqR7IuKPcc6nx5dvWb5h6QUWmjjVaXJmzhUcVzfbJFFp7ES4aAiIgCIiAIiIAiIgCIiAIiIAiIgFLuACSbAC5J0AHWc8zPNPGqNij7ljTwinlSvq/q5F/7QJndrsx3rYNDoyh8UR9mjfSn6uRb0DTT8dX32sPdXQW4Shk2fpX1mXmXfpXt8/x8/wDC1a5NzxOpnoWVBZWFlEyiMLKgskCSoJB6Rbsu8FgTVcUxwIBqnonJPVvlI1S2trm4VV8zngs3HZzJ/DW7auTvO3mY/py+EsUVc5eei5i0epLb6RlsswQRRpy0l/PFFp7NU3BERAERMJnO1VLDt4Sq1Wva5pUyBuA8DUc6IPXU9JGUlFbZGU1FbkZuJodfbPF8f+Epjynxap/G6yrDbdVwfaTD1Rz8Gqab/BXFj+M5evAr/wBXXvRvUTCZXtXQrsKd2p1j/wBKsNxz/byYf2kzNK152jJSW0WIyUluL2exET0kIiIAiIgCWeb5kuHovVfXdHsqOLuTZUHckgS8mibRZqK9YkH6jDFlTpUr2s9TuF90dy05W2cI79zhfb6cd+5hsdjXUMWINesxesw8x0sPuqLKPSYwVG6yuq5dix5/kOkKkxZS2z5ycnJgE9TKgD1MqVJIEkSJQFlaUyTaVhJd4PAmq4pDhoap6JyT1PykoRcnpHSuDnJRRkNm8s8RhVPui4og9OdT1Pym80KQUWlrluDCKNJfzbrgoR4o+jqrVcVFCIidDqIiIBg9q85bD0glIj6RWY06ROoQAXeqRzCjX1I6znGLxnhjw6ZN7lndjvOzHizE8WPWbNtrXP0vXhTwW8o6F6zBvypKJoxN9TxOpmbfNuRiZlrc9AsTqdT1MRPRKxnE9PEm263tJe+6SdD5lPFT3E3TZnbAjdo4lrgkLSrtzPKnU6P34HsZo0hbH7twoBBFmvqpHS3OTha63tHarIlS9o7ujg8JVOa7J7aeGBTrsTR0C1GN2o9Fc80+9y59Z0ajWDC4M067Y2LaPoKb43R5RJIiJ1OwiJFicQtNGqOQERSzMeAUC5MAw+1ObGlTFKkbV691Q/00Hv1fgDp3Imh45wLUk0RABb04D9fUzIY/MGdnxDgh6thTQ8adEe4nr9o9zMQFmPkW82YGVd6kvH1fyUqklVJUqyVUlUp6KFSSKkrVJMlO/wDPznpJIjC21tckhUXzOeA9Ofwm27O5RuLdtWJ3nbzMeJ/nSYnIcB4riqR7I0og+Xm/qflN1oUgotNXFp4rk+2bWHRwjzfbKwLT2IlwviIiAIiIBo+3WEPjU6nKrRq4Yn74+tpj4/WCaDOx5/lIxNFqZNjo1NwLlKim6uPQicpzPAvTqMlRd2oPaZRqrD+pTPNb/EcDM7Jg1LZi51TUufsyyEPUCi54SitXCC548h1mPqVSxufgOQlNvRlSlolrYktpwXp+8pUSlRJVE5nLskosVNxx/mk27ZfaxsPZHucPzXUtQ7r1p9uI5aaTUlEmpkg3GhHAycJuD2jvTbKqXKJ3HC4taihkYFWAKkG4IPAgyecq2d2ifDtoC1Im9SiOI61KXfqvA8tZ0rLsyp1kWpTYMrC4I/mhmvTcrF/s+kx8iNy8d/4LuajtVmPi1Poyn6qlu1MSeTP71Oj8mPovWZ3Pc1+j0iwF6jEJRTz1DwHoNSewM5/i33V3N4s7EvVc8XdjdmPqfyE5ZNulxOOZdxjxRb4mtvtfly/eUqsIsmRZlN7MTt7CpJVSeqsmVIJJHipJaWFNRhSHA2NY9F5J6n5esMd0XAuxIWmvmc8B6c/QTY9n8q3Fu2rE7zt5mPEy1jU85bfSLuLR6ktvpGUy7BhFGkvp4BPZrm2IiIAiIgCIiAJhdoNnqeKSzaOutOovvU26jqO3AzNRPGlJaZGUVJaZwfPcnq0arLVFnGotfcdfOnbtymMUTue0Gz9PFUyjjUao495G5Mp/l5yTOsiqYeqabj2tSpA9mqvnXv1HKZF9Dre10fO5mG6nyj5RjFElUShRJlEqlBFaiSqJQokyCCSJEEzOS5xUoPvU9bn6ykTZavceWp358+sxKCTIJKMnF7R2rm4PcTZMwzY12+kOGCIpTDowswv79QjkSdPQd5hiSxJPEzzxWIAJJA4XkiLJTm5vbOtljse2VIsmRZ4iydFkCCR6iydE/wByeAHWeIsrWgajiiOGhrH7vKn8eJ7esnCLm9I7Vwc2ki7yXBeK/ikeyNKIPJeb+p+VpuNGkFFpbZdhAijSXs264KEeKN+utVx4oRESZ0EREAREQBERAEREATF55kVPE0ylQd1YaMjcmU8jMpE8aTWmeNKS0ziedZDUw9QpUGpuUcCy1lHMdG6rMeonas5yWniaZp1FuDqDwZWHBlPIicuzrIamHqbji9/+XUtZao6dn7c+Uyb8d1+V0fP5eG6nyj0YxBJkEjUSZBKhQRKgk6CRIJOggmiVFk6LI0EnQT0miRFk6LKEWXFNf3JPADrB0SDPui4F2J3aa+Zz+g4n0mw5Ble4tzqxO8zHizHiZjMmwRqv4pHs23aQPJPN6n5Wm30ae6LTVxauK5PtmziU8I8n2ysCexEuF0REQBERAEREAREQBERAEREASwzXKaeIptTqLdW/EHkQeRHWX8TxrfhnjSa0zkmdZE+HfdfUMfqqtrCp91uj/OY9ROv5llqVkKVFBVhYg/zQznGc5E+HezaoTalV83RH6N35zKyMfh+UejDysP0/yh18GOQSdBIkEnQSmUETIJOgkSCXCCenREqCTpQNRxSHu6Gse3EU/jxPb1kQaw0F2J3aa9W/YcZsuQ5XuLc6k6sx4sx4mW8annLb6RexaOctvpGSy/CBFEvZ4BPZrG0IiIAiIgCIiAIiIAiIgCIiAIiIAiIgCWmPy9KyFHUFWFiDzl3EdhrZzXOckbDvY3NMm1OoeXRH79Dzlgq9Z1DGYJailXAKsCCDqCJo+aZA9E6BnpfZYDedB5WHFh3Gsy78bj+UejGycNxfKHRj0EuaS/hxJ5AdZboy+dPiwH5HWX+CwRrEKAfDuC7EEb/RR27yrCDm9IqVVynLSL7I8AajeKw0takDyTr6nj+E2+jT3RaW+AwgRRLybcIKEeKPoa4KuKihERJkxERAEREAREQBERAEREAREQBERAEREAREQBI6lENxkkQDHVMmQm+6L9bC8noYFV4CXUQABERAEREAREQBERAEREAREQBER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2871" y="3739223"/>
            <a:ext cx="395486" cy="39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4171271"/>
            <a:ext cx="395486" cy="39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4582905"/>
            <a:ext cx="395486" cy="39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5000033"/>
            <a:ext cx="395486" cy="39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6 Rectángulo"/>
          <p:cNvSpPr>
            <a:spLocks noChangeArrowheads="1"/>
          </p:cNvSpPr>
          <p:nvPr/>
        </p:nvSpPr>
        <p:spPr bwMode="auto">
          <a:xfrm>
            <a:off x="683568" y="404664"/>
            <a:ext cx="3643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>
                <a:solidFill>
                  <a:schemeClr val="bg1"/>
                </a:solidFill>
                <a:latin typeface="Arial" charset="0"/>
              </a:rPr>
              <a:t>EL PROYECTO</a:t>
            </a:r>
            <a:endParaRPr lang="es-ES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 bwMode="auto">
          <a:xfrm>
            <a:off x="238720" y="143558"/>
            <a:ext cx="3146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latin typeface="Candara" pitchFamily="34" charset="0"/>
              </a:defRPr>
            </a:lvl1pPr>
          </a:lstStyle>
          <a:p>
            <a:r>
              <a:rPr lang="es-MX" dirty="0" smtClean="0"/>
              <a:t>PROYECTO SISTEMA DE TELECABINAS DE KUÉLAP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9499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Requisitos</a:t>
            </a:r>
            <a:endParaRPr lang="es-MX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760013"/>
              </p:ext>
            </p:extLst>
          </p:nvPr>
        </p:nvGraphicFramePr>
        <p:xfrm>
          <a:off x="457200" y="19888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1 Título"/>
          <p:cNvSpPr txBox="1">
            <a:spLocks/>
          </p:cNvSpPr>
          <p:nvPr/>
        </p:nvSpPr>
        <p:spPr bwMode="auto">
          <a:xfrm>
            <a:off x="539552" y="1052736"/>
            <a:ext cx="68407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s-MX" sz="3200" b="1" dirty="0">
                <a:solidFill>
                  <a:schemeClr val="tx1"/>
                </a:solidFill>
                <a:latin typeface="Candara" pitchFamily="34" charset="0"/>
              </a:rPr>
              <a:t>Requisitos de precalificación</a:t>
            </a:r>
          </a:p>
        </p:txBody>
      </p:sp>
      <p:sp>
        <p:nvSpPr>
          <p:cNvPr id="11" name="6 Rectángulo"/>
          <p:cNvSpPr>
            <a:spLocks noChangeArrowheads="1"/>
          </p:cNvSpPr>
          <p:nvPr/>
        </p:nvSpPr>
        <p:spPr bwMode="auto">
          <a:xfrm>
            <a:off x="683568" y="404664"/>
            <a:ext cx="3643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>
                <a:solidFill>
                  <a:schemeClr val="bg1"/>
                </a:solidFill>
                <a:latin typeface="Arial" charset="0"/>
              </a:rPr>
              <a:t>EL PROYECTO</a:t>
            </a:r>
            <a:endParaRPr lang="es-ES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238720" y="143558"/>
            <a:ext cx="3146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latin typeface="Candara" pitchFamily="34" charset="0"/>
              </a:defRPr>
            </a:lvl1pPr>
          </a:lstStyle>
          <a:p>
            <a:r>
              <a:rPr lang="es-MX" dirty="0" smtClean="0"/>
              <a:t>PROYECTO SISTEMA DE TELECABINAS DE KUÉLAP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43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72000" y="856185"/>
            <a:ext cx="2931459" cy="4882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1078258"/>
            <a:ext cx="8019292" cy="577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34"/>
          <a:stretch/>
        </p:blipFill>
        <p:spPr bwMode="auto">
          <a:xfrm>
            <a:off x="6359352" y="5141168"/>
            <a:ext cx="2662416" cy="16270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1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731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79512" y="188640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latin typeface="Candara" pitchFamily="34" charset="0"/>
              </a:defRPr>
            </a:lvl1pPr>
          </a:lstStyle>
          <a:p>
            <a:r>
              <a:rPr lang="es-PE" dirty="0" smtClean="0"/>
              <a:t>CIRCUITO NOR ORIENTAL DE TURISMO:</a:t>
            </a:r>
          </a:p>
          <a:p>
            <a:r>
              <a:rPr lang="es-PE" i="1" dirty="0">
                <a:solidFill>
                  <a:srgbClr val="C00000"/>
                </a:solidFill>
              </a:rPr>
              <a:t>Importante oferta de destinos </a:t>
            </a:r>
            <a:r>
              <a:rPr lang="es-PE" i="1" dirty="0" smtClean="0">
                <a:solidFill>
                  <a:srgbClr val="C00000"/>
                </a:solidFill>
              </a:rPr>
              <a:t>turísticos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596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537883"/>
              </p:ext>
            </p:extLst>
          </p:nvPr>
        </p:nvGraphicFramePr>
        <p:xfrm>
          <a:off x="457200" y="2043643"/>
          <a:ext cx="8136904" cy="439864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330824"/>
                <a:gridCol w="3806080"/>
              </a:tblGrid>
              <a:tr h="287984"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Actividad</a:t>
                      </a:r>
                      <a:endParaRPr lang="es-PE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Fecha</a:t>
                      </a:r>
                      <a:endParaRPr lang="es-PE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/>
                        <a:t>Convocatoria y entrega de las Bases</a:t>
                      </a:r>
                    </a:p>
                  </a:txBody>
                  <a:tcPr marL="95250" marR="95250" marT="38100" marB="9525" anchor="ctr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09/09/2013</a:t>
                      </a:r>
                    </a:p>
                  </a:txBody>
                  <a:tcPr marL="95250" marR="95250" marT="38100" marB="952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/>
                        <a:t>Pago por Derecho de Participación</a:t>
                      </a:r>
                    </a:p>
                  </a:txBody>
                  <a:tcPr marL="95250" marR="95250" marT="38100" marB="9525" anchor="ctr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Hasta 1 </a:t>
                      </a:r>
                      <a:r>
                        <a:rPr lang="es-MX" sz="1600" dirty="0" smtClean="0"/>
                        <a:t>día </a:t>
                      </a:r>
                      <a:r>
                        <a:rPr lang="es-MX" sz="1600" dirty="0"/>
                        <a:t>antes de la Presentación del Sobre N° 1</a:t>
                      </a:r>
                    </a:p>
                  </a:txBody>
                  <a:tcPr marL="95250" marR="95250" marT="38100" marB="952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/>
                        <a:t>Visita a la Sala de Datos</a:t>
                      </a:r>
                    </a:p>
                  </a:txBody>
                  <a:tcPr marL="95250" marR="95250" marT="38100" marB="9525" anchor="ctr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 Hasta 1 </a:t>
                      </a:r>
                      <a:r>
                        <a:rPr lang="es-MX" sz="1600" dirty="0" smtClean="0"/>
                        <a:t>día </a:t>
                      </a:r>
                      <a:r>
                        <a:rPr lang="es-MX" sz="1600" dirty="0"/>
                        <a:t>antes de la Presentación de los Sobres N° 2 y N° 3</a:t>
                      </a:r>
                    </a:p>
                  </a:txBody>
                  <a:tcPr marL="95250" marR="95250" marT="38100" marB="9525" anchor="ctr"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s-MX" sz="1600" u="sng" dirty="0"/>
                        <a:t>BASES</a:t>
                      </a:r>
                      <a:r>
                        <a:rPr lang="es-MX" sz="1600" dirty="0"/>
                        <a:t> </a:t>
                      </a:r>
                    </a:p>
                  </a:txBody>
                  <a:tcPr marL="95250" marR="95250" marT="38100" marB="9525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/>
                        <a:t>Consulta a las Bases</a:t>
                      </a:r>
                    </a:p>
                  </a:txBody>
                  <a:tcPr marL="95250" marR="95250" marT="38100" marB="9525" anchor="ctr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 Hasta 20 </a:t>
                      </a:r>
                      <a:r>
                        <a:rPr lang="es-MX" sz="1600" dirty="0" smtClean="0"/>
                        <a:t>días </a:t>
                      </a:r>
                      <a:r>
                        <a:rPr lang="es-MX" sz="1600" dirty="0"/>
                        <a:t>antes de la Presentación de los Sobres N° 2 y N° 3</a:t>
                      </a:r>
                    </a:p>
                  </a:txBody>
                  <a:tcPr marL="95250" marR="95250" marT="38100" marB="952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/>
                        <a:t>Respuestas a las consultas a las Bases</a:t>
                      </a:r>
                    </a:p>
                  </a:txBody>
                  <a:tcPr marL="95250" marR="95250" marT="38100" marB="9525" anchor="ctr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 Hasta 15 </a:t>
                      </a:r>
                      <a:r>
                        <a:rPr lang="es-MX" sz="1600" dirty="0" smtClean="0"/>
                        <a:t>días </a:t>
                      </a:r>
                      <a:r>
                        <a:rPr lang="es-MX" sz="1600" dirty="0"/>
                        <a:t>Calendario antes de la Presentación de los Sobres N° 2 y N° 3</a:t>
                      </a:r>
                    </a:p>
                  </a:txBody>
                  <a:tcPr marL="95250" marR="95250" marT="38100" marB="9525" anchor="ctr"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s-MX" sz="1600" dirty="0"/>
                        <a:t> </a:t>
                      </a:r>
                      <a:r>
                        <a:rPr lang="es-MX" sz="1600" u="sng" dirty="0"/>
                        <a:t>PRECALIFICACIÓN</a:t>
                      </a:r>
                      <a:r>
                        <a:rPr lang="es-MX" sz="1600" dirty="0"/>
                        <a:t> </a:t>
                      </a:r>
                    </a:p>
                  </a:txBody>
                  <a:tcPr marL="95250" marR="95250" marT="38100" marB="9525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/>
                        <a:t> Comunicación a los interesados del envío de documentación a Contraloría General de la República</a:t>
                      </a:r>
                    </a:p>
                  </a:txBody>
                  <a:tcPr marL="95250" marR="95250" marT="38100" marB="9525" anchor="ctr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 A ser comunicada por Circular</a:t>
                      </a:r>
                    </a:p>
                  </a:txBody>
                  <a:tcPr marL="95250" marR="95250" marT="38100" marB="9525" anchor="ctr"/>
                </a:tc>
              </a:tr>
            </a:tbl>
          </a:graphicData>
        </a:graphic>
      </p:graphicFrame>
      <p:sp>
        <p:nvSpPr>
          <p:cNvPr id="10" name="1 Título"/>
          <p:cNvSpPr txBox="1">
            <a:spLocks/>
          </p:cNvSpPr>
          <p:nvPr/>
        </p:nvSpPr>
        <p:spPr bwMode="auto">
          <a:xfrm>
            <a:off x="188617" y="38628"/>
            <a:ext cx="68407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s-MX" sz="2000" b="1" kern="0" dirty="0" smtClean="0">
                <a:solidFill>
                  <a:schemeClr val="tx1"/>
                </a:solidFill>
                <a:latin typeface="Candara" pitchFamily="34" charset="0"/>
              </a:rPr>
              <a:t>CRONOGRAMA TENTATIVO DEL PROCESO</a:t>
            </a:r>
            <a:endParaRPr lang="es-MX" sz="2000" b="1" kern="0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0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457200" y="1295400"/>
            <a:ext cx="8229600" cy="5334000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PE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rPr>
              <a:t>Consulting-</a:t>
            </a:r>
            <a:r>
              <a:rPr kumimoji="0" lang="es-PE" sz="32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rPr>
              <a:t> Idom</a:t>
            </a:r>
            <a:endParaRPr kumimoji="0" lang="es-PE" sz="16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TP Invest- TPC Consulting</a:t>
            </a:r>
            <a:endParaRPr kumimoji="0" lang="es-P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PE" sz="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Empresas socias de proyección internacional orientadas a brindar servicios especializados de consultoría financiera y de inversión, así como, brindar asesoría total y permanente a inversionistas nacionales y extranjeros a fin de que participen en las diversas oportunidades de inversión que existen actualmente en el Perú.</a:t>
            </a:r>
            <a:endParaRPr kumimoji="0" lang="es-P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En poco tiempo ha logrado posicionarse en el mercado de consultoría financiera y de banca de inversión, habiendo participado en la estructuración de proyectos de inversión que superan los 6,700 millones de dólares.</a:t>
            </a:r>
            <a:endParaRPr kumimoji="0" lang="es-P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 </a:t>
            </a:r>
            <a:endParaRPr kumimoji="0" lang="es-P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Contacto	</a:t>
            </a: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: Alex Albújar Cruz</a:t>
            </a:r>
            <a:endParaRPr kumimoji="0" lang="es-PE" sz="1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E-mail	: aalbujar@tpinvest.com.pe</a:t>
            </a:r>
            <a:r>
              <a:rPr kumimoji="0" lang="es-ES" sz="1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s-ES" sz="1200" b="1" kern="0" noProof="0" dirty="0" smtClean="0">
                <a:latin typeface="Century Gothic" pitchFamily="34" charset="0"/>
              </a:rPr>
              <a:t>Web </a:t>
            </a:r>
            <a:r>
              <a:rPr lang="es-ES" sz="1200" b="1" kern="0" dirty="0">
                <a:latin typeface="Century Gothic" pitchFamily="34" charset="0"/>
              </a:rPr>
              <a:t>S</a:t>
            </a:r>
            <a:r>
              <a:rPr lang="es-ES" sz="1200" b="1" kern="0" noProof="0" dirty="0" smtClean="0">
                <a:latin typeface="Century Gothic" pitchFamily="34" charset="0"/>
              </a:rPr>
              <a:t>ite	: www.tpinvest.com.pe</a:t>
            </a:r>
            <a:endParaRPr lang="es-PE" sz="1600" kern="0" dirty="0">
              <a:latin typeface="Century Gothic" pitchFamily="34" charset="0"/>
            </a:endParaRP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s-ES" sz="1400" b="1" kern="0" dirty="0" smtClean="0">
                <a:latin typeface="Century Gothic" pitchFamily="34" charset="0"/>
              </a:rPr>
              <a:t>Idom</a:t>
            </a:r>
            <a:endParaRPr lang="es-PE" sz="1400" kern="0" dirty="0">
              <a:latin typeface="Century Gothic" pitchFamily="34" charset="0"/>
            </a:endParaRPr>
          </a:p>
          <a:p>
            <a:pPr marL="342900" lvl="0" indent="-342900" algn="just" eaLnBrk="0" hangingPunct="0">
              <a:spcBef>
                <a:spcPct val="20000"/>
              </a:spcBef>
              <a:defRPr/>
            </a:pPr>
            <a:endParaRPr lang="es-PE" sz="400" kern="0" dirty="0">
              <a:latin typeface="Century Gothic" pitchFamily="34" charset="0"/>
            </a:endParaRP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lang="es-MX" sz="1400" kern="0" dirty="0" smtClean="0">
                <a:latin typeface="Century Gothic" pitchFamily="34" charset="0"/>
              </a:rPr>
              <a:t>Es una </a:t>
            </a:r>
            <a:r>
              <a:rPr lang="es-MX" sz="1400" kern="0" dirty="0">
                <a:latin typeface="Century Gothic" pitchFamily="34" charset="0"/>
              </a:rPr>
              <a:t>de las empresas líderes en el campo de los servicios profesionales de Ingeniería, Arquitectura y Consultoría, siendo una compañía independiente con más de cuatro décadas de </a:t>
            </a:r>
            <a:r>
              <a:rPr lang="es-MX" sz="1400" kern="0" dirty="0" smtClean="0">
                <a:latin typeface="Century Gothic" pitchFamily="34" charset="0"/>
              </a:rPr>
              <a:t>historia y está presente a nivel mundial con más de 15 oficinas en América,  Asia, África y Europa.</a:t>
            </a:r>
            <a:endParaRPr lang="es-ES" sz="1400" kern="0" dirty="0" smtClean="0">
              <a:latin typeface="Century Gothic" pitchFamily="34" charset="0"/>
            </a:endParaRPr>
          </a:p>
          <a:p>
            <a:pPr marL="717550" lvl="1" indent="-2603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1200" b="1" kern="0" dirty="0">
                <a:latin typeface="Century Gothic" pitchFamily="34" charset="0"/>
              </a:rPr>
              <a:t>Web Site </a:t>
            </a:r>
            <a:r>
              <a:rPr lang="es-ES" sz="1400" b="1" kern="0" dirty="0" smtClean="0">
                <a:latin typeface="Century Gothic" pitchFamily="34" charset="0"/>
              </a:rPr>
              <a:t>	: </a:t>
            </a:r>
            <a:r>
              <a:rPr lang="es-ES" sz="1200" b="1" kern="0" dirty="0">
                <a:latin typeface="Century Gothic" pitchFamily="34" charset="0"/>
              </a:rPr>
              <a:t>www.idom.com</a:t>
            </a:r>
            <a:endParaRPr lang="es-PE" sz="1200" b="1" kern="0" dirty="0">
              <a:latin typeface="Century Gothic" pitchFamily="34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endParaRPr lang="es-ES" sz="1200" b="1" kern="0" noProof="0" dirty="0" smtClean="0">
              <a:latin typeface="Century Gothic" pitchFamily="34" charset="0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683568" y="404664"/>
            <a:ext cx="3643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>
                <a:solidFill>
                  <a:schemeClr val="bg1"/>
                </a:solidFill>
                <a:latin typeface="Arial" charset="0"/>
              </a:rPr>
              <a:t>EL PROYECTO</a:t>
            </a:r>
            <a:endParaRPr lang="es-ES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37278" y="208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b="1" kern="0" dirty="0" smtClean="0">
                <a:solidFill>
                  <a:schemeClr val="tx2"/>
                </a:solidFill>
                <a:latin typeface="Candara" pitchFamily="34" charset="0"/>
              </a:rPr>
              <a:t>ASESOR DE TRANSACCIÓN: CONSORCIO TP INVEST –TPC </a:t>
            </a:r>
            <a:endParaRPr lang="es-PE" b="1" dirty="0">
              <a:latin typeface="Candar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801194" y="208200"/>
            <a:ext cx="3222886" cy="77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1" name="Picture 2" descr="C:\Users\EHS01\Desktop\T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5967" y="86423"/>
            <a:ext cx="1008112" cy="83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55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603814" y="6168327"/>
            <a:ext cx="2887906" cy="307777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s-PE" sz="2000" b="1" dirty="0" smtClean="0">
                <a:solidFill>
                  <a:schemeClr val="bg1"/>
                </a:solidFill>
                <a:latin typeface="Candara" pitchFamily="34" charset="0"/>
                <a:ea typeface="+mn-ea"/>
                <a:cs typeface="+mn-cs"/>
              </a:rPr>
              <a:t>www.proinversion.gob.pe</a:t>
            </a:r>
            <a:endParaRPr lang="es-PE" sz="2000" b="1" dirty="0">
              <a:solidFill>
                <a:schemeClr val="bg1"/>
              </a:solidFill>
              <a:latin typeface="Candar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65418" y="3436070"/>
            <a:ext cx="78843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ctr"/>
            <a:r>
              <a:rPr lang="es-PE" sz="2800" b="1" dirty="0" smtClean="0">
                <a:latin typeface="Candara" pitchFamily="34" charset="0"/>
                <a:cs typeface="Arial" charset="0"/>
              </a:rPr>
              <a:t>Sistema </a:t>
            </a:r>
            <a:r>
              <a:rPr lang="es-PE" sz="2800" b="1" dirty="0">
                <a:latin typeface="Candara" pitchFamily="34" charset="0"/>
                <a:cs typeface="Arial" charset="0"/>
              </a:rPr>
              <a:t>de </a:t>
            </a:r>
            <a:r>
              <a:rPr lang="es-PE" sz="2800" b="1" dirty="0" smtClean="0">
                <a:latin typeface="Candara" pitchFamily="34" charset="0"/>
                <a:cs typeface="Arial" charset="0"/>
              </a:rPr>
              <a:t>telecabinas </a:t>
            </a:r>
            <a:r>
              <a:rPr lang="es-PE" sz="2800" dirty="0" smtClean="0">
                <a:latin typeface="Candara" pitchFamily="34" charset="0"/>
                <a:cs typeface="Arial" charset="0"/>
              </a:rPr>
              <a:t>que brindará un </a:t>
            </a:r>
            <a:r>
              <a:rPr lang="es-PE" sz="2800" dirty="0">
                <a:latin typeface="Candara" pitchFamily="34" charset="0"/>
                <a:cs typeface="Arial" charset="0"/>
              </a:rPr>
              <a:t>medio de acceso </a:t>
            </a:r>
            <a:r>
              <a:rPr lang="es-PE" sz="2800" b="1" dirty="0">
                <a:latin typeface="Candara" pitchFamily="34" charset="0"/>
                <a:cs typeface="Arial" charset="0"/>
              </a:rPr>
              <a:t>cómodo, rápido y moderno </a:t>
            </a:r>
            <a:r>
              <a:rPr lang="es-PE" sz="2800" dirty="0">
                <a:latin typeface="Candara" pitchFamily="34" charset="0"/>
                <a:cs typeface="Arial" charset="0"/>
              </a:rPr>
              <a:t>a la </a:t>
            </a:r>
            <a:r>
              <a:rPr lang="es-PE" sz="2800" b="1" dirty="0">
                <a:latin typeface="Candara" pitchFamily="34" charset="0"/>
                <a:cs typeface="Arial" charset="0"/>
              </a:rPr>
              <a:t>Fortaleza de </a:t>
            </a:r>
            <a:r>
              <a:rPr lang="es-PE" sz="2800" b="1" dirty="0" smtClean="0">
                <a:latin typeface="Candara" pitchFamily="34" charset="0"/>
                <a:cs typeface="Arial" charset="0"/>
              </a:rPr>
              <a:t>Kuelap</a:t>
            </a:r>
            <a:r>
              <a:rPr lang="es-PE" sz="2800" dirty="0" smtClean="0">
                <a:latin typeface="Candara" pitchFamily="34" charset="0"/>
                <a:cs typeface="Arial" charset="0"/>
              </a:rPr>
              <a:t>, </a:t>
            </a:r>
          </a:p>
          <a:p>
            <a:pPr lvl="1" algn="ctr"/>
            <a:r>
              <a:rPr lang="es-PE" sz="2800" dirty="0" smtClean="0">
                <a:latin typeface="Candara" pitchFamily="34" charset="0"/>
                <a:cs typeface="Arial" charset="0"/>
              </a:rPr>
              <a:t>que </a:t>
            </a:r>
            <a:r>
              <a:rPr lang="es-PE" sz="2800" dirty="0">
                <a:latin typeface="Candara" pitchFamily="34" charset="0"/>
                <a:cs typeface="Arial" charset="0"/>
              </a:rPr>
              <a:t>impulsará el desarrollo turístico de Chachapoyas y </a:t>
            </a:r>
            <a:r>
              <a:rPr lang="es-PE" sz="2800" dirty="0" smtClean="0">
                <a:latin typeface="Candara" pitchFamily="34" charset="0"/>
                <a:cs typeface="Arial" charset="0"/>
              </a:rPr>
              <a:t>consolidará el atractivo del </a:t>
            </a:r>
            <a:r>
              <a:rPr lang="es-PE" sz="2800" dirty="0">
                <a:latin typeface="Candara" pitchFamily="34" charset="0"/>
                <a:cs typeface="Arial" charset="0"/>
              </a:rPr>
              <a:t>Circuito </a:t>
            </a:r>
            <a:r>
              <a:rPr lang="es-PE" sz="2800" dirty="0" smtClean="0">
                <a:latin typeface="Candara" pitchFamily="34" charset="0"/>
                <a:cs typeface="Arial" charset="0"/>
              </a:rPr>
              <a:t>turístico </a:t>
            </a:r>
            <a:r>
              <a:rPr lang="es-PE" sz="2800" dirty="0">
                <a:latin typeface="Candara" pitchFamily="34" charset="0"/>
                <a:cs typeface="Arial" charset="0"/>
              </a:rPr>
              <a:t>Nororiental del Perú</a:t>
            </a:r>
            <a:r>
              <a:rPr lang="es-PE" sz="2800" dirty="0" smtClean="0">
                <a:latin typeface="Candara" pitchFamily="34" charset="0"/>
                <a:cs typeface="Arial" charset="0"/>
              </a:rPr>
              <a:t>.</a:t>
            </a:r>
            <a:r>
              <a:rPr lang="es-PE" sz="2800" dirty="0" smtClean="0">
                <a:solidFill>
                  <a:schemeClr val="bg1"/>
                </a:solidFill>
                <a:latin typeface="Candara" pitchFamily="34" charset="0"/>
                <a:cs typeface="Arial" charset="0"/>
              </a:rPr>
              <a:t>  </a:t>
            </a:r>
            <a:endParaRPr lang="es-PE" sz="2800" dirty="0">
              <a:solidFill>
                <a:schemeClr val="bg1"/>
              </a:solidFill>
              <a:latin typeface="Candara" pitchFamily="34" charset="0"/>
              <a:cs typeface="Arial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5536" y="362088"/>
            <a:ext cx="2304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b="1" dirty="0" smtClean="0">
                <a:latin typeface="Candara" pitchFamily="34" charset="0"/>
              </a:rPr>
              <a:t>EL PROYECTO</a:t>
            </a:r>
            <a:endParaRPr lang="es-ES" b="1" dirty="0">
              <a:latin typeface="Candara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483449" y="1667226"/>
            <a:ext cx="3830727" cy="1363308"/>
            <a:chOff x="38070" y="1262062"/>
            <a:chExt cx="8783593" cy="3125973"/>
          </a:xfrm>
        </p:grpSpPr>
        <p:sp>
          <p:nvSpPr>
            <p:cNvPr id="9" name="8 Forma libre"/>
            <p:cNvSpPr/>
            <p:nvPr/>
          </p:nvSpPr>
          <p:spPr>
            <a:xfrm>
              <a:off x="38070" y="1262062"/>
              <a:ext cx="3733783" cy="3125973"/>
            </a:xfrm>
            <a:custGeom>
              <a:avLst/>
              <a:gdLst>
                <a:gd name="connsiteX0" fmla="*/ 0 w 3700131"/>
                <a:gd name="connsiteY0" fmla="*/ 3125973 h 3125973"/>
                <a:gd name="connsiteX1" fmla="*/ 2317898 w 3700131"/>
                <a:gd name="connsiteY1" fmla="*/ 2966484 h 3125973"/>
                <a:gd name="connsiteX2" fmla="*/ 3700131 w 3700131"/>
                <a:gd name="connsiteY2" fmla="*/ 0 h 3125973"/>
                <a:gd name="connsiteX3" fmla="*/ 31898 w 3700131"/>
                <a:gd name="connsiteY3" fmla="*/ 74428 h 3125973"/>
                <a:gd name="connsiteX4" fmla="*/ 0 w 3700131"/>
                <a:gd name="connsiteY4" fmla="*/ 3125973 h 3125973"/>
                <a:gd name="connsiteX0" fmla="*/ 0 w 3700131"/>
                <a:gd name="connsiteY0" fmla="*/ 3125973 h 3125973"/>
                <a:gd name="connsiteX1" fmla="*/ 2317898 w 3700131"/>
                <a:gd name="connsiteY1" fmla="*/ 2966484 h 3125973"/>
                <a:gd name="connsiteX2" fmla="*/ 3700131 w 3700131"/>
                <a:gd name="connsiteY2" fmla="*/ 0 h 3125973"/>
                <a:gd name="connsiteX3" fmla="*/ 10633 w 3700131"/>
                <a:gd name="connsiteY3" fmla="*/ 10633 h 3125973"/>
                <a:gd name="connsiteX4" fmla="*/ 0 w 3700131"/>
                <a:gd name="connsiteY4" fmla="*/ 3125973 h 312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131" h="3125973">
                  <a:moveTo>
                    <a:pt x="0" y="3125973"/>
                  </a:moveTo>
                  <a:lnTo>
                    <a:pt x="2317898" y="2966484"/>
                  </a:lnTo>
                  <a:lnTo>
                    <a:pt x="3700131" y="0"/>
                  </a:lnTo>
                  <a:lnTo>
                    <a:pt x="10633" y="10633"/>
                  </a:lnTo>
                  <a:cubicBezTo>
                    <a:pt x="14177" y="1024270"/>
                    <a:pt x="38987" y="2101703"/>
                    <a:pt x="0" y="3125973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2339752" y="1262062"/>
              <a:ext cx="4371975" cy="2962275"/>
            </a:xfrm>
            <a:custGeom>
              <a:avLst/>
              <a:gdLst>
                <a:gd name="connsiteX0" fmla="*/ 0 w 4371975"/>
                <a:gd name="connsiteY0" fmla="*/ 2962275 h 2962275"/>
                <a:gd name="connsiteX1" fmla="*/ 1400175 w 4371975"/>
                <a:gd name="connsiteY1" fmla="*/ 9525 h 2962275"/>
                <a:gd name="connsiteX2" fmla="*/ 4371975 w 4371975"/>
                <a:gd name="connsiteY2" fmla="*/ 0 h 2962275"/>
                <a:gd name="connsiteX3" fmla="*/ 3067050 w 4371975"/>
                <a:gd name="connsiteY3" fmla="*/ 2743200 h 2962275"/>
                <a:gd name="connsiteX4" fmla="*/ 0 w 4371975"/>
                <a:gd name="connsiteY4" fmla="*/ 2962275 h 296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975" h="2962275">
                  <a:moveTo>
                    <a:pt x="0" y="2962275"/>
                  </a:moveTo>
                  <a:lnTo>
                    <a:pt x="1400175" y="9525"/>
                  </a:lnTo>
                  <a:lnTo>
                    <a:pt x="4371975" y="0"/>
                  </a:lnTo>
                  <a:lnTo>
                    <a:pt x="3067050" y="2743200"/>
                  </a:lnTo>
                  <a:lnTo>
                    <a:pt x="0" y="2962275"/>
                  </a:ln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5364088" y="1262445"/>
              <a:ext cx="3457575" cy="2733675"/>
            </a:xfrm>
            <a:custGeom>
              <a:avLst/>
              <a:gdLst>
                <a:gd name="connsiteX0" fmla="*/ 0 w 3457575"/>
                <a:gd name="connsiteY0" fmla="*/ 2733675 h 2733675"/>
                <a:gd name="connsiteX1" fmla="*/ 1276350 w 3457575"/>
                <a:gd name="connsiteY1" fmla="*/ 0 h 2733675"/>
                <a:gd name="connsiteX2" fmla="*/ 3457575 w 3457575"/>
                <a:gd name="connsiteY2" fmla="*/ 0 h 2733675"/>
                <a:gd name="connsiteX3" fmla="*/ 3457575 w 3457575"/>
                <a:gd name="connsiteY3" fmla="*/ 2486025 h 2733675"/>
                <a:gd name="connsiteX4" fmla="*/ 0 w 3457575"/>
                <a:gd name="connsiteY4" fmla="*/ 2733675 h 27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2733675">
                  <a:moveTo>
                    <a:pt x="0" y="2733675"/>
                  </a:moveTo>
                  <a:lnTo>
                    <a:pt x="1276350" y="0"/>
                  </a:lnTo>
                  <a:lnTo>
                    <a:pt x="3457575" y="0"/>
                  </a:lnTo>
                  <a:lnTo>
                    <a:pt x="3457575" y="2486025"/>
                  </a:lnTo>
                  <a:lnTo>
                    <a:pt x="0" y="2733675"/>
                  </a:ln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4314176" y="1663970"/>
            <a:ext cx="3830429" cy="1363308"/>
            <a:chOff x="-2252791" y="1667383"/>
            <a:chExt cx="8782910" cy="3125972"/>
          </a:xfrm>
        </p:grpSpPr>
        <p:sp>
          <p:nvSpPr>
            <p:cNvPr id="22" name="21 Forma libre"/>
            <p:cNvSpPr/>
            <p:nvPr/>
          </p:nvSpPr>
          <p:spPr>
            <a:xfrm flipH="1">
              <a:off x="2796335" y="1667383"/>
              <a:ext cx="3733784" cy="3125972"/>
            </a:xfrm>
            <a:custGeom>
              <a:avLst/>
              <a:gdLst>
                <a:gd name="connsiteX0" fmla="*/ 0 w 3700131"/>
                <a:gd name="connsiteY0" fmla="*/ 3125973 h 3125973"/>
                <a:gd name="connsiteX1" fmla="*/ 2317898 w 3700131"/>
                <a:gd name="connsiteY1" fmla="*/ 2966484 h 3125973"/>
                <a:gd name="connsiteX2" fmla="*/ 3700131 w 3700131"/>
                <a:gd name="connsiteY2" fmla="*/ 0 h 3125973"/>
                <a:gd name="connsiteX3" fmla="*/ 31898 w 3700131"/>
                <a:gd name="connsiteY3" fmla="*/ 74428 h 3125973"/>
                <a:gd name="connsiteX4" fmla="*/ 0 w 3700131"/>
                <a:gd name="connsiteY4" fmla="*/ 3125973 h 3125973"/>
                <a:gd name="connsiteX0" fmla="*/ 0 w 3700131"/>
                <a:gd name="connsiteY0" fmla="*/ 3125973 h 3125973"/>
                <a:gd name="connsiteX1" fmla="*/ 2317898 w 3700131"/>
                <a:gd name="connsiteY1" fmla="*/ 2966484 h 3125973"/>
                <a:gd name="connsiteX2" fmla="*/ 3700131 w 3700131"/>
                <a:gd name="connsiteY2" fmla="*/ 0 h 3125973"/>
                <a:gd name="connsiteX3" fmla="*/ 10633 w 3700131"/>
                <a:gd name="connsiteY3" fmla="*/ 10633 h 3125973"/>
                <a:gd name="connsiteX4" fmla="*/ 0 w 3700131"/>
                <a:gd name="connsiteY4" fmla="*/ 3125973 h 312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131" h="3125973">
                  <a:moveTo>
                    <a:pt x="0" y="3125973"/>
                  </a:moveTo>
                  <a:lnTo>
                    <a:pt x="2317898" y="2966484"/>
                  </a:lnTo>
                  <a:lnTo>
                    <a:pt x="3700131" y="0"/>
                  </a:lnTo>
                  <a:lnTo>
                    <a:pt x="10633" y="10633"/>
                  </a:lnTo>
                  <a:cubicBezTo>
                    <a:pt x="14177" y="1024270"/>
                    <a:pt x="38987" y="2101703"/>
                    <a:pt x="0" y="3125973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22 Forma libre"/>
            <p:cNvSpPr/>
            <p:nvPr/>
          </p:nvSpPr>
          <p:spPr>
            <a:xfrm flipH="1">
              <a:off x="-143141" y="1667383"/>
              <a:ext cx="4371975" cy="2962275"/>
            </a:xfrm>
            <a:custGeom>
              <a:avLst/>
              <a:gdLst>
                <a:gd name="connsiteX0" fmla="*/ 0 w 4371975"/>
                <a:gd name="connsiteY0" fmla="*/ 2962275 h 2962275"/>
                <a:gd name="connsiteX1" fmla="*/ 1400175 w 4371975"/>
                <a:gd name="connsiteY1" fmla="*/ 9525 h 2962275"/>
                <a:gd name="connsiteX2" fmla="*/ 4371975 w 4371975"/>
                <a:gd name="connsiteY2" fmla="*/ 0 h 2962275"/>
                <a:gd name="connsiteX3" fmla="*/ 3067050 w 4371975"/>
                <a:gd name="connsiteY3" fmla="*/ 2743200 h 2962275"/>
                <a:gd name="connsiteX4" fmla="*/ 0 w 4371975"/>
                <a:gd name="connsiteY4" fmla="*/ 2962275 h 296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975" h="2962275">
                  <a:moveTo>
                    <a:pt x="0" y="2962275"/>
                  </a:moveTo>
                  <a:lnTo>
                    <a:pt x="1400175" y="9525"/>
                  </a:lnTo>
                  <a:lnTo>
                    <a:pt x="4371975" y="0"/>
                  </a:lnTo>
                  <a:lnTo>
                    <a:pt x="3067050" y="2743200"/>
                  </a:lnTo>
                  <a:lnTo>
                    <a:pt x="0" y="2962275"/>
                  </a:ln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23 Forma libre"/>
            <p:cNvSpPr/>
            <p:nvPr/>
          </p:nvSpPr>
          <p:spPr>
            <a:xfrm flipH="1">
              <a:off x="-2252791" y="1674848"/>
              <a:ext cx="3457575" cy="2733675"/>
            </a:xfrm>
            <a:custGeom>
              <a:avLst/>
              <a:gdLst>
                <a:gd name="connsiteX0" fmla="*/ 0 w 3457575"/>
                <a:gd name="connsiteY0" fmla="*/ 2733675 h 2733675"/>
                <a:gd name="connsiteX1" fmla="*/ 1276350 w 3457575"/>
                <a:gd name="connsiteY1" fmla="*/ 0 h 2733675"/>
                <a:gd name="connsiteX2" fmla="*/ 3457575 w 3457575"/>
                <a:gd name="connsiteY2" fmla="*/ 0 h 2733675"/>
                <a:gd name="connsiteX3" fmla="*/ 3457575 w 3457575"/>
                <a:gd name="connsiteY3" fmla="*/ 2486025 h 2733675"/>
                <a:gd name="connsiteX4" fmla="*/ 0 w 3457575"/>
                <a:gd name="connsiteY4" fmla="*/ 2733675 h 27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2733675">
                  <a:moveTo>
                    <a:pt x="0" y="2733675"/>
                  </a:moveTo>
                  <a:lnTo>
                    <a:pt x="1276350" y="0"/>
                  </a:lnTo>
                  <a:lnTo>
                    <a:pt x="3457575" y="0"/>
                  </a:lnTo>
                  <a:lnTo>
                    <a:pt x="3457575" y="2486025"/>
                  </a:lnTo>
                  <a:lnTo>
                    <a:pt x="0" y="2733675"/>
                  </a:ln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1382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7" t="5991" r="15147" b="12639"/>
          <a:stretch/>
        </p:blipFill>
        <p:spPr bwMode="auto">
          <a:xfrm>
            <a:off x="699246" y="960633"/>
            <a:ext cx="7495709" cy="586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991228" y="2850695"/>
            <a:ext cx="1120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bg1"/>
                </a:solidFill>
                <a:latin typeface="Candara" pitchFamily="34" charset="0"/>
              </a:rPr>
              <a:t>Región Amazonas</a:t>
            </a:r>
            <a:endParaRPr lang="es-MX" sz="1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3141625" y="3538835"/>
            <a:ext cx="250205" cy="2502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0" name="9 CuadroTexto"/>
          <p:cNvSpPr txBox="1"/>
          <p:nvPr/>
        </p:nvSpPr>
        <p:spPr>
          <a:xfrm>
            <a:off x="1617083" y="3756382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solidFill>
                  <a:srgbClr val="E4E4E4"/>
                </a:solidFill>
                <a:latin typeface="Candara" pitchFamily="34" charset="0"/>
              </a:rPr>
              <a:t>yo </a:t>
            </a:r>
            <a:endParaRPr lang="es-MX" sz="1600" b="1" dirty="0">
              <a:solidFill>
                <a:srgbClr val="E4E4E4"/>
              </a:solidFill>
              <a:latin typeface="Candar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050071" y="3780414"/>
            <a:ext cx="728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solidFill>
                  <a:srgbClr val="E2D6D6"/>
                </a:solidFill>
                <a:latin typeface="Candara" pitchFamily="34" charset="0"/>
              </a:rPr>
              <a:t>marca</a:t>
            </a:r>
            <a:endParaRPr lang="es-MX" sz="1600" b="1" dirty="0">
              <a:solidFill>
                <a:srgbClr val="E2D6D6"/>
              </a:solidFill>
              <a:latin typeface="Candar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575273" y="3660735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600" b="1">
                <a:solidFill>
                  <a:srgbClr val="E2D6D6"/>
                </a:solidFill>
                <a:latin typeface="Candara" pitchFamily="34" charset="0"/>
              </a:defRPr>
            </a:lvl1pPr>
          </a:lstStyle>
          <a:p>
            <a:r>
              <a:rPr lang="es-MX" dirty="0"/>
              <a:t>to</a:t>
            </a:r>
          </a:p>
        </p:txBody>
      </p:sp>
      <p:pic>
        <p:nvPicPr>
          <p:cNvPr id="13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73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9400" y="489049"/>
            <a:ext cx="3053721" cy="307777"/>
          </a:xfrm>
        </p:spPr>
        <p:txBody>
          <a:bodyPr wrap="none" lIns="0" tIns="0" rIns="0" bIns="0">
            <a:spAutoFit/>
          </a:bodyPr>
          <a:lstStyle/>
          <a:p>
            <a:r>
              <a:rPr lang="es-PE" sz="2000" b="1" kern="1200" dirty="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rPr>
              <a:t>UBICACION DEL PROYECTO </a:t>
            </a:r>
          </a:p>
        </p:txBody>
      </p:sp>
      <p:sp>
        <p:nvSpPr>
          <p:cNvPr id="4" name="3 Forma libre"/>
          <p:cNvSpPr/>
          <p:nvPr/>
        </p:nvSpPr>
        <p:spPr>
          <a:xfrm rot="21103989">
            <a:off x="2039206" y="3450619"/>
            <a:ext cx="1014124" cy="258230"/>
          </a:xfrm>
          <a:custGeom>
            <a:avLst/>
            <a:gdLst>
              <a:gd name="connsiteX0" fmla="*/ 0 w 1197428"/>
              <a:gd name="connsiteY0" fmla="*/ 304800 h 304800"/>
              <a:gd name="connsiteX1" fmla="*/ 1197428 w 1197428"/>
              <a:gd name="connsiteY1" fmla="*/ 0 h 304800"/>
              <a:gd name="connsiteX0" fmla="*/ 0 w 1197428"/>
              <a:gd name="connsiteY0" fmla="*/ 337457 h 337457"/>
              <a:gd name="connsiteX1" fmla="*/ 685800 w 1197428"/>
              <a:gd name="connsiteY1" fmla="*/ 0 h 337457"/>
              <a:gd name="connsiteX2" fmla="*/ 1197428 w 1197428"/>
              <a:gd name="connsiteY2" fmla="*/ 32657 h 337457"/>
              <a:gd name="connsiteX0" fmla="*/ 0 w 1197428"/>
              <a:gd name="connsiteY0" fmla="*/ 337457 h 337457"/>
              <a:gd name="connsiteX1" fmla="*/ 685800 w 1197428"/>
              <a:gd name="connsiteY1" fmla="*/ 0 h 337457"/>
              <a:gd name="connsiteX2" fmla="*/ 1197428 w 1197428"/>
              <a:gd name="connsiteY2" fmla="*/ 32657 h 337457"/>
              <a:gd name="connsiteX0" fmla="*/ 0 w 1197428"/>
              <a:gd name="connsiteY0" fmla="*/ 351848 h 351848"/>
              <a:gd name="connsiteX1" fmla="*/ 685800 w 1197428"/>
              <a:gd name="connsiteY1" fmla="*/ 14391 h 351848"/>
              <a:gd name="connsiteX2" fmla="*/ 1197428 w 1197428"/>
              <a:gd name="connsiteY2" fmla="*/ 47048 h 351848"/>
              <a:gd name="connsiteX0" fmla="*/ 0 w 1197428"/>
              <a:gd name="connsiteY0" fmla="*/ 392699 h 392699"/>
              <a:gd name="connsiteX1" fmla="*/ 685800 w 1197428"/>
              <a:gd name="connsiteY1" fmla="*/ 55242 h 392699"/>
              <a:gd name="connsiteX2" fmla="*/ 1197428 w 1197428"/>
              <a:gd name="connsiteY2" fmla="*/ 87899 h 392699"/>
              <a:gd name="connsiteX0" fmla="*/ 0 w 1197428"/>
              <a:gd name="connsiteY0" fmla="*/ 418104 h 418104"/>
              <a:gd name="connsiteX1" fmla="*/ 522514 w 1197428"/>
              <a:gd name="connsiteY1" fmla="*/ 47990 h 418104"/>
              <a:gd name="connsiteX2" fmla="*/ 1197428 w 1197428"/>
              <a:gd name="connsiteY2" fmla="*/ 113304 h 418104"/>
              <a:gd name="connsiteX0" fmla="*/ 0 w 1197428"/>
              <a:gd name="connsiteY0" fmla="*/ 418104 h 418104"/>
              <a:gd name="connsiteX1" fmla="*/ 522514 w 1197428"/>
              <a:gd name="connsiteY1" fmla="*/ 47990 h 418104"/>
              <a:gd name="connsiteX2" fmla="*/ 1197428 w 1197428"/>
              <a:gd name="connsiteY2" fmla="*/ 113304 h 418104"/>
              <a:gd name="connsiteX0" fmla="*/ 0 w 1197428"/>
              <a:gd name="connsiteY0" fmla="*/ 304800 h 304800"/>
              <a:gd name="connsiteX1" fmla="*/ 1197428 w 1197428"/>
              <a:gd name="connsiteY1" fmla="*/ 0 h 304800"/>
              <a:gd name="connsiteX0" fmla="*/ 0 w 1197428"/>
              <a:gd name="connsiteY0" fmla="*/ 304800 h 304800"/>
              <a:gd name="connsiteX1" fmla="*/ 1197428 w 1197428"/>
              <a:gd name="connsiteY1" fmla="*/ 0 h 304800"/>
              <a:gd name="connsiteX0" fmla="*/ 0 w 1197428"/>
              <a:gd name="connsiteY0" fmla="*/ 399177 h 399177"/>
              <a:gd name="connsiteX1" fmla="*/ 1197428 w 1197428"/>
              <a:gd name="connsiteY1" fmla="*/ 94377 h 399177"/>
              <a:gd name="connsiteX0" fmla="*/ 0 w 1197428"/>
              <a:gd name="connsiteY0" fmla="*/ 387605 h 387605"/>
              <a:gd name="connsiteX1" fmla="*/ 1197428 w 1197428"/>
              <a:gd name="connsiteY1" fmla="*/ 82805 h 387605"/>
              <a:gd name="connsiteX0" fmla="*/ 0 w 1023257"/>
              <a:gd name="connsiteY0" fmla="*/ 282973 h 282973"/>
              <a:gd name="connsiteX1" fmla="*/ 1023257 w 1023257"/>
              <a:gd name="connsiteY1" fmla="*/ 130573 h 282973"/>
              <a:gd name="connsiteX0" fmla="*/ 0 w 965575"/>
              <a:gd name="connsiteY0" fmla="*/ 310097 h 310097"/>
              <a:gd name="connsiteX1" fmla="*/ 965575 w 965575"/>
              <a:gd name="connsiteY1" fmla="*/ 113773 h 310097"/>
              <a:gd name="connsiteX0" fmla="*/ 0 w 965575"/>
              <a:gd name="connsiteY0" fmla="*/ 284978 h 284978"/>
              <a:gd name="connsiteX1" fmla="*/ 965575 w 965575"/>
              <a:gd name="connsiteY1" fmla="*/ 88654 h 284978"/>
              <a:gd name="connsiteX0" fmla="*/ 0 w 965575"/>
              <a:gd name="connsiteY0" fmla="*/ 255777 h 255777"/>
              <a:gd name="connsiteX1" fmla="*/ 965575 w 965575"/>
              <a:gd name="connsiteY1" fmla="*/ 59453 h 255777"/>
              <a:gd name="connsiteX0" fmla="*/ 0 w 925198"/>
              <a:gd name="connsiteY0" fmla="*/ 227590 h 227590"/>
              <a:gd name="connsiteX1" fmla="*/ 925198 w 925198"/>
              <a:gd name="connsiteY1" fmla="*/ 70310 h 227590"/>
              <a:gd name="connsiteX0" fmla="*/ 0 w 867516"/>
              <a:gd name="connsiteY0" fmla="*/ 241361 h 241361"/>
              <a:gd name="connsiteX1" fmla="*/ 867516 w 867516"/>
              <a:gd name="connsiteY1" fmla="*/ 64559 h 241361"/>
              <a:gd name="connsiteX0" fmla="*/ 0 w 872421"/>
              <a:gd name="connsiteY0" fmla="*/ 184153 h 184153"/>
              <a:gd name="connsiteX1" fmla="*/ 872421 w 872421"/>
              <a:gd name="connsiteY1" fmla="*/ 97046 h 184153"/>
              <a:gd name="connsiteX0" fmla="*/ 0 w 872421"/>
              <a:gd name="connsiteY0" fmla="*/ 216468 h 216468"/>
              <a:gd name="connsiteX1" fmla="*/ 872421 w 872421"/>
              <a:gd name="connsiteY1" fmla="*/ 129361 h 216468"/>
              <a:gd name="connsiteX0" fmla="*/ 0 w 819432"/>
              <a:gd name="connsiteY0" fmla="*/ 210748 h 210748"/>
              <a:gd name="connsiteX1" fmla="*/ 819432 w 819432"/>
              <a:gd name="connsiteY1" fmla="*/ 133254 h 210748"/>
              <a:gd name="connsiteX0" fmla="*/ 0 w 819432"/>
              <a:gd name="connsiteY0" fmla="*/ 255327 h 255327"/>
              <a:gd name="connsiteX1" fmla="*/ 819432 w 819432"/>
              <a:gd name="connsiteY1" fmla="*/ 177833 h 25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9432" h="255327">
                <a:moveTo>
                  <a:pt x="0" y="255327"/>
                </a:moveTo>
                <a:cubicBezTo>
                  <a:pt x="259113" y="-120238"/>
                  <a:pt x="492686" y="-23998"/>
                  <a:pt x="819432" y="177833"/>
                </a:cubicBezTo>
              </a:path>
            </a:pathLst>
          </a:custGeom>
          <a:noFill/>
          <a:ln w="19050">
            <a:solidFill>
              <a:srgbClr val="FFFFFF">
                <a:alpha val="65098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13 Forma libre"/>
          <p:cNvSpPr/>
          <p:nvPr/>
        </p:nvSpPr>
        <p:spPr>
          <a:xfrm rot="1952785">
            <a:off x="3422660" y="3509558"/>
            <a:ext cx="520307" cy="183658"/>
          </a:xfrm>
          <a:custGeom>
            <a:avLst/>
            <a:gdLst>
              <a:gd name="connsiteX0" fmla="*/ 0 w 1197428"/>
              <a:gd name="connsiteY0" fmla="*/ 304800 h 304800"/>
              <a:gd name="connsiteX1" fmla="*/ 1197428 w 1197428"/>
              <a:gd name="connsiteY1" fmla="*/ 0 h 304800"/>
              <a:gd name="connsiteX0" fmla="*/ 0 w 1197428"/>
              <a:gd name="connsiteY0" fmla="*/ 337457 h 337457"/>
              <a:gd name="connsiteX1" fmla="*/ 685800 w 1197428"/>
              <a:gd name="connsiteY1" fmla="*/ 0 h 337457"/>
              <a:gd name="connsiteX2" fmla="*/ 1197428 w 1197428"/>
              <a:gd name="connsiteY2" fmla="*/ 32657 h 337457"/>
              <a:gd name="connsiteX0" fmla="*/ 0 w 1197428"/>
              <a:gd name="connsiteY0" fmla="*/ 337457 h 337457"/>
              <a:gd name="connsiteX1" fmla="*/ 685800 w 1197428"/>
              <a:gd name="connsiteY1" fmla="*/ 0 h 337457"/>
              <a:gd name="connsiteX2" fmla="*/ 1197428 w 1197428"/>
              <a:gd name="connsiteY2" fmla="*/ 32657 h 337457"/>
              <a:gd name="connsiteX0" fmla="*/ 0 w 1197428"/>
              <a:gd name="connsiteY0" fmla="*/ 351848 h 351848"/>
              <a:gd name="connsiteX1" fmla="*/ 685800 w 1197428"/>
              <a:gd name="connsiteY1" fmla="*/ 14391 h 351848"/>
              <a:gd name="connsiteX2" fmla="*/ 1197428 w 1197428"/>
              <a:gd name="connsiteY2" fmla="*/ 47048 h 351848"/>
              <a:gd name="connsiteX0" fmla="*/ 0 w 1197428"/>
              <a:gd name="connsiteY0" fmla="*/ 392699 h 392699"/>
              <a:gd name="connsiteX1" fmla="*/ 685800 w 1197428"/>
              <a:gd name="connsiteY1" fmla="*/ 55242 h 392699"/>
              <a:gd name="connsiteX2" fmla="*/ 1197428 w 1197428"/>
              <a:gd name="connsiteY2" fmla="*/ 87899 h 392699"/>
              <a:gd name="connsiteX0" fmla="*/ 0 w 1197428"/>
              <a:gd name="connsiteY0" fmla="*/ 418104 h 418104"/>
              <a:gd name="connsiteX1" fmla="*/ 522514 w 1197428"/>
              <a:gd name="connsiteY1" fmla="*/ 47990 h 418104"/>
              <a:gd name="connsiteX2" fmla="*/ 1197428 w 1197428"/>
              <a:gd name="connsiteY2" fmla="*/ 113304 h 418104"/>
              <a:gd name="connsiteX0" fmla="*/ 0 w 1197428"/>
              <a:gd name="connsiteY0" fmla="*/ 418104 h 418104"/>
              <a:gd name="connsiteX1" fmla="*/ 522514 w 1197428"/>
              <a:gd name="connsiteY1" fmla="*/ 47990 h 418104"/>
              <a:gd name="connsiteX2" fmla="*/ 1197428 w 1197428"/>
              <a:gd name="connsiteY2" fmla="*/ 113304 h 418104"/>
              <a:gd name="connsiteX0" fmla="*/ 0 w 1197428"/>
              <a:gd name="connsiteY0" fmla="*/ 304800 h 304800"/>
              <a:gd name="connsiteX1" fmla="*/ 1197428 w 1197428"/>
              <a:gd name="connsiteY1" fmla="*/ 0 h 304800"/>
              <a:gd name="connsiteX0" fmla="*/ 0 w 1197428"/>
              <a:gd name="connsiteY0" fmla="*/ 304800 h 304800"/>
              <a:gd name="connsiteX1" fmla="*/ 1197428 w 1197428"/>
              <a:gd name="connsiteY1" fmla="*/ 0 h 304800"/>
              <a:gd name="connsiteX0" fmla="*/ 0 w 1197428"/>
              <a:gd name="connsiteY0" fmla="*/ 399177 h 399177"/>
              <a:gd name="connsiteX1" fmla="*/ 1197428 w 1197428"/>
              <a:gd name="connsiteY1" fmla="*/ 94377 h 399177"/>
              <a:gd name="connsiteX0" fmla="*/ 0 w 1197428"/>
              <a:gd name="connsiteY0" fmla="*/ 387605 h 387605"/>
              <a:gd name="connsiteX1" fmla="*/ 1197428 w 1197428"/>
              <a:gd name="connsiteY1" fmla="*/ 82805 h 387605"/>
              <a:gd name="connsiteX0" fmla="*/ 0 w 1023257"/>
              <a:gd name="connsiteY0" fmla="*/ 282973 h 282973"/>
              <a:gd name="connsiteX1" fmla="*/ 1023257 w 1023257"/>
              <a:gd name="connsiteY1" fmla="*/ 130573 h 282973"/>
              <a:gd name="connsiteX0" fmla="*/ 0 w 965575"/>
              <a:gd name="connsiteY0" fmla="*/ 310097 h 310097"/>
              <a:gd name="connsiteX1" fmla="*/ 965575 w 965575"/>
              <a:gd name="connsiteY1" fmla="*/ 113773 h 310097"/>
              <a:gd name="connsiteX0" fmla="*/ 0 w 965575"/>
              <a:gd name="connsiteY0" fmla="*/ 284978 h 284978"/>
              <a:gd name="connsiteX1" fmla="*/ 965575 w 965575"/>
              <a:gd name="connsiteY1" fmla="*/ 88654 h 284978"/>
              <a:gd name="connsiteX0" fmla="*/ 0 w 965575"/>
              <a:gd name="connsiteY0" fmla="*/ 255777 h 255777"/>
              <a:gd name="connsiteX1" fmla="*/ 965575 w 965575"/>
              <a:gd name="connsiteY1" fmla="*/ 59453 h 255777"/>
              <a:gd name="connsiteX0" fmla="*/ 0 w 925198"/>
              <a:gd name="connsiteY0" fmla="*/ 227590 h 227590"/>
              <a:gd name="connsiteX1" fmla="*/ 925198 w 925198"/>
              <a:gd name="connsiteY1" fmla="*/ 70310 h 227590"/>
              <a:gd name="connsiteX0" fmla="*/ 0 w 867516"/>
              <a:gd name="connsiteY0" fmla="*/ 241361 h 241361"/>
              <a:gd name="connsiteX1" fmla="*/ 867516 w 867516"/>
              <a:gd name="connsiteY1" fmla="*/ 64559 h 241361"/>
              <a:gd name="connsiteX0" fmla="*/ 0 w 867516"/>
              <a:gd name="connsiteY0" fmla="*/ 243199 h 243199"/>
              <a:gd name="connsiteX1" fmla="*/ 867516 w 867516"/>
              <a:gd name="connsiteY1" fmla="*/ 66397 h 24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516" h="243199">
                <a:moveTo>
                  <a:pt x="0" y="243199"/>
                </a:moveTo>
                <a:cubicBezTo>
                  <a:pt x="293309" y="-15089"/>
                  <a:pt x="521024" y="-56465"/>
                  <a:pt x="867516" y="66397"/>
                </a:cubicBezTo>
              </a:path>
            </a:pathLst>
          </a:custGeom>
          <a:noFill/>
          <a:ln w="19050">
            <a:solidFill>
              <a:srgbClr val="FFFFFF">
                <a:alpha val="65098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14 Forma libre"/>
          <p:cNvSpPr/>
          <p:nvPr/>
        </p:nvSpPr>
        <p:spPr>
          <a:xfrm rot="21103989">
            <a:off x="2773198" y="3674477"/>
            <a:ext cx="331167" cy="167202"/>
          </a:xfrm>
          <a:custGeom>
            <a:avLst/>
            <a:gdLst>
              <a:gd name="connsiteX0" fmla="*/ 0 w 1197428"/>
              <a:gd name="connsiteY0" fmla="*/ 304800 h 304800"/>
              <a:gd name="connsiteX1" fmla="*/ 1197428 w 1197428"/>
              <a:gd name="connsiteY1" fmla="*/ 0 h 304800"/>
              <a:gd name="connsiteX0" fmla="*/ 0 w 1197428"/>
              <a:gd name="connsiteY0" fmla="*/ 337457 h 337457"/>
              <a:gd name="connsiteX1" fmla="*/ 685800 w 1197428"/>
              <a:gd name="connsiteY1" fmla="*/ 0 h 337457"/>
              <a:gd name="connsiteX2" fmla="*/ 1197428 w 1197428"/>
              <a:gd name="connsiteY2" fmla="*/ 32657 h 337457"/>
              <a:gd name="connsiteX0" fmla="*/ 0 w 1197428"/>
              <a:gd name="connsiteY0" fmla="*/ 337457 h 337457"/>
              <a:gd name="connsiteX1" fmla="*/ 685800 w 1197428"/>
              <a:gd name="connsiteY1" fmla="*/ 0 h 337457"/>
              <a:gd name="connsiteX2" fmla="*/ 1197428 w 1197428"/>
              <a:gd name="connsiteY2" fmla="*/ 32657 h 337457"/>
              <a:gd name="connsiteX0" fmla="*/ 0 w 1197428"/>
              <a:gd name="connsiteY0" fmla="*/ 351848 h 351848"/>
              <a:gd name="connsiteX1" fmla="*/ 685800 w 1197428"/>
              <a:gd name="connsiteY1" fmla="*/ 14391 h 351848"/>
              <a:gd name="connsiteX2" fmla="*/ 1197428 w 1197428"/>
              <a:gd name="connsiteY2" fmla="*/ 47048 h 351848"/>
              <a:gd name="connsiteX0" fmla="*/ 0 w 1197428"/>
              <a:gd name="connsiteY0" fmla="*/ 392699 h 392699"/>
              <a:gd name="connsiteX1" fmla="*/ 685800 w 1197428"/>
              <a:gd name="connsiteY1" fmla="*/ 55242 h 392699"/>
              <a:gd name="connsiteX2" fmla="*/ 1197428 w 1197428"/>
              <a:gd name="connsiteY2" fmla="*/ 87899 h 392699"/>
              <a:gd name="connsiteX0" fmla="*/ 0 w 1197428"/>
              <a:gd name="connsiteY0" fmla="*/ 418104 h 418104"/>
              <a:gd name="connsiteX1" fmla="*/ 522514 w 1197428"/>
              <a:gd name="connsiteY1" fmla="*/ 47990 h 418104"/>
              <a:gd name="connsiteX2" fmla="*/ 1197428 w 1197428"/>
              <a:gd name="connsiteY2" fmla="*/ 113304 h 418104"/>
              <a:gd name="connsiteX0" fmla="*/ 0 w 1197428"/>
              <a:gd name="connsiteY0" fmla="*/ 418104 h 418104"/>
              <a:gd name="connsiteX1" fmla="*/ 522514 w 1197428"/>
              <a:gd name="connsiteY1" fmla="*/ 47990 h 418104"/>
              <a:gd name="connsiteX2" fmla="*/ 1197428 w 1197428"/>
              <a:gd name="connsiteY2" fmla="*/ 113304 h 418104"/>
              <a:gd name="connsiteX0" fmla="*/ 0 w 1197428"/>
              <a:gd name="connsiteY0" fmla="*/ 304800 h 304800"/>
              <a:gd name="connsiteX1" fmla="*/ 1197428 w 1197428"/>
              <a:gd name="connsiteY1" fmla="*/ 0 h 304800"/>
              <a:gd name="connsiteX0" fmla="*/ 0 w 1197428"/>
              <a:gd name="connsiteY0" fmla="*/ 304800 h 304800"/>
              <a:gd name="connsiteX1" fmla="*/ 1197428 w 1197428"/>
              <a:gd name="connsiteY1" fmla="*/ 0 h 304800"/>
              <a:gd name="connsiteX0" fmla="*/ 0 w 1197428"/>
              <a:gd name="connsiteY0" fmla="*/ 399177 h 399177"/>
              <a:gd name="connsiteX1" fmla="*/ 1197428 w 1197428"/>
              <a:gd name="connsiteY1" fmla="*/ 94377 h 399177"/>
              <a:gd name="connsiteX0" fmla="*/ 0 w 1197428"/>
              <a:gd name="connsiteY0" fmla="*/ 387605 h 387605"/>
              <a:gd name="connsiteX1" fmla="*/ 1197428 w 1197428"/>
              <a:gd name="connsiteY1" fmla="*/ 82805 h 387605"/>
              <a:gd name="connsiteX0" fmla="*/ 0 w 1023257"/>
              <a:gd name="connsiteY0" fmla="*/ 282973 h 282973"/>
              <a:gd name="connsiteX1" fmla="*/ 1023257 w 1023257"/>
              <a:gd name="connsiteY1" fmla="*/ 130573 h 282973"/>
              <a:gd name="connsiteX0" fmla="*/ 0 w 965575"/>
              <a:gd name="connsiteY0" fmla="*/ 310097 h 310097"/>
              <a:gd name="connsiteX1" fmla="*/ 965575 w 965575"/>
              <a:gd name="connsiteY1" fmla="*/ 113773 h 310097"/>
              <a:gd name="connsiteX0" fmla="*/ 0 w 965575"/>
              <a:gd name="connsiteY0" fmla="*/ 284978 h 284978"/>
              <a:gd name="connsiteX1" fmla="*/ 965575 w 965575"/>
              <a:gd name="connsiteY1" fmla="*/ 88654 h 284978"/>
              <a:gd name="connsiteX0" fmla="*/ 0 w 965575"/>
              <a:gd name="connsiteY0" fmla="*/ 255777 h 255777"/>
              <a:gd name="connsiteX1" fmla="*/ 965575 w 965575"/>
              <a:gd name="connsiteY1" fmla="*/ 59453 h 255777"/>
              <a:gd name="connsiteX0" fmla="*/ 0 w 925198"/>
              <a:gd name="connsiteY0" fmla="*/ 227590 h 227590"/>
              <a:gd name="connsiteX1" fmla="*/ 925198 w 925198"/>
              <a:gd name="connsiteY1" fmla="*/ 70310 h 227590"/>
              <a:gd name="connsiteX0" fmla="*/ 0 w 867516"/>
              <a:gd name="connsiteY0" fmla="*/ 241361 h 241361"/>
              <a:gd name="connsiteX1" fmla="*/ 867516 w 867516"/>
              <a:gd name="connsiteY1" fmla="*/ 64559 h 241361"/>
              <a:gd name="connsiteX0" fmla="*/ 0 w 872421"/>
              <a:gd name="connsiteY0" fmla="*/ 184153 h 184153"/>
              <a:gd name="connsiteX1" fmla="*/ 872421 w 872421"/>
              <a:gd name="connsiteY1" fmla="*/ 97046 h 184153"/>
              <a:gd name="connsiteX0" fmla="*/ 0 w 872421"/>
              <a:gd name="connsiteY0" fmla="*/ 216468 h 216468"/>
              <a:gd name="connsiteX1" fmla="*/ 872421 w 872421"/>
              <a:gd name="connsiteY1" fmla="*/ 129361 h 216468"/>
              <a:gd name="connsiteX0" fmla="*/ 0 w 819432"/>
              <a:gd name="connsiteY0" fmla="*/ 210748 h 210748"/>
              <a:gd name="connsiteX1" fmla="*/ 819432 w 819432"/>
              <a:gd name="connsiteY1" fmla="*/ 133254 h 210748"/>
              <a:gd name="connsiteX0" fmla="*/ 0 w 819432"/>
              <a:gd name="connsiteY0" fmla="*/ 255327 h 255327"/>
              <a:gd name="connsiteX1" fmla="*/ 819432 w 819432"/>
              <a:gd name="connsiteY1" fmla="*/ 177833 h 255327"/>
              <a:gd name="connsiteX0" fmla="*/ 0 w 819432"/>
              <a:gd name="connsiteY0" fmla="*/ 211340 h 211340"/>
              <a:gd name="connsiteX1" fmla="*/ 819432 w 819432"/>
              <a:gd name="connsiteY1" fmla="*/ 133846 h 211340"/>
              <a:gd name="connsiteX0" fmla="*/ 0 w 819432"/>
              <a:gd name="connsiteY0" fmla="*/ 128595 h 128595"/>
              <a:gd name="connsiteX1" fmla="*/ 819432 w 819432"/>
              <a:gd name="connsiteY1" fmla="*/ 51101 h 128595"/>
              <a:gd name="connsiteX0" fmla="*/ 0 w 809809"/>
              <a:gd name="connsiteY0" fmla="*/ 173579 h 173579"/>
              <a:gd name="connsiteX1" fmla="*/ 809809 w 809809"/>
              <a:gd name="connsiteY1" fmla="*/ 32394 h 173579"/>
              <a:gd name="connsiteX0" fmla="*/ 0 w 809809"/>
              <a:gd name="connsiteY0" fmla="*/ 164165 h 164165"/>
              <a:gd name="connsiteX1" fmla="*/ 809809 w 809809"/>
              <a:gd name="connsiteY1" fmla="*/ 22980 h 164165"/>
              <a:gd name="connsiteX0" fmla="*/ 0 w 885362"/>
              <a:gd name="connsiteY0" fmla="*/ 176927 h 176927"/>
              <a:gd name="connsiteX1" fmla="*/ 885362 w 885362"/>
              <a:gd name="connsiteY1" fmla="*/ 20156 h 176927"/>
              <a:gd name="connsiteX0" fmla="*/ 0 w 732472"/>
              <a:gd name="connsiteY0" fmla="*/ 186214 h 186214"/>
              <a:gd name="connsiteX1" fmla="*/ 732472 w 732472"/>
              <a:gd name="connsiteY1" fmla="*/ 18487 h 186214"/>
              <a:gd name="connsiteX0" fmla="*/ 0 w 732472"/>
              <a:gd name="connsiteY0" fmla="*/ 182404 h 182404"/>
              <a:gd name="connsiteX1" fmla="*/ 732472 w 732472"/>
              <a:gd name="connsiteY1" fmla="*/ 14677 h 182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2472" h="182404">
                <a:moveTo>
                  <a:pt x="0" y="182404"/>
                </a:moveTo>
                <a:cubicBezTo>
                  <a:pt x="128798" y="56504"/>
                  <a:pt x="248091" y="-37450"/>
                  <a:pt x="732472" y="14677"/>
                </a:cubicBezTo>
              </a:path>
            </a:pathLst>
          </a:custGeom>
          <a:noFill/>
          <a:ln w="19050">
            <a:solidFill>
              <a:srgbClr val="FFFFFF">
                <a:alpha val="65098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269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TREMY\PROYECTOS EN CARTERA\TURISMO\brochure\map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1" b="16993"/>
          <a:stretch/>
        </p:blipFill>
        <p:spPr bwMode="auto">
          <a:xfrm>
            <a:off x="174811" y="1002804"/>
            <a:ext cx="8817412" cy="570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731"/>
          </a:xfrm>
          <a:prstGeom prst="rect">
            <a:avLst/>
          </a:prstGeo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79400" y="71438"/>
            <a:ext cx="5059082" cy="1143000"/>
          </a:xfrm>
        </p:spPr>
        <p:txBody>
          <a:bodyPr/>
          <a:lstStyle/>
          <a:p>
            <a:r>
              <a:rPr lang="es-PE" sz="2000" b="1" kern="1200" dirty="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rPr>
              <a:t>UBICACION DEL </a:t>
            </a:r>
            <a:r>
              <a:rPr lang="es-PE" sz="2000" b="1" kern="1200" dirty="0" smtClean="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rPr>
              <a:t>PROYECTO</a:t>
            </a:r>
            <a:br>
              <a:rPr lang="es-PE" sz="2000" b="1" kern="1200" dirty="0" smtClean="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rPr>
            </a:br>
            <a:r>
              <a:rPr lang="es-PE" sz="2000" b="1" i="1" dirty="0">
                <a:solidFill>
                  <a:srgbClr val="C00000"/>
                </a:solidFill>
                <a:latin typeface="Candara" pitchFamily="34" charset="0"/>
              </a:rPr>
              <a:t>Infinito paraíso de oportunidades turísticas </a:t>
            </a:r>
            <a:br>
              <a:rPr lang="es-PE" sz="2000" b="1" i="1" dirty="0">
                <a:solidFill>
                  <a:srgbClr val="C00000"/>
                </a:solidFill>
                <a:latin typeface="Candara" pitchFamily="34" charset="0"/>
              </a:rPr>
            </a:br>
            <a:r>
              <a:rPr lang="es-PE" sz="2000" b="1" kern="1200" dirty="0" smtClean="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rPr>
              <a:t> </a:t>
            </a:r>
            <a:endParaRPr lang="es-PE" sz="2000" b="1" kern="1200" dirty="0">
              <a:solidFill>
                <a:schemeClr val="tx1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5144241" y="4346577"/>
            <a:ext cx="216000" cy="2160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6 Elipse"/>
          <p:cNvSpPr/>
          <p:nvPr/>
        </p:nvSpPr>
        <p:spPr>
          <a:xfrm>
            <a:off x="5052341" y="5018317"/>
            <a:ext cx="1584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960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Marcador de texto"/>
          <p:cNvSpPr txBox="1">
            <a:spLocks/>
          </p:cNvSpPr>
          <p:nvPr/>
        </p:nvSpPr>
        <p:spPr>
          <a:xfrm>
            <a:off x="238183" y="1565200"/>
            <a:ext cx="4333817" cy="50405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 algn="just" defTabSz="812800">
              <a:spcBef>
                <a:spcPts val="600"/>
              </a:spcBef>
            </a:pPr>
            <a:r>
              <a:rPr lang="es-ES" sz="1600" b="1" dirty="0" smtClean="0">
                <a:solidFill>
                  <a:srgbClr val="CC3300"/>
                </a:solidFill>
                <a:latin typeface="Calibri" pitchFamily="34" charset="0"/>
                <a:cs typeface="Tahoma" pitchFamily="34" charset="0"/>
              </a:rPr>
              <a:t>Ubicación </a:t>
            </a:r>
            <a:r>
              <a:rPr lang="es-ES" sz="1600" dirty="0" smtClean="0">
                <a:solidFill>
                  <a:srgbClr val="CC3300"/>
                </a:solidFill>
                <a:latin typeface="Calibri" pitchFamily="34" charset="0"/>
                <a:cs typeface="Tahoma" pitchFamily="34" charset="0"/>
              </a:rPr>
              <a:t>:  </a:t>
            </a:r>
            <a:r>
              <a:rPr lang="es-ES" sz="1600" dirty="0">
                <a:latin typeface="Calibri" pitchFamily="34" charset="0"/>
                <a:cs typeface="Tahoma" pitchFamily="34" charset="0"/>
              </a:rPr>
              <a:t>Distrito de Tingo, provincia de Luya, </a:t>
            </a:r>
            <a:r>
              <a:rPr lang="es-ES" sz="1600" dirty="0" smtClean="0">
                <a:latin typeface="Calibri" pitchFamily="34" charset="0"/>
                <a:cs typeface="Tahoma" pitchFamily="34" charset="0"/>
              </a:rPr>
              <a:t>departamento </a:t>
            </a:r>
            <a:r>
              <a:rPr lang="es-ES" sz="1600" dirty="0">
                <a:latin typeface="Calibri" pitchFamily="34" charset="0"/>
                <a:cs typeface="Tahoma" pitchFamily="34" charset="0"/>
              </a:rPr>
              <a:t>de </a:t>
            </a:r>
            <a:r>
              <a:rPr lang="en-US" sz="1600" dirty="0" smtClean="0">
                <a:latin typeface="Calibri" pitchFamily="34" charset="0"/>
                <a:cs typeface="Tahoma" pitchFamily="34" charset="0"/>
              </a:rPr>
              <a:t>Amazonas.</a:t>
            </a:r>
          </a:p>
          <a:p>
            <a:pPr marL="182563" indent="-182563" algn="just" defTabSz="812800">
              <a:spcBef>
                <a:spcPts val="600"/>
              </a:spcBef>
            </a:pPr>
            <a:r>
              <a:rPr lang="es-ES" sz="1600" b="1" dirty="0" smtClean="0">
                <a:solidFill>
                  <a:srgbClr val="CC3300"/>
                </a:solidFill>
                <a:latin typeface="Calibri" pitchFamily="34" charset="0"/>
                <a:cs typeface="Tahoma" pitchFamily="34" charset="0"/>
              </a:rPr>
              <a:t>Descripción</a:t>
            </a:r>
            <a:r>
              <a:rPr lang="es-ES" sz="1600" b="1" dirty="0">
                <a:solidFill>
                  <a:srgbClr val="CC3300"/>
                </a:solidFill>
                <a:latin typeface="Calibri" pitchFamily="34" charset="0"/>
                <a:cs typeface="Tahoma" pitchFamily="34" charset="0"/>
              </a:rPr>
              <a:t>:</a:t>
            </a:r>
            <a:r>
              <a:rPr lang="es-PE" sz="1600" b="1" dirty="0">
                <a:solidFill>
                  <a:srgbClr val="CC33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s-PE" sz="1600" dirty="0" smtClean="0">
                <a:latin typeface="Calibri" pitchFamily="34" charset="0"/>
                <a:cs typeface="Arial" charset="0"/>
              </a:rPr>
              <a:t>Diseño</a:t>
            </a:r>
            <a:r>
              <a:rPr lang="es-PE" sz="1600" dirty="0">
                <a:latin typeface="Calibri" pitchFamily="34" charset="0"/>
                <a:cs typeface="Arial" charset="0"/>
              </a:rPr>
              <a:t>,  financiamiento, construcción, equipamiento y </a:t>
            </a:r>
            <a:r>
              <a:rPr lang="es-PE" sz="1600" dirty="0" smtClean="0">
                <a:latin typeface="Calibri" pitchFamily="34" charset="0"/>
                <a:cs typeface="Arial" charset="0"/>
              </a:rPr>
              <a:t>operación</a:t>
            </a:r>
          </a:p>
          <a:p>
            <a:pPr marL="182563" indent="-182563" algn="just" defTabSz="812800">
              <a:spcBef>
                <a:spcPts val="600"/>
              </a:spcBef>
              <a:buNone/>
            </a:pPr>
            <a:r>
              <a:rPr lang="es-MX" sz="1600" dirty="0" smtClean="0">
                <a:latin typeface="Calibri" pitchFamily="34" charset="0"/>
                <a:cs typeface="Arial" charset="0"/>
              </a:rPr>
              <a:t>	Elementos</a:t>
            </a:r>
            <a:r>
              <a:rPr lang="es-MX" sz="1600" dirty="0">
                <a:latin typeface="Calibri" pitchFamily="34" charset="0"/>
                <a:cs typeface="Arial" charset="0"/>
              </a:rPr>
              <a:t>: </a:t>
            </a:r>
            <a:endParaRPr lang="es-MX" sz="1600" dirty="0" smtClean="0">
              <a:latin typeface="Calibri" pitchFamily="34" charset="0"/>
              <a:cs typeface="Arial" charset="0"/>
            </a:endParaRPr>
          </a:p>
          <a:p>
            <a:pPr indent="-160338" algn="just" defTabSz="8128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es-MX" sz="1600" dirty="0" smtClean="0">
                <a:latin typeface="Calibri" pitchFamily="34" charset="0"/>
                <a:cs typeface="Arial" charset="0"/>
              </a:rPr>
              <a:t>Estación </a:t>
            </a:r>
            <a:r>
              <a:rPr lang="es-MX" sz="1600" dirty="0">
                <a:latin typeface="Calibri" pitchFamily="34" charset="0"/>
                <a:cs typeface="Arial" charset="0"/>
              </a:rPr>
              <a:t>de </a:t>
            </a:r>
            <a:r>
              <a:rPr lang="es-MX" sz="1600" dirty="0" smtClean="0">
                <a:latin typeface="Calibri" pitchFamily="34" charset="0"/>
                <a:cs typeface="Arial" charset="0"/>
              </a:rPr>
              <a:t>embarque</a:t>
            </a:r>
          </a:p>
          <a:p>
            <a:pPr indent="-160338" algn="just" defTabSz="8128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es-MX" sz="1600" dirty="0" smtClean="0">
                <a:latin typeface="Calibri" pitchFamily="34" charset="0"/>
                <a:cs typeface="Arial" charset="0"/>
              </a:rPr>
              <a:t>Mejoramientos </a:t>
            </a:r>
            <a:r>
              <a:rPr lang="es-MX" sz="1600" dirty="0">
                <a:latin typeface="Calibri" pitchFamily="34" charset="0"/>
                <a:cs typeface="Arial" charset="0"/>
              </a:rPr>
              <a:t>en la vía entre la estación de embarque y el andén de </a:t>
            </a:r>
            <a:r>
              <a:rPr lang="es-MX" sz="1600" dirty="0" smtClean="0">
                <a:latin typeface="Calibri" pitchFamily="34" charset="0"/>
                <a:cs typeface="Arial" charset="0"/>
              </a:rPr>
              <a:t>salida</a:t>
            </a:r>
          </a:p>
          <a:p>
            <a:pPr indent="-160338" algn="just" defTabSz="8128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es-MX" sz="1600" dirty="0" smtClean="0">
                <a:latin typeface="Calibri" pitchFamily="34" charset="0"/>
                <a:cs typeface="Arial" charset="0"/>
              </a:rPr>
              <a:t>Andén </a:t>
            </a:r>
            <a:r>
              <a:rPr lang="es-MX" sz="1600" dirty="0">
                <a:latin typeface="Calibri" pitchFamily="34" charset="0"/>
                <a:cs typeface="Arial" charset="0"/>
              </a:rPr>
              <a:t>de </a:t>
            </a:r>
            <a:r>
              <a:rPr lang="es-MX" sz="1600" dirty="0" smtClean="0">
                <a:latin typeface="Calibri" pitchFamily="34" charset="0"/>
                <a:cs typeface="Arial" charset="0"/>
              </a:rPr>
              <a:t>salida</a:t>
            </a:r>
          </a:p>
          <a:p>
            <a:pPr indent="-160338" algn="just" defTabSz="8128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es-MX" sz="1600" dirty="0" smtClean="0">
                <a:latin typeface="Calibri" pitchFamily="34" charset="0"/>
                <a:cs typeface="Arial" charset="0"/>
              </a:rPr>
              <a:t>Sistema </a:t>
            </a:r>
            <a:r>
              <a:rPr lang="es-MX" sz="1600" dirty="0">
                <a:latin typeface="Calibri" pitchFamily="34" charset="0"/>
                <a:cs typeface="Arial" charset="0"/>
              </a:rPr>
              <a:t>de transporte por telecabina </a:t>
            </a:r>
            <a:endParaRPr lang="es-MX" sz="1600" dirty="0" smtClean="0">
              <a:latin typeface="Calibri" pitchFamily="34" charset="0"/>
              <a:cs typeface="Arial" charset="0"/>
            </a:endParaRPr>
          </a:p>
          <a:p>
            <a:pPr indent="-160338" algn="just" defTabSz="8128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es-MX" sz="1600" dirty="0" smtClean="0">
                <a:latin typeface="Calibri" pitchFamily="34" charset="0"/>
                <a:cs typeface="Arial" charset="0"/>
              </a:rPr>
              <a:t>Andén </a:t>
            </a:r>
            <a:r>
              <a:rPr lang="es-MX" sz="1600" dirty="0">
                <a:latin typeface="Calibri" pitchFamily="34" charset="0"/>
                <a:cs typeface="Arial" charset="0"/>
              </a:rPr>
              <a:t>de </a:t>
            </a:r>
            <a:r>
              <a:rPr lang="es-MX" sz="1600" dirty="0" smtClean="0">
                <a:latin typeface="Calibri" pitchFamily="34" charset="0"/>
                <a:cs typeface="Arial" charset="0"/>
              </a:rPr>
              <a:t>llegada</a:t>
            </a:r>
          </a:p>
          <a:p>
            <a:pPr marL="182562" indent="0" algn="just" defTabSz="812800">
              <a:spcBef>
                <a:spcPts val="0"/>
              </a:spcBef>
              <a:buClr>
                <a:srgbClr val="C00000"/>
              </a:buClr>
              <a:buNone/>
            </a:pPr>
            <a:endParaRPr lang="es-PE" sz="1600" dirty="0">
              <a:latin typeface="Calibri" pitchFamily="34" charset="0"/>
              <a:cs typeface="Arial" charset="0"/>
            </a:endParaRPr>
          </a:p>
          <a:p>
            <a:pPr marL="182563" indent="-182563" algn="just" defTabSz="812800">
              <a:spcBef>
                <a:spcPts val="600"/>
              </a:spcBef>
            </a:pPr>
            <a:r>
              <a:rPr lang="es-PE" sz="1600" b="1" dirty="0" smtClean="0">
                <a:solidFill>
                  <a:srgbClr val="CC3300"/>
                </a:solidFill>
                <a:latin typeface="Calibri" pitchFamily="34" charset="0"/>
                <a:ea typeface="ＭＳ Ｐゴシック"/>
                <a:cs typeface="Tahoma" pitchFamily="34" charset="0"/>
              </a:rPr>
              <a:t>Modalidad</a:t>
            </a:r>
            <a:r>
              <a:rPr lang="es-PE" sz="1600" b="1" dirty="0">
                <a:solidFill>
                  <a:srgbClr val="CC3300"/>
                </a:solidFill>
                <a:latin typeface="Calibri" pitchFamily="34" charset="0"/>
                <a:ea typeface="ＭＳ Ｐゴシック"/>
                <a:cs typeface="Tahoma" pitchFamily="34" charset="0"/>
              </a:rPr>
              <a:t>:  </a:t>
            </a:r>
            <a:r>
              <a:rPr lang="es-PE" sz="1600" dirty="0">
                <a:latin typeface="Calibri" pitchFamily="34" charset="0"/>
                <a:ea typeface="ＭＳ Ｐゴシック"/>
                <a:cs typeface="Tahoma" pitchFamily="34" charset="0"/>
              </a:rPr>
              <a:t>Concurso de proyectos integrales / APP Cofinanciada</a:t>
            </a:r>
          </a:p>
          <a:p>
            <a:pPr marL="182563" indent="-182563" algn="just" defTabSz="812800">
              <a:spcBef>
                <a:spcPts val="600"/>
              </a:spcBef>
            </a:pPr>
            <a:r>
              <a:rPr lang="es-ES" sz="1600" b="1" dirty="0" smtClean="0">
                <a:solidFill>
                  <a:srgbClr val="CC3300"/>
                </a:solidFill>
                <a:latin typeface="Calibri" pitchFamily="34" charset="0"/>
                <a:ea typeface="ＭＳ Ｐゴシック"/>
                <a:cs typeface="Tahoma" pitchFamily="34" charset="0"/>
              </a:rPr>
              <a:t>Plazo </a:t>
            </a:r>
            <a:r>
              <a:rPr lang="es-ES" sz="1600" b="1" dirty="0">
                <a:solidFill>
                  <a:srgbClr val="CC3300"/>
                </a:solidFill>
                <a:latin typeface="Calibri" pitchFamily="34" charset="0"/>
                <a:ea typeface="ＭＳ Ｐゴシック"/>
                <a:cs typeface="Tahoma" pitchFamily="34" charset="0"/>
              </a:rPr>
              <a:t>de la concesión: </a:t>
            </a:r>
            <a:r>
              <a:rPr lang="es-ES" sz="1600" dirty="0" smtClean="0">
                <a:latin typeface="Calibri" pitchFamily="34" charset="0"/>
                <a:ea typeface="ＭＳ Ｐゴシック"/>
                <a:cs typeface="Tahoma" pitchFamily="34" charset="0"/>
              </a:rPr>
              <a:t>No menor a 20  años</a:t>
            </a:r>
          </a:p>
          <a:p>
            <a:pPr marL="182563" indent="-182563" defTabSz="812800">
              <a:spcBef>
                <a:spcPts val="600"/>
              </a:spcBef>
            </a:pPr>
            <a:r>
              <a:rPr lang="es-MX" sz="1600" b="1" dirty="0" smtClean="0">
                <a:solidFill>
                  <a:srgbClr val="CC3300"/>
                </a:solidFill>
                <a:latin typeface="Calibri" pitchFamily="34" charset="0"/>
                <a:ea typeface="ＭＳ Ｐゴシック"/>
                <a:cs typeface="Tahoma" pitchFamily="34" charset="0"/>
              </a:rPr>
              <a:t>Inversión estimada (sin IVA) :                                  </a:t>
            </a:r>
            <a:r>
              <a:rPr lang="es-PE" sz="1600" dirty="0" smtClean="0">
                <a:latin typeface="Calibri" pitchFamily="34" charset="0"/>
                <a:ea typeface="ＭＳ Ｐゴシック"/>
                <a:cs typeface="Tahoma" pitchFamily="34" charset="0"/>
              </a:rPr>
              <a:t>US</a:t>
            </a:r>
            <a:r>
              <a:rPr lang="es-PE" sz="1600" dirty="0">
                <a:latin typeface="Calibri" pitchFamily="34" charset="0"/>
                <a:ea typeface="ＭＳ Ｐゴシック"/>
                <a:cs typeface="Tahoma" pitchFamily="34" charset="0"/>
              </a:rPr>
              <a:t>$ </a:t>
            </a:r>
            <a:r>
              <a:rPr lang="es-PE" sz="1600" dirty="0" smtClean="0">
                <a:latin typeface="Calibri" pitchFamily="34" charset="0"/>
                <a:ea typeface="ＭＳ Ｐゴシック"/>
                <a:cs typeface="Tahoma" pitchFamily="34" charset="0"/>
              </a:rPr>
              <a:t>17.6 millones.</a:t>
            </a:r>
            <a:endParaRPr lang="es-PE" sz="1600" dirty="0">
              <a:latin typeface="Calibri" pitchFamily="34" charset="0"/>
              <a:ea typeface="ＭＳ Ｐゴシック"/>
              <a:cs typeface="Tahoma" pitchFamily="34" charset="0"/>
            </a:endParaRPr>
          </a:p>
          <a:p>
            <a:pPr marL="898525" lvl="2" indent="-268288" algn="just" defTabSz="812800" fontAlgn="b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es-PE" sz="1600" dirty="0">
              <a:latin typeface="Calibri" pitchFamily="34" charset="0"/>
              <a:ea typeface="ＭＳ Ｐゴシック"/>
              <a:cs typeface="Tahom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95536" y="362088"/>
            <a:ext cx="4495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b="1" dirty="0" smtClean="0">
                <a:latin typeface="Candara" pitchFamily="34" charset="0"/>
              </a:rPr>
              <a:t>INFORMACION GENERAL DEL PROCESO </a:t>
            </a:r>
            <a:endParaRPr lang="es-ES" b="1" dirty="0">
              <a:latin typeface="Candara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6"/>
          <a:stretch/>
        </p:blipFill>
        <p:spPr>
          <a:xfrm>
            <a:off x="4808140" y="4963363"/>
            <a:ext cx="2751223" cy="1633989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43" y="3820164"/>
            <a:ext cx="2608441" cy="163398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95" y="2615395"/>
            <a:ext cx="2608441" cy="1461677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34" y="1447013"/>
            <a:ext cx="2200902" cy="16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2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8570"/>
            <a:ext cx="9144000" cy="5879430"/>
          </a:xfrm>
          <a:prstGeom prst="rect">
            <a:avLst/>
          </a:prstGeom>
        </p:spPr>
      </p:pic>
      <p:pic>
        <p:nvPicPr>
          <p:cNvPr id="4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731"/>
          </a:xfrm>
          <a:prstGeom prst="rect">
            <a:avLst/>
          </a:prstGeom>
        </p:spPr>
      </p:pic>
      <p:sp>
        <p:nvSpPr>
          <p:cNvPr id="3" name="1 Título"/>
          <p:cNvSpPr txBox="1">
            <a:spLocks/>
          </p:cNvSpPr>
          <p:nvPr/>
        </p:nvSpPr>
        <p:spPr bwMode="auto">
          <a:xfrm>
            <a:off x="251520" y="44624"/>
            <a:ext cx="46805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lvl="0" algn="ctr" eaLnBrk="0" hangingPunct="0">
              <a:defRPr sz="1800" b="1" ker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kern="1200" dirty="0" smtClean="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rPr>
              <a:t>TRAZO DE PROYECTO SISTEMA DE TELECABINAS DE KUÉLAP</a:t>
            </a:r>
            <a:endParaRPr lang="es-MX" sz="2000" kern="1200" dirty="0">
              <a:solidFill>
                <a:schemeClr val="tx1"/>
              </a:solidFill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5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Marcador de contenido"/>
          <p:cNvSpPr>
            <a:spLocks noGrp="1"/>
          </p:cNvSpPr>
          <p:nvPr>
            <p:ph idx="1"/>
          </p:nvPr>
        </p:nvSpPr>
        <p:spPr>
          <a:xfrm>
            <a:off x="615956" y="1473736"/>
            <a:ext cx="8015980" cy="1584176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s-PE" sz="2000" dirty="0" smtClean="0">
                <a:latin typeface="Candara" pitchFamily="34" charset="0"/>
                <a:cs typeface="Arial" charset="0"/>
              </a:rPr>
              <a:t>El recorrido de las telecabinas, deberá salvar una diferencia de nivel de aproximadamente 1,000 m, entre la localidad de Tingo Nuevo y la Fortaleza de Kuélap.</a:t>
            </a:r>
          </a:p>
        </p:txBody>
      </p:sp>
      <p:sp>
        <p:nvSpPr>
          <p:cNvPr id="12291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420F01-591B-4C34-8088-7B4158E2EF06}" type="slidenum">
              <a:rPr lang="es-ES" smtClean="0"/>
              <a:pPr/>
              <a:t>9</a:t>
            </a:fld>
            <a:endParaRPr lang="es-ES" dirty="0" smtClean="0"/>
          </a:p>
        </p:txBody>
      </p:sp>
      <p:sp>
        <p:nvSpPr>
          <p:cNvPr id="12293" name="6 Rectángulo"/>
          <p:cNvSpPr>
            <a:spLocks noChangeArrowheads="1"/>
          </p:cNvSpPr>
          <p:nvPr/>
        </p:nvSpPr>
        <p:spPr bwMode="auto">
          <a:xfrm>
            <a:off x="683568" y="404664"/>
            <a:ext cx="3643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>
                <a:solidFill>
                  <a:schemeClr val="bg1"/>
                </a:solidFill>
                <a:latin typeface="Arial" charset="0"/>
              </a:rPr>
              <a:t>EL PROYECTO</a:t>
            </a:r>
            <a:endParaRPr lang="es-ES" sz="3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690919"/>
            <a:ext cx="7344817" cy="405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238720" y="143558"/>
            <a:ext cx="3146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latin typeface="Candara" pitchFamily="34" charset="0"/>
              </a:defRPr>
            </a:lvl1pPr>
          </a:lstStyle>
          <a:p>
            <a:r>
              <a:rPr lang="es-MX" dirty="0" smtClean="0"/>
              <a:t>PROYECTO SISTEMA DE TELECABINAS DE KUÉLAP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885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ELO">
  <a:themeElements>
    <a:clrScheme name="1_MODE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E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44694</TotalTime>
  <Words>877</Words>
  <Application>Microsoft Office PowerPoint</Application>
  <PresentationFormat>Presentación en pantalla (4:3)</PresentationFormat>
  <Paragraphs>180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32</vt:i4>
      </vt:variant>
    </vt:vector>
  </HeadingPairs>
  <TitlesOfParts>
    <vt:vector size="36" baseType="lpstr">
      <vt:lpstr>1_MODELO</vt:lpstr>
      <vt:lpstr>1_Diseño personalizado</vt:lpstr>
      <vt:lpstr>Diseño personalizado</vt:lpstr>
      <vt:lpstr>2_Diseño personalizado</vt:lpstr>
      <vt:lpstr>Presentación de PowerPoint</vt:lpstr>
      <vt:lpstr>Presentación de PowerPoint</vt:lpstr>
      <vt:lpstr>Presentación de PowerPoint</vt:lpstr>
      <vt:lpstr>Presentación de PowerPoint</vt:lpstr>
      <vt:lpstr>UBICACION DEL PROYECTO </vt:lpstr>
      <vt:lpstr>UBICACION DEL PROYECTO Infinito paraíso de oportunidades turísticas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ESTADO ACTUAL DE LA VÍA DE ACCESO A KUÉLAP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EVOLUCION DE LLEGADA DE VISITANTES A AMAZONAS </vt:lpstr>
      <vt:lpstr>Esquema de la concesión</vt:lpstr>
      <vt:lpstr>MATRIZ DE RIESGOS</vt:lpstr>
      <vt:lpstr>Requisitos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Proyectos Viales</dc:creator>
  <cp:lastModifiedBy>mrojas</cp:lastModifiedBy>
  <cp:revision>4177</cp:revision>
  <cp:lastPrinted>2013-10-01T17:45:20Z</cp:lastPrinted>
  <dcterms:created xsi:type="dcterms:W3CDTF">2009-03-03T17:39:46Z</dcterms:created>
  <dcterms:modified xsi:type="dcterms:W3CDTF">2013-12-02T22:16:15Z</dcterms:modified>
</cp:coreProperties>
</file>