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1"/>
  </p:notesMasterIdLst>
  <p:handoutMasterIdLst>
    <p:handoutMasterId r:id="rId12"/>
  </p:handoutMasterIdLst>
  <p:sldIdLst>
    <p:sldId id="302" r:id="rId4"/>
    <p:sldId id="403" r:id="rId5"/>
    <p:sldId id="386" r:id="rId6"/>
    <p:sldId id="400" r:id="rId7"/>
    <p:sldId id="388" r:id="rId8"/>
    <p:sldId id="399" r:id="rId9"/>
    <p:sldId id="402" r:id="rId10"/>
  </p:sldIdLst>
  <p:sldSz cx="9144000" cy="6858000" type="screen4x3"/>
  <p:notesSz cx="6797675" cy="9928225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>
        <p:scale>
          <a:sx n="90" d="100"/>
          <a:sy n="90" d="100"/>
        </p:scale>
        <p:origin x="-1194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C6380D-C1C3-47A5-BC08-6BEDDFEB0B7F}" type="datetimeFigureOut">
              <a:rPr lang="es-PE"/>
              <a:pPr>
                <a:defRPr/>
              </a:pPr>
              <a:t>24/09/2013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88C317-4E26-4CC6-A876-F034EDB73E7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31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9413-42B0-47C3-A503-8CC68E641118}" type="datetimeFigureOut">
              <a:rPr lang="es-PE"/>
              <a:pPr>
                <a:defRPr/>
              </a:pPr>
              <a:t>24/09/2013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D0DB6A-FB28-47C3-8990-416565689CF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9497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895E0-699E-4669-BF63-DF490A16218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4143DD-DCCF-4ADC-A039-A3CDA417FC2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1493C9-1AD4-427F-B4FD-E14CFE603E58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B1CE7-F413-4954-A33A-DDCD582A221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EA39C5-7F3D-4C7A-8837-07BCF8F6562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5A72A-A964-4EFF-842A-17063AD388D6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0F3E6-926F-4A59-A29B-D308011526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C13174-BBB9-4687-8EEB-12C82525EE95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5E59-EEB9-4A97-BB8E-C8092FB1AC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58EC7-4CC7-458C-BEE1-B49B82C8A6AC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E3B-BEBA-4AF2-820F-26AD19990F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Logo_español_comple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216650"/>
            <a:ext cx="1787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 userDrawn="1"/>
        </p:nvCxnSpPr>
        <p:spPr>
          <a:xfrm>
            <a:off x="357188" y="6215063"/>
            <a:ext cx="82867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624C86-B731-447F-91E8-AA4AC7C07F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T PAI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52347E-7607-490F-AD64-AB77C8771D70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5B902-8963-4DCB-AF9B-8312AA1BB6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F30DA9-3C9F-4E85-A400-887BABD439B0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977EA4-F768-410D-B930-1D473570C71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BD7BC6-BE02-4858-BD8D-E6F834AC0A92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1C169-6E99-4E4A-8F03-707A501117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3AE7DF-762E-4E8F-A995-5C267FC71A2D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39D590-2732-4FAF-B2F9-CB6902E0E37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15466C-4073-4ADB-8743-B8C77350D912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47EE9A-A6C2-461D-85E9-2469BC0AC97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A62DB8-6B5F-4F86-8B86-861A65A49AE0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8169C5-A0DC-4B42-926A-ED51984D18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D961EC-00A1-4E0C-A18E-1F62C3CE1AFB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85C2A7-1074-4B5A-9A1D-BDC7FF43674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532C-4932-40B1-8489-38125146776E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9ADAC-0F6B-4310-B62F-9D63DDDDC0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D1BCAE-2B14-43CB-8240-E8D5F6021E7A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359225-DEF7-400C-8DAA-5AF22D9062C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D3393D-6CEC-4F62-89AA-46FD89FE825E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744AD-7C15-4563-841E-20474B935CA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7601DF-A926-4A70-B431-704E36AD70BF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90473B-DFFA-431A-A250-B431A261758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7DE691-E006-4116-99D9-384B3C723B21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0B8F77-D199-45C6-A8F0-226C253DC5D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967425-5F91-48CF-B189-C7BDF3A24DBC}" type="datetimeFigureOut">
              <a:rPr lang="es-ES"/>
              <a:pPr>
                <a:defRPr/>
              </a:pPr>
              <a:t>24/09/2013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AF72B4-595E-4716-A741-EE63AD5D85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E84EC-BD3F-478A-B4D1-9063FC6CE4AB}" type="datetimeFigureOut">
              <a:rPr lang="es-ES"/>
              <a:pPr>
                <a:defRPr/>
              </a:pPr>
              <a:t>24/09/2013</a:t>
            </a:fld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B437BF-B1E9-413B-8135-E8184894D8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04E3D1-CC28-4AD8-B6FC-EA321032337C}" type="datetimeFigureOut">
              <a:rPr lang="es-ES"/>
              <a:pPr>
                <a:defRPr/>
              </a:pPr>
              <a:t>24/09/2013</a:t>
            </a:fld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BED714-BDE9-477D-8840-691AECF91B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DFC36A-72BB-409C-A4B6-416B3EC05268}" type="datetimeFigureOut">
              <a:rPr lang="es-ES"/>
              <a:pPr>
                <a:defRPr/>
              </a:pPr>
              <a:t>24/09/2013</a:t>
            </a:fld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BE4F5-F880-49A5-8B3D-F7C130EE38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B732F6-8D3D-4D52-A0CF-159F9EE6D8F9}" type="datetimeFigureOut">
              <a:rPr lang="es-ES"/>
              <a:pPr>
                <a:defRPr/>
              </a:pPr>
              <a:t>24/09/2013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E5E6E1-890B-4B26-AB79-EF86D7E9EA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63A4E2-1E53-4D97-AFEB-1715EB6E1517}" type="datetimeFigureOut">
              <a:rPr lang="es-ES"/>
              <a:pPr>
                <a:defRPr/>
              </a:pPr>
              <a:t>24/09/2013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3F2D2E-7259-4CB6-988D-D3A771E80C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2EADF-CCAD-45A9-A4E4-6391DA9A4A1C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CFA6C-C0F9-45B7-8D9B-1968C74D66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1531B9-F37E-4673-B5B9-B66BB33E81C1}" type="datetimeFigureOut">
              <a:rPr lang="es-ES"/>
              <a:pPr>
                <a:defRPr/>
              </a:pPr>
              <a:t>24/09/2013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09E313-30F2-46EC-804C-2B5F6C43EE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DBF0B0-EDE5-407A-A337-CB68AA85075F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24C03-B333-498D-8A65-EBD38DE5D2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42070-ACEE-48EC-965B-B8BD9E495E78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47EBE-DFCB-4ACF-B3B3-CFAB1209CC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020F2-F0C6-4EAC-92C8-BA2335734146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6BAF06-0565-4108-ABED-E12C1843FC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FEA86-57C0-4C54-8B03-01FD646F6E1D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F6F89-F1B3-4B46-9665-77AC6E1D3F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72F26-79E4-4B90-9750-E565ABB23AB1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02D55-784D-418E-BE79-8FB2EF4C35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B3D1D-6BB6-4ED6-93E1-5F381FFD17A0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A77F8-1351-47D0-A0BC-D25FC8CA5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9CCE7B8-E8BE-4D6A-8ACC-DC0C06E7106B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D3EA5A-64BA-46EA-974B-76615BFE08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1438" y="0"/>
            <a:ext cx="9215438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2A14309-DE69-42E1-9AFB-B2DEB2F98854}" type="datetimeFigureOut">
              <a:rPr lang="es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84F9D60-8AF9-4B10-8FAF-D0D69AD0845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65B515A-F1BA-49C4-9117-619FA0DF5239}" type="datetimeFigureOut">
              <a:rPr lang="es-ES"/>
              <a:pPr>
                <a:defRPr/>
              </a:pPr>
              <a:t>24/09/2013</a:t>
            </a:fld>
            <a:endParaRPr lang="es-ES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728E9A-F665-4A03-9373-97D65F92A8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3079" name="Imagen 9" descr="pie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delaguila@proinversion.gob.p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huambachano@proinversion.gob.p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:\Users\psuclupe\AppData\Local\Microsoft\Windows\Temporary Internet Files\Content.Outlook\2DA03VIR\PLANTILLA ener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251950" cy="701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5 CuadroTexto"/>
          <p:cNvSpPr txBox="1">
            <a:spLocks noChangeArrowheads="1"/>
          </p:cNvSpPr>
          <p:nvPr/>
        </p:nvSpPr>
        <p:spPr bwMode="auto">
          <a:xfrm>
            <a:off x="-107950" y="2996951"/>
            <a:ext cx="9251949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s-PE" sz="2000" b="1" dirty="0">
                <a:solidFill>
                  <a:schemeClr val="bg1"/>
                </a:solidFill>
                <a:latin typeface="Calibri" pitchFamily="34" charset="0"/>
              </a:rPr>
              <a:t>Concurso Público Internacional: </a:t>
            </a:r>
          </a:p>
          <a:p>
            <a:pPr algn="ctr"/>
            <a:endParaRPr lang="es-PE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CONCESIÓN DEL PROYECTO</a:t>
            </a:r>
          </a:p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SUMINISTRO DE ENERGÍA PARA IQUITOS</a:t>
            </a:r>
            <a:endParaRPr lang="es-PE" sz="20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521FA-EE1A-45F1-8D88-32A072FBA636}" type="slidenum">
              <a:rPr lang="es-ES" sz="1000" smtClean="0">
                <a:solidFill>
                  <a:schemeClr val="tx2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z="100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3710" y="116633"/>
            <a:ext cx="5124354" cy="7920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MX" sz="2000" dirty="0" smtClean="0"/>
              <a:t>SUMINISTRO DE ENERGÍA PARA IQUITOS</a:t>
            </a:r>
            <a:endParaRPr lang="es-MX" sz="2000" dirty="0"/>
          </a:p>
        </p:txBody>
      </p:sp>
      <p:sp>
        <p:nvSpPr>
          <p:cNvPr id="13" name="42 Rectángulo"/>
          <p:cNvSpPr>
            <a:spLocks noChangeArrowheads="1"/>
          </p:cNvSpPr>
          <p:nvPr/>
        </p:nvSpPr>
        <p:spPr bwMode="auto">
          <a:xfrm>
            <a:off x="266910" y="1412776"/>
            <a:ext cx="1928826" cy="496317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+mn-lt"/>
              </a:rPr>
              <a:t>CONVOCADO</a:t>
            </a:r>
            <a:endParaRPr lang="es-ES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209461" y="2204864"/>
            <a:ext cx="3733800" cy="4371975"/>
            <a:chOff x="107504" y="2276872"/>
            <a:chExt cx="3733800" cy="4371975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276872"/>
              <a:ext cx="3733800" cy="437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1686291" y="3455422"/>
              <a:ext cx="8694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Iquitos</a:t>
              </a:r>
              <a:endParaRPr kumimoji="0" lang="es-PE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211961" y="1556792"/>
            <a:ext cx="460851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marR="0" lvl="0" indent="-361950" algn="just" defTabSz="361950" eaLnBrk="1" fontAlgn="b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q"/>
              <a:tabLst>
                <a:tab pos="361950" algn="l"/>
                <a:tab pos="1166813" algn="l"/>
              </a:tabLst>
              <a:defRPr/>
            </a:pPr>
            <a:r>
              <a:rPr kumimoji="0" lang="es-P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Ubicación: </a:t>
            </a:r>
            <a:r>
              <a:rPr kumimoji="0" lang="es-PE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Iquitos.</a:t>
            </a:r>
          </a:p>
          <a:p>
            <a:pPr marL="361950" marR="0" lvl="0" indent="-361950" algn="just" defTabSz="361950" eaLnBrk="1" fontAlgn="b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q"/>
              <a:tabLst>
                <a:tab pos="361950" algn="l"/>
                <a:tab pos="1166813" algn="l"/>
              </a:tabLst>
              <a:defRPr/>
            </a:pPr>
            <a:r>
              <a:rPr kumimoji="0" lang="es-P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Descripción:</a:t>
            </a:r>
            <a:r>
              <a:rPr kumimoji="0" lang="es-P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kumimoji="0" lang="es-PE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Concesión para diseño, financiamiento, construcción, operación y mantenimiento de una nueva planta termoeléctrica (CT Iquitos Nueva), incluyendo línea de transmisión en 60kV desde CT Iquitos hasta instalación actual de Electro Oriente.</a:t>
            </a:r>
            <a:endParaRPr kumimoji="0" lang="es-PE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Tahoma" pitchFamily="34" charset="0"/>
            </a:endParaRPr>
          </a:p>
          <a:p>
            <a:pPr marL="361950" marR="0" lvl="0" algn="just" defTabSz="361950" eaLnBrk="1" fontAlgn="b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tabLst>
                <a:tab pos="361950" algn="l"/>
                <a:tab pos="1166813" algn="l"/>
              </a:tabLst>
              <a:defRPr/>
            </a:pPr>
            <a:r>
              <a:rPr kumimoji="0" lang="es-PE" sz="12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Capacidad efectiva</a:t>
            </a:r>
            <a:r>
              <a:rPr kumimoji="0" lang="es-PE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: 50 MW (inicial), con dos ampliaciones de 10 MW hasta llegar a 70 MW ( (margen de + 15%)</a:t>
            </a:r>
          </a:p>
          <a:p>
            <a:pPr marL="361950" marR="0" lvl="0" algn="just" defTabSz="361950" eaLnBrk="1" fontAlgn="b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tabLst>
                <a:tab pos="361950" algn="l"/>
                <a:tab pos="1166813" algn="l"/>
              </a:tabLst>
              <a:defRPr/>
            </a:pPr>
            <a:r>
              <a:rPr kumimoji="0" lang="es-PE" sz="12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Combustible</a:t>
            </a:r>
            <a:r>
              <a:rPr kumimoji="0" lang="es-PE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: Petróleo industrial N° 6</a:t>
            </a:r>
          </a:p>
          <a:p>
            <a:pPr marL="361950" marR="0" lvl="0" algn="just" defTabSz="361950" eaLnBrk="1" fontAlgn="b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tabLst>
                <a:tab pos="361950" algn="l"/>
                <a:tab pos="1166813" algn="l"/>
              </a:tabLst>
              <a:defRPr/>
            </a:pPr>
            <a:r>
              <a:rPr kumimoji="0" lang="es-PE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En </a:t>
            </a: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una  primera </a:t>
            </a:r>
            <a:r>
              <a:rPr kumimoji="0" lang="es-PE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etapa, </a:t>
            </a: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operará en base a un régimen regular de suministro eléctrico </a:t>
            </a:r>
            <a:r>
              <a:rPr kumimoji="0" lang="es-PE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a un sistema aislado, que </a:t>
            </a: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culminará cuando se inicie la Puesta en Operación Comercial de la línea Moyobamba- Iquitos. </a:t>
            </a:r>
            <a:endParaRPr kumimoji="0" lang="es-PE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Tahoma" pitchFamily="34" charset="0"/>
            </a:endParaRPr>
          </a:p>
          <a:p>
            <a:pPr marL="361950" marR="0" lvl="0" algn="just" defTabSz="361950" eaLnBrk="1" fontAlgn="b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tabLst>
                <a:tab pos="361950" algn="l"/>
                <a:tab pos="1166813" algn="l"/>
              </a:tabLst>
              <a:defRPr/>
            </a:pPr>
            <a:r>
              <a:rPr kumimoji="0" lang="es-PE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En </a:t>
            </a: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la segunda </a:t>
            </a:r>
            <a:r>
              <a:rPr kumimoji="0" lang="es-PE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etapa, </a:t>
            </a: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con la línea en operación, el suministro será en la condición de reserva fría. </a:t>
            </a:r>
            <a:r>
              <a:rPr kumimoji="0" lang="es-PE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Para respaldar el suministro, se prevé el diseño, financiación, construcción, operación y mantenimiento de centrales de generación termoeléctrica nuevas a ubicarse en Iquitos (70 MW). </a:t>
            </a:r>
          </a:p>
          <a:p>
            <a:pPr marL="534988" marR="0" lvl="1" indent="-184150" algn="just" defTabSz="361950" eaLnBrk="1" fontAlgn="b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33400" algn="l"/>
              </a:tabLst>
              <a:defRPr/>
            </a:pPr>
            <a:r>
              <a:rPr kumimoji="0" lang="es-P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Inversión estimada (No incluye  IVA): </a:t>
            </a:r>
            <a:r>
              <a:rPr kumimoji="0" lang="es-PE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US$ 100 millones.</a:t>
            </a:r>
          </a:p>
          <a:p>
            <a:pPr marL="534988" marR="0" lvl="1" indent="-184150" algn="just" defTabSz="361950" eaLnBrk="1" fontAlgn="b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33400" algn="l"/>
              </a:tabLst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Modalidad </a:t>
            </a:r>
            <a:r>
              <a:rPr kumimoji="0" lang="es-P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:</a:t>
            </a:r>
            <a:r>
              <a:rPr kumimoji="0" lang="es-PE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 Autosostenible.</a:t>
            </a:r>
          </a:p>
          <a:p>
            <a:pPr marL="534988" marR="0" lvl="1" indent="-184150" algn="just" defTabSz="361950" eaLnBrk="1" fontAlgn="b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33400" algn="l"/>
              </a:tabLst>
              <a:defRPr/>
            </a:pPr>
            <a:r>
              <a:rPr kumimoji="0" lang="es-P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Plazo de la concesión: </a:t>
            </a:r>
            <a:r>
              <a:rPr kumimoji="0" lang="es-PE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20 años más el periodo de construcción           (30 meses).</a:t>
            </a:r>
          </a:p>
          <a:p>
            <a:pPr marL="534988" marR="0" lvl="1" indent="-184150" algn="just" defTabSz="361950" eaLnBrk="1" fontAlgn="b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33400" algn="l"/>
              </a:tabLst>
              <a:defRPr/>
            </a:pPr>
            <a:r>
              <a:rPr kumimoji="0" lang="es-P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Factor de competencia: </a:t>
            </a:r>
            <a:r>
              <a:rPr kumimoji="0" lang="es-PE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Menor remuneración ofertada por potencia, cuando la Planta opere en condición de reserva fría.</a:t>
            </a:r>
          </a:p>
          <a:p>
            <a:pPr marL="361950" marR="0" lvl="0" indent="-361950" algn="just" defTabSz="361950" eaLnBrk="1" fontAlgn="b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q"/>
              <a:tabLst>
                <a:tab pos="361950" algn="l"/>
                <a:tab pos="1166813" algn="l"/>
              </a:tabLst>
              <a:defRPr/>
            </a:pPr>
            <a:r>
              <a:rPr kumimoji="0" lang="es-P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Estado actual del proceso: </a:t>
            </a:r>
            <a:r>
              <a:rPr lang="es-PE" sz="1200" kern="0" dirty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El acto de Presentación de Ofertas y Adjudicación de la Buena Pro del Concurso se llevó a cabo el 16.05.13, y se adjudicó la Buena Pro al Postor GENRENT DO BRASIL </a:t>
            </a:r>
            <a:r>
              <a:rPr lang="es-PE" sz="1200" kern="0" dirty="0" smtClea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LTDA</a:t>
            </a:r>
            <a:r>
              <a:rPr lang="es-PE" sz="1200" kern="0" dirty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. </a:t>
            </a:r>
            <a:r>
              <a:rPr lang="es-PE" sz="1200" kern="0" dirty="0" smtClea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La </a:t>
            </a:r>
            <a:r>
              <a:rPr lang="es-PE" sz="1200" kern="0" dirty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Fecha de Cierre (firma de Contratos) se </a:t>
            </a:r>
            <a:r>
              <a:rPr lang="es-PE" sz="1200" kern="0" dirty="0" smtClea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realizó el 18.09.13</a:t>
            </a:r>
            <a:r>
              <a:rPr lang="es-PE" sz="1200" kern="0" dirty="0" smtClean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.</a:t>
            </a:r>
            <a:endParaRPr kumimoji="0" lang="es-PE" sz="13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1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7989866" cy="4017251"/>
          </a:xfrm>
        </p:spPr>
        <p:txBody>
          <a:bodyPr/>
          <a:lstStyle/>
          <a:p>
            <a:pPr marL="361950" lvl="1" indent="-361950" algn="just" defTabSz="361950" eaLnBrk="1" fontAlgn="b" hangingPunct="1"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361950" algn="l"/>
              </a:tabLst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Factor de competencia: </a:t>
            </a:r>
            <a:r>
              <a:rPr lang="es-PE" sz="1200" b="1" dirty="0">
                <a:solidFill>
                  <a:srgbClr val="CC3300"/>
                </a:solidFill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: </a:t>
            </a:r>
            <a:r>
              <a:rPr lang="es-PE" sz="1200" dirty="0">
                <a:solidFill>
                  <a:sysClr val="windowText" lastClr="000000"/>
                </a:solidFill>
                <a:latin typeface="Arial Narrow" pitchFamily="34" charset="0"/>
                <a:ea typeface="ＭＳ Ｐゴシック" pitchFamily="34" charset="-128"/>
                <a:cs typeface="Tahoma" pitchFamily="34" charset="0"/>
              </a:rPr>
              <a:t>Menor remuneración ofertada por potencia, cuando la Planta opere en condición de reserva fría.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Formato de presentación de las ofertas: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FontTx/>
              <a:buNone/>
              <a:defRPr/>
            </a:pPr>
            <a:r>
              <a:rPr lang="es-ES" sz="1200" dirty="0" smtClean="0">
                <a:ea typeface="Calibri" pitchFamily="34" charset="0"/>
                <a:cs typeface="Calibri" pitchFamily="34" charset="0"/>
              </a:rPr>
              <a:t>	</a:t>
            </a: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marL="1169988" indent="0" algn="just">
              <a:spcBef>
                <a:spcPts val="0"/>
              </a:spcBef>
              <a:buClr>
                <a:srgbClr val="FF0000"/>
              </a:buClr>
              <a:buNone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El valor estará expresado a ala fecha de presentación de la Oferta</a:t>
            </a:r>
          </a:p>
          <a:p>
            <a:pPr marL="342900" lvl="1" indent="-3429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/>
          </a:p>
          <a:p>
            <a:pPr marL="342900" lvl="1" indent="-3429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/>
              <a:t>Sólo serán aceptables las ofertas de los postores que presenten valores para el Precio por Potencia, que sean iguales o menores al valor máximo que establecerá PROINVERSIÓN con anterioridad a la fecha de presentación de propuestas.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solidFill>
                <a:srgbClr val="000000"/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solidFill>
                  <a:srgbClr val="000000"/>
                </a:solidFill>
              </a:rPr>
              <a:t>Adicionalmente </a:t>
            </a:r>
            <a:r>
              <a:rPr lang="es-PE" sz="1200" dirty="0">
                <a:solidFill>
                  <a:srgbClr val="000000"/>
                </a:solidFill>
              </a:rPr>
              <a:t>se exigirá en la propuesta una garantía de validez, vigencia y seriedad de oferta de US$ </a:t>
            </a:r>
            <a:r>
              <a:rPr lang="es-PE" sz="1200" dirty="0" smtClean="0">
                <a:solidFill>
                  <a:srgbClr val="000000"/>
                </a:solidFill>
              </a:rPr>
              <a:t>1.5 </a:t>
            </a:r>
            <a:r>
              <a:rPr lang="es-PE" sz="1200" dirty="0">
                <a:solidFill>
                  <a:srgbClr val="000000"/>
                </a:solidFill>
              </a:rPr>
              <a:t>millones</a:t>
            </a:r>
            <a:r>
              <a:rPr lang="es-PE" sz="1200" dirty="0" smtClean="0">
                <a:solidFill>
                  <a:srgbClr val="000000"/>
                </a:solidFill>
              </a:rPr>
              <a:t>.</a:t>
            </a:r>
            <a:r>
              <a:rPr lang="es-PE" sz="1200" dirty="0" smtClean="0"/>
              <a:t> </a:t>
            </a:r>
            <a:endParaRPr lang="es-PE" sz="1200" dirty="0" smtClean="0">
              <a:ea typeface="+mn-ea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6200" y="376238"/>
            <a:ext cx="8639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</a:t>
            </a:r>
            <a:r>
              <a:rPr lang="es-PE" sz="2000" b="1" kern="0" dirty="0" smtClean="0">
                <a:latin typeface="Calibri" pitchFamily="34" charset="0"/>
                <a:ea typeface="+mj-ea"/>
                <a:cs typeface="Calibri" pitchFamily="34" charset="0"/>
              </a:rPr>
              <a:t>FACTOR DE </a:t>
            </a: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COMPETENCIA </a:t>
            </a: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>
              <a:latin typeface="Calibri" pitchFamily="34" charset="0"/>
            </a:endParaRPr>
          </a:p>
        </p:txBody>
      </p:sp>
      <p:sp>
        <p:nvSpPr>
          <p:cNvPr id="103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35F25-A2BC-4873-930A-DC61C55981B6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894" name="AutoShape 2"/>
          <p:cNvSpPr>
            <a:spLocks noChangeAspect="1" noChangeArrowheads="1"/>
          </p:cNvSpPr>
          <p:nvPr/>
        </p:nvSpPr>
        <p:spPr bwMode="auto">
          <a:xfrm>
            <a:off x="900113" y="1731963"/>
            <a:ext cx="5572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4" name="3 Marcador de número de diapositiva"/>
          <p:cNvSpPr txBox="1">
            <a:spLocks/>
          </p:cNvSpPr>
          <p:nvPr/>
        </p:nvSpPr>
        <p:spPr bwMode="auto">
          <a:xfrm>
            <a:off x="8643938" y="6572250"/>
            <a:ext cx="457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72A2DAE-5DBD-48EB-9FB8-0434A0581B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3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773812"/>
              </p:ext>
            </p:extLst>
          </p:nvPr>
        </p:nvGraphicFramePr>
        <p:xfrm>
          <a:off x="1623479" y="2852936"/>
          <a:ext cx="5544616" cy="1296144"/>
        </p:xfrm>
        <a:graphic>
          <a:graphicData uri="http://schemas.openxmlformats.org/drawingml/2006/table">
            <a:tbl>
              <a:tblPr/>
              <a:tblGrid>
                <a:gridCol w="2374157"/>
                <a:gridCol w="3170459"/>
              </a:tblGrid>
              <a:tr h="432048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</a:tabLst>
                      </a:pPr>
                      <a:r>
                        <a:rPr lang="es-PE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Precio por Potencia (US$/MW-mes)</a:t>
                      </a:r>
                      <a:endParaRPr lang="es-PE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</a:tabLst>
                      </a:pPr>
                      <a:r>
                        <a:rPr lang="es-PE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En números</a:t>
                      </a:r>
                      <a:endParaRPr lang="es-PE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</a:tabLst>
                      </a:pPr>
                      <a:r>
                        <a:rPr lang="es-PE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(con dos decimales)</a:t>
                      </a:r>
                      <a:endParaRPr lang="es-PE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810260" algn="l"/>
                        </a:tabLst>
                      </a:pPr>
                      <a:r>
                        <a:rPr lang="es-PE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En letras</a:t>
                      </a:r>
                      <a:endParaRPr lang="es-PE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260" algn="l"/>
                        </a:tabLst>
                      </a:pPr>
                      <a:r>
                        <a:rPr lang="es-PE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260" algn="l"/>
                        </a:tabLst>
                      </a:pPr>
                      <a:r>
                        <a:rPr lang="es-PE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95879"/>
              </p:ext>
            </p:extLst>
          </p:nvPr>
        </p:nvGraphicFramePr>
        <p:xfrm>
          <a:off x="1616149" y="2870791"/>
          <a:ext cx="5550195" cy="1265274"/>
        </p:xfrm>
        <a:graphic>
          <a:graphicData uri="http://schemas.openxmlformats.org/drawingml/2006/table">
            <a:tbl>
              <a:tblPr/>
              <a:tblGrid>
                <a:gridCol w="2402958"/>
                <a:gridCol w="3147237"/>
              </a:tblGrid>
              <a:tr h="425302">
                <a:tc gridSpan="2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19986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86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Marcador de contenido"/>
          <p:cNvSpPr>
            <a:spLocks noGrp="1"/>
          </p:cNvSpPr>
          <p:nvPr>
            <p:ph idx="1"/>
          </p:nvPr>
        </p:nvSpPr>
        <p:spPr>
          <a:xfrm>
            <a:off x="200026" y="2276872"/>
            <a:ext cx="8672512" cy="3318867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Los inversionistas deberán pasar por un proceso de calificación para ser considerados postores y presentar propuesta.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Los criterios de calificación financieros y técnicos son: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6200" y="376238"/>
            <a:ext cx="8639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CRITERIOS DE CALIFICACIÓN </a:t>
            </a: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>
              <a:latin typeface="Calibri" pitchFamily="34" charset="0"/>
            </a:endParaRPr>
          </a:p>
        </p:txBody>
      </p:sp>
      <p:sp>
        <p:nvSpPr>
          <p:cNvPr id="103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00269-E9DC-4193-A779-9C1F939A7E1E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8" name="AutoShape 2"/>
          <p:cNvSpPr>
            <a:spLocks noChangeAspect="1" noChangeArrowheads="1"/>
          </p:cNvSpPr>
          <p:nvPr/>
        </p:nvSpPr>
        <p:spPr bwMode="auto">
          <a:xfrm>
            <a:off x="900113" y="1731963"/>
            <a:ext cx="5572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12" name="3 Marcador de número de diapositiva"/>
          <p:cNvSpPr txBox="1">
            <a:spLocks/>
          </p:cNvSpPr>
          <p:nvPr/>
        </p:nvSpPr>
        <p:spPr bwMode="auto">
          <a:xfrm>
            <a:off x="8643938" y="6572250"/>
            <a:ext cx="457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1CB383C3-4589-40E1-ACF3-B66549B996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4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1035" name="103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32361"/>
              </p:ext>
            </p:extLst>
          </p:nvPr>
        </p:nvGraphicFramePr>
        <p:xfrm>
          <a:off x="701570" y="3176971"/>
          <a:ext cx="7740860" cy="1943520"/>
        </p:xfrm>
        <a:graphic>
          <a:graphicData uri="http://schemas.openxmlformats.org/drawingml/2006/table">
            <a:tbl>
              <a:tblPr/>
              <a:tblGrid>
                <a:gridCol w="3536851"/>
                <a:gridCol w="4204009"/>
              </a:tblGrid>
              <a:tr h="2958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REQUISITOS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95876">
                <a:tc gridSpan="2">
                  <a:txBody>
                    <a:bodyPr/>
                    <a:lstStyle/>
                    <a:p>
                      <a:pPr marL="85725" indent="0" algn="l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Financieros: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95876">
                <a:tc>
                  <a:txBody>
                    <a:bodyPr/>
                    <a:lstStyle/>
                    <a:p>
                      <a:pPr marL="85725" lvl="1" indent="0" algn="l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Neto Mínimo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US$ </a:t>
                      </a: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76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 Activos Mínimo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US$ </a:t>
                      </a: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 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76">
                <a:tc gridSpan="2">
                  <a:txBody>
                    <a:bodyPr/>
                    <a:lstStyle/>
                    <a:p>
                      <a:pPr marL="85725" indent="0" algn="l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Técnicos: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64140">
                <a:tc gridSpan="2">
                  <a:txBody>
                    <a:bodyPr/>
                    <a:lstStyle/>
                    <a:p>
                      <a:pPr marL="265113" indent="0" algn="l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Operación </a:t>
                      </a:r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sistemas de </a:t>
                      </a:r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generación térmica con por lo menos una Planta con potencia igual o mayor a 70 MW.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34925" y="395288"/>
            <a:ext cx="8642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kern="0" dirty="0">
                <a:latin typeface="Calibri" pitchFamily="34" charset="0"/>
                <a:cs typeface="Calibri" pitchFamily="34" charset="0"/>
              </a:rPr>
              <a:t> CONCURSO: CRONOGRAMA</a:t>
            </a:r>
            <a:endParaRPr lang="es-MX" sz="2000" b="1" dirty="0">
              <a:latin typeface="Calibri" pitchFamily="34" charset="0"/>
              <a:cs typeface="+mn-cs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97591-A151-459F-A6A3-B8FDD24F154C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9940" name="21 Conector recto"/>
          <p:cNvCxnSpPr>
            <a:cxnSpLocks noChangeShapeType="1"/>
            <a:endCxn id="39950" idx="0"/>
          </p:cNvCxnSpPr>
          <p:nvPr/>
        </p:nvCxnSpPr>
        <p:spPr bwMode="auto">
          <a:xfrm flipH="1">
            <a:off x="1437482" y="2663826"/>
            <a:ext cx="6349" cy="800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3" name="22 CuadroTexto"/>
          <p:cNvSpPr txBox="1"/>
          <p:nvPr/>
        </p:nvSpPr>
        <p:spPr>
          <a:xfrm>
            <a:off x="2143699" y="2008187"/>
            <a:ext cx="936625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Calibri" pitchFamily="34" charset="0"/>
                <a:cs typeface="+mn-cs"/>
              </a:rPr>
              <a:t>Primera versión Contratos</a:t>
            </a:r>
          </a:p>
        </p:txBody>
      </p:sp>
      <p:cxnSp>
        <p:nvCxnSpPr>
          <p:cNvPr id="39942" name="23 Conector recto"/>
          <p:cNvCxnSpPr>
            <a:cxnSpLocks noChangeShapeType="1"/>
          </p:cNvCxnSpPr>
          <p:nvPr/>
        </p:nvCxnSpPr>
        <p:spPr bwMode="auto">
          <a:xfrm>
            <a:off x="2533650" y="2643188"/>
            <a:ext cx="6350" cy="787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43" name="37 Conector recto"/>
          <p:cNvCxnSpPr>
            <a:cxnSpLocks noChangeShapeType="1"/>
            <a:stCxn id="28" idx="2"/>
          </p:cNvCxnSpPr>
          <p:nvPr/>
        </p:nvCxnSpPr>
        <p:spPr bwMode="auto">
          <a:xfrm>
            <a:off x="3738041" y="2663826"/>
            <a:ext cx="1588" cy="95124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41 CuadroTexto"/>
          <p:cNvSpPr txBox="1"/>
          <p:nvPr/>
        </p:nvSpPr>
        <p:spPr>
          <a:xfrm>
            <a:off x="5429250" y="1997075"/>
            <a:ext cx="798513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Calibri" pitchFamily="34" charset="0"/>
                <a:cs typeface="+mn-cs"/>
              </a:rPr>
              <a:t> Versión final Contratos</a:t>
            </a:r>
          </a:p>
        </p:txBody>
      </p:sp>
      <p:cxnSp>
        <p:nvCxnSpPr>
          <p:cNvPr id="39945" name="42 Conector recto"/>
          <p:cNvCxnSpPr>
            <a:cxnSpLocks noChangeShapeType="1"/>
          </p:cNvCxnSpPr>
          <p:nvPr/>
        </p:nvCxnSpPr>
        <p:spPr bwMode="auto">
          <a:xfrm flipH="1">
            <a:off x="6015335" y="2641052"/>
            <a:ext cx="1" cy="80549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9" name="48 CuadroTexto"/>
          <p:cNvSpPr txBox="1"/>
          <p:nvPr/>
        </p:nvSpPr>
        <p:spPr>
          <a:xfrm>
            <a:off x="6286500" y="1997075"/>
            <a:ext cx="1003300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Calibri" pitchFamily="34" charset="0"/>
                <a:cs typeface="+mn-cs"/>
              </a:rPr>
              <a:t>Presentación Propuestas y Buena Pro</a:t>
            </a:r>
          </a:p>
        </p:txBody>
      </p:sp>
      <p:cxnSp>
        <p:nvCxnSpPr>
          <p:cNvPr id="39947" name="49 Conector recto"/>
          <p:cNvCxnSpPr>
            <a:cxnSpLocks noChangeShapeType="1"/>
          </p:cNvCxnSpPr>
          <p:nvPr/>
        </p:nvCxnSpPr>
        <p:spPr bwMode="auto">
          <a:xfrm flipH="1">
            <a:off x="6588224" y="2643188"/>
            <a:ext cx="0" cy="787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1" name="50 CuadroTexto"/>
          <p:cNvSpPr txBox="1"/>
          <p:nvPr/>
        </p:nvSpPr>
        <p:spPr>
          <a:xfrm>
            <a:off x="7358063" y="2017713"/>
            <a:ext cx="788987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Calibri" pitchFamily="34" charset="0"/>
                <a:cs typeface="+mn-cs"/>
              </a:rPr>
              <a:t>Cierre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Calibri" pitchFamily="34" charset="0"/>
              <a:cs typeface="+mn-cs"/>
            </a:endParaRPr>
          </a:p>
        </p:txBody>
      </p:sp>
      <p:cxnSp>
        <p:nvCxnSpPr>
          <p:cNvPr id="39949" name="51 Conector recto"/>
          <p:cNvCxnSpPr>
            <a:cxnSpLocks noChangeShapeType="1"/>
            <a:stCxn id="51" idx="2"/>
          </p:cNvCxnSpPr>
          <p:nvPr/>
        </p:nvCxnSpPr>
        <p:spPr bwMode="auto">
          <a:xfrm flipH="1">
            <a:off x="7751763" y="2663825"/>
            <a:ext cx="0" cy="777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950" name="35 Rectángulo redondeado"/>
          <p:cNvSpPr>
            <a:spLocks noChangeArrowheads="1"/>
          </p:cNvSpPr>
          <p:nvPr/>
        </p:nvSpPr>
        <p:spPr bwMode="auto">
          <a:xfrm>
            <a:off x="1000125" y="3463839"/>
            <a:ext cx="874713" cy="6377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alibri" pitchFamily="34" charset="0"/>
              </a:rPr>
              <a:t>2012</a:t>
            </a:r>
          </a:p>
        </p:txBody>
      </p:sp>
      <p:sp>
        <p:nvSpPr>
          <p:cNvPr id="39951" name="35 Rectángulo redondeado"/>
          <p:cNvSpPr>
            <a:spLocks noChangeArrowheads="1"/>
          </p:cNvSpPr>
          <p:nvPr/>
        </p:nvSpPr>
        <p:spPr bwMode="auto">
          <a:xfrm>
            <a:off x="4391371" y="3446542"/>
            <a:ext cx="1107281" cy="6810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I </a:t>
            </a:r>
            <a:r>
              <a:rPr lang="es-PE" sz="1400" b="1" dirty="0">
                <a:solidFill>
                  <a:schemeClr val="bg1"/>
                </a:solidFill>
                <a:latin typeface="Calibri" pitchFamily="34" charset="0"/>
              </a:rPr>
              <a:t>Trimestre </a:t>
            </a:r>
            <a:endParaRPr lang="es-PE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2013</a:t>
            </a:r>
            <a:endParaRPr lang="es-PE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2" name="35 Rectángulo redondeado"/>
          <p:cNvSpPr>
            <a:spLocks noChangeArrowheads="1"/>
          </p:cNvSpPr>
          <p:nvPr/>
        </p:nvSpPr>
        <p:spPr bwMode="auto">
          <a:xfrm>
            <a:off x="7167240" y="3446542"/>
            <a:ext cx="1170632" cy="65501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alibri" pitchFamily="34" charset="0"/>
              </a:rPr>
              <a:t>III </a:t>
            </a:r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Trimestre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2013</a:t>
            </a:r>
            <a:endParaRPr lang="es-PE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3" name="35 Rectángulo redondeado"/>
          <p:cNvSpPr>
            <a:spLocks noChangeArrowheads="1"/>
          </p:cNvSpPr>
          <p:nvPr/>
        </p:nvSpPr>
        <p:spPr bwMode="auto">
          <a:xfrm>
            <a:off x="2016385" y="3452246"/>
            <a:ext cx="1071562" cy="65779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III </a:t>
            </a:r>
            <a:r>
              <a:rPr lang="es-PE" sz="1400" b="1" dirty="0">
                <a:solidFill>
                  <a:schemeClr val="bg1"/>
                </a:solidFill>
                <a:latin typeface="Calibri" pitchFamily="34" charset="0"/>
              </a:rPr>
              <a:t>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2012</a:t>
            </a:r>
            <a:endParaRPr lang="es-PE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269728" y="2017713"/>
            <a:ext cx="936625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Calibri" pitchFamily="34" charset="0"/>
                <a:cs typeface="+mn-cs"/>
              </a:rPr>
              <a:t>Segunda versión Contratos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429125" y="2000250"/>
            <a:ext cx="914400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Calibri" pitchFamily="34" charset="0"/>
                <a:cs typeface="+mn-cs"/>
              </a:rPr>
              <a:t>Solicitud calificación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Calibri" pitchFamily="34" charset="0"/>
              <a:cs typeface="+mn-cs"/>
            </a:endParaRPr>
          </a:p>
        </p:txBody>
      </p:sp>
      <p:cxnSp>
        <p:nvCxnSpPr>
          <p:cNvPr id="39956" name="42 Conector recto"/>
          <p:cNvCxnSpPr>
            <a:cxnSpLocks noChangeShapeType="1"/>
          </p:cNvCxnSpPr>
          <p:nvPr/>
        </p:nvCxnSpPr>
        <p:spPr bwMode="auto">
          <a:xfrm flipH="1">
            <a:off x="4912305" y="2631451"/>
            <a:ext cx="1" cy="9327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6" name="3 Marcador de número de diapositiva"/>
          <p:cNvSpPr txBox="1">
            <a:spLocks/>
          </p:cNvSpPr>
          <p:nvPr/>
        </p:nvSpPr>
        <p:spPr bwMode="auto">
          <a:xfrm>
            <a:off x="8643938" y="6564313"/>
            <a:ext cx="4572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E0119E09-6316-485D-86C2-3E3A40BF8E79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5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000125" y="2017713"/>
            <a:ext cx="1028700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Calibri" pitchFamily="34" charset="0"/>
                <a:cs typeface="+mn-cs"/>
              </a:rPr>
              <a:t>Convocatoria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Calibri" pitchFamily="34" charset="0"/>
              <a:cs typeface="+mn-cs"/>
            </a:endParaRPr>
          </a:p>
        </p:txBody>
      </p:sp>
      <p:sp>
        <p:nvSpPr>
          <p:cNvPr id="26" name="35 Rectángulo redondeado"/>
          <p:cNvSpPr>
            <a:spLocks noChangeArrowheads="1"/>
          </p:cNvSpPr>
          <p:nvPr/>
        </p:nvSpPr>
        <p:spPr bwMode="auto">
          <a:xfrm>
            <a:off x="3203848" y="3463838"/>
            <a:ext cx="1071562" cy="646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IV Trimestre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2012</a:t>
            </a:r>
            <a:endParaRPr lang="es-PE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35 Rectángulo redondeado"/>
          <p:cNvSpPr>
            <a:spLocks noChangeArrowheads="1"/>
          </p:cNvSpPr>
          <p:nvPr/>
        </p:nvSpPr>
        <p:spPr bwMode="auto">
          <a:xfrm>
            <a:off x="5652120" y="3441700"/>
            <a:ext cx="1368152" cy="65985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alibri" pitchFamily="34" charset="0"/>
              </a:rPr>
              <a:t>II Trimestre de </a:t>
            </a:r>
          </a:p>
          <a:p>
            <a:pPr algn="ctr"/>
            <a:r>
              <a:rPr lang="es-PE" sz="1400" b="1" dirty="0">
                <a:solidFill>
                  <a:schemeClr val="bg1"/>
                </a:solidFill>
                <a:latin typeface="Calibri" pitchFamily="34" charset="0"/>
              </a:rPr>
              <a:t>2013</a:t>
            </a:r>
          </a:p>
        </p:txBody>
      </p:sp>
      <p:sp>
        <p:nvSpPr>
          <p:cNvPr id="35" name="2 Marcador de contenido"/>
          <p:cNvSpPr>
            <a:spLocks noGrp="1"/>
          </p:cNvSpPr>
          <p:nvPr>
            <p:ph idx="1"/>
          </p:nvPr>
        </p:nvSpPr>
        <p:spPr>
          <a:xfrm>
            <a:off x="236215" y="1556792"/>
            <a:ext cx="8239769" cy="28793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Principales fechas del calendario vigente: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PROINVERSIÓN tiene la facultad de modificar las fechas del calendario. En caso de hacerlo, lo comunicará mediante circular publicada en la página Web y, paralelamente la enviará en físico a los Adquirentes hasta antes de la etapa de calificación, y a los Postores después de dicha etapa.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73025" y="404813"/>
            <a:ext cx="8642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kern="0" dirty="0">
                <a:latin typeface="Calibri" pitchFamily="34" charset="0"/>
                <a:cs typeface="+mn-cs"/>
              </a:rPr>
              <a:t>INFORMACIÓN Y CONTACTOS</a:t>
            </a:r>
            <a:endParaRPr lang="es-MX" sz="2000" b="1" dirty="0">
              <a:latin typeface="Calibri" pitchFamily="34" charset="0"/>
              <a:cs typeface="+mn-cs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CE134A-3803-43EF-9CE3-6E1706713250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3 Marcador de número de diapositiva"/>
          <p:cNvSpPr txBox="1">
            <a:spLocks/>
          </p:cNvSpPr>
          <p:nvPr/>
        </p:nvSpPr>
        <p:spPr bwMode="auto">
          <a:xfrm>
            <a:off x="8715375" y="6572250"/>
            <a:ext cx="457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BC497E84-17BB-42E5-94A6-B0AD7C5F0421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6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849217"/>
              </p:ext>
            </p:extLst>
          </p:nvPr>
        </p:nvGraphicFramePr>
        <p:xfrm>
          <a:off x="899592" y="2060848"/>
          <a:ext cx="7358063" cy="1800200"/>
        </p:xfrm>
        <a:graphic>
          <a:graphicData uri="http://schemas.openxmlformats.org/drawingml/2006/table">
            <a:tbl>
              <a:tblPr/>
              <a:tblGrid>
                <a:gridCol w="2765425"/>
                <a:gridCol w="4592638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Aníbal del Águila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Jefe de Proyecto  en Asuntos Eléctricos e Hidrocarburos</a:t>
                      </a:r>
                      <a:endParaRPr kumimoji="0" lang="es-PE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15240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Teléfono</a:t>
                      </a:r>
                      <a:endParaRPr kumimoji="0" lang="es-E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(51-1) 200-1200 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extension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1340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95617">
                <a:tc>
                  <a:txBody>
                    <a:bodyPr/>
                    <a:lstStyle/>
                    <a:p>
                      <a:pPr marL="18288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E-mail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3"/>
                        </a:rPr>
                        <a:t>adelaguila@proinversion.gob.pe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4"/>
                        </a:rPr>
                        <a:t>whuambachano@proinversion.gob.pe</a:t>
                      </a:r>
                      <a:endParaRPr kumimoji="0" lang="es-E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ersonalizado ingles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DELO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549</Words>
  <Application>Microsoft Office PowerPoint</Application>
  <PresentationFormat>Presentación en pantalla (4:3)</PresentationFormat>
  <Paragraphs>122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Diseño personalizado ingles</vt:lpstr>
      <vt:lpstr>3_MODELO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Marcos Institucional, Operacional, Asociativo y Político/Regulatorio del Perú: Diagnóstico, retos y recomendaciones</dc:title>
  <dc:creator>Gabriela Carbajal</dc:creator>
  <cp:lastModifiedBy>Wendy Huambachano</cp:lastModifiedBy>
  <cp:revision>277</cp:revision>
  <cp:lastPrinted>2013-04-05T15:02:01Z</cp:lastPrinted>
  <dcterms:created xsi:type="dcterms:W3CDTF">2012-04-18T16:50:08Z</dcterms:created>
  <dcterms:modified xsi:type="dcterms:W3CDTF">2013-09-24T22:49:49Z</dcterms:modified>
</cp:coreProperties>
</file>