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9" r:id="rId3"/>
    <p:sldId id="288" r:id="rId4"/>
    <p:sldId id="289" r:id="rId5"/>
    <p:sldId id="290" r:id="rId6"/>
    <p:sldId id="291" r:id="rId7"/>
    <p:sldId id="292" r:id="rId8"/>
    <p:sldId id="298" r:id="rId9"/>
    <p:sldId id="299" r:id="rId10"/>
    <p:sldId id="287" r:id="rId11"/>
  </p:sldIdLst>
  <p:sldSz cx="9144000" cy="6858000" type="screen4x3"/>
  <p:notesSz cx="6797675" cy="99282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98515"/>
    <a:srgbClr val="FFCCCC"/>
    <a:srgbClr val="FFCCFF"/>
    <a:srgbClr val="FF99FF"/>
    <a:srgbClr val="FF66FF"/>
    <a:srgbClr val="CC00CC"/>
    <a:srgbClr val="FF6600"/>
    <a:srgbClr val="FF00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70" tIns="47785" rIns="95570" bIns="47785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70" tIns="47785" rIns="95570" bIns="47785" rtlCol="0"/>
          <a:lstStyle>
            <a:lvl1pPr algn="r">
              <a:defRPr sz="1200"/>
            </a:lvl1pPr>
          </a:lstStyle>
          <a:p>
            <a:fld id="{41B7B834-C98E-4A42-9B5A-DAD212B879E1}" type="datetimeFigureOut">
              <a:rPr lang="es-PE" smtClean="0"/>
              <a:pPr/>
              <a:t>14/11/2013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0" tIns="47785" rIns="95570" bIns="47785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5570" tIns="47785" rIns="95570" bIns="47785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59" cy="496412"/>
          </a:xfrm>
          <a:prstGeom prst="rect">
            <a:avLst/>
          </a:prstGeom>
        </p:spPr>
        <p:txBody>
          <a:bodyPr vert="horz" lIns="95570" tIns="47785" rIns="95570" bIns="47785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0"/>
            <a:ext cx="2945659" cy="496412"/>
          </a:xfrm>
          <a:prstGeom prst="rect">
            <a:avLst/>
          </a:prstGeom>
        </p:spPr>
        <p:txBody>
          <a:bodyPr vert="horz" lIns="95570" tIns="47785" rIns="95570" bIns="47785" rtlCol="0" anchor="b"/>
          <a:lstStyle>
            <a:lvl1pPr algn="r">
              <a:defRPr sz="1200"/>
            </a:lvl1pPr>
          </a:lstStyle>
          <a:p>
            <a:fld id="{9AA54FD9-B5E5-4FAB-95E7-6AEEFC319000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179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938788-F150-4527-88D5-8B601A44FD0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938788-F150-4527-88D5-8B601A44FD0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PT P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FA17C-70A5-4C68-B99F-F1C74415E1A9}" type="datetimeFigureOut">
              <a:rPr lang="es-PE" smtClean="0"/>
              <a:pPr/>
              <a:t>14/11/2013</a:t>
            </a:fld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46ED5-AFB3-43CF-9045-E2BBBDC4227B}" type="slidenum">
              <a:rPr lang="es-PE" smtClean="0"/>
              <a:pPr/>
              <a:t>‹Nº›</a:t>
            </a:fld>
            <a:endParaRPr lang="es-P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90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FA17C-70A5-4C68-B99F-F1C74415E1A9}" type="datetimeFigureOut">
              <a:rPr lang="es-PE" smtClean="0"/>
              <a:pPr/>
              <a:t>14/11/2013</a:t>
            </a:fld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46ED5-AFB3-43CF-9045-E2BBBDC4227B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FA17C-70A5-4C68-B99F-F1C74415E1A9}" type="datetimeFigureOut">
              <a:rPr lang="es-PE" smtClean="0"/>
              <a:pPr/>
              <a:t>14/11/2013</a:t>
            </a:fld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46ED5-AFB3-43CF-9045-E2BBBDC4227B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3408"/>
            <a:ext cx="9144032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2605488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3408"/>
            <a:ext cx="9144032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350822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3408"/>
            <a:ext cx="9144032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29298437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FA17C-70A5-4C68-B99F-F1C74415E1A9}" type="datetimeFigureOut">
              <a:rPr lang="es-PE" smtClean="0"/>
              <a:pPr/>
              <a:t>14/11/2013</a:t>
            </a:fld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46ED5-AFB3-43CF-9045-E2BBBDC4227B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38"/>
            <a:ext cx="2101850" cy="60547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38"/>
            <a:ext cx="6153150" cy="60547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9400" y="71438"/>
            <a:ext cx="45720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39888"/>
            <a:ext cx="8229600" cy="4884737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una tabla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3408"/>
            <a:ext cx="9144032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8065287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FA17C-70A5-4C68-B99F-F1C74415E1A9}" type="datetimeFigureOut">
              <a:rPr lang="es-PE" smtClean="0"/>
              <a:pPr/>
              <a:t>14/11/2013</a:t>
            </a:fld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46ED5-AFB3-43CF-9045-E2BBBDC4227B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FA17C-70A5-4C68-B99F-F1C74415E1A9}" type="datetimeFigureOut">
              <a:rPr lang="es-PE" smtClean="0"/>
              <a:pPr/>
              <a:t>14/11/2013</a:t>
            </a:fld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46ED5-AFB3-43CF-9045-E2BBBDC4227B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FA17C-70A5-4C68-B99F-F1C74415E1A9}" type="datetimeFigureOut">
              <a:rPr lang="es-PE" smtClean="0"/>
              <a:pPr/>
              <a:t>14/11/2013</a:t>
            </a:fld>
            <a:endParaRPr lang="es-P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46ED5-AFB3-43CF-9045-E2BBBDC4227B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FA17C-70A5-4C68-B99F-F1C74415E1A9}" type="datetimeFigureOut">
              <a:rPr lang="es-PE" smtClean="0"/>
              <a:pPr/>
              <a:t>14/11/2013</a:t>
            </a:fld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46ED5-AFB3-43CF-9045-E2BBBDC4227B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FA17C-70A5-4C68-B99F-F1C74415E1A9}" type="datetimeFigureOut">
              <a:rPr lang="es-PE" smtClean="0"/>
              <a:pPr/>
              <a:t>14/11/2013</a:t>
            </a:fld>
            <a:endParaRPr lang="es-P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46ED5-AFB3-43CF-9045-E2BBBDC4227B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FA17C-70A5-4C68-B99F-F1C74415E1A9}" type="datetimeFigureOut">
              <a:rPr lang="es-PE" smtClean="0"/>
              <a:pPr/>
              <a:t>14/11/2013</a:t>
            </a:fld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46ED5-AFB3-43CF-9045-E2BBBDC4227B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FA17C-70A5-4C68-B99F-F1C74415E1A9}" type="datetimeFigureOut">
              <a:rPr lang="es-PE" smtClean="0"/>
              <a:pPr/>
              <a:t>14/11/2013</a:t>
            </a:fld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46ED5-AFB3-43CF-9045-E2BBBDC4227B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fld id="{88DFA17C-70A5-4C68-B99F-F1C74415E1A9}" type="datetimeFigureOut">
              <a:rPr lang="es-PE" smtClean="0"/>
              <a:pPr/>
              <a:t>14/11/2013</a:t>
            </a:fld>
            <a:endParaRPr lang="es-PE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endParaRPr lang="es-PE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fld id="{4D146ED5-AFB3-43CF-9045-E2BBBDC4227B}" type="slidenum">
              <a:rPr lang="es-PE" smtClean="0"/>
              <a:pPr/>
              <a:t>‹Nº›</a:t>
            </a:fld>
            <a:endParaRPr lang="es-PE"/>
          </a:p>
        </p:txBody>
      </p:sp>
      <p:pic>
        <p:nvPicPr>
          <p:cNvPr id="3079" name="Imagen 10" descr="plantilla power point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14288" y="0"/>
            <a:ext cx="9158288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7" r:id="rId12"/>
    <p:sldLayoutId id="2147483688" r:id="rId13"/>
    <p:sldLayoutId id="2147483689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39888"/>
            <a:ext cx="8229600" cy="48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pic>
        <p:nvPicPr>
          <p:cNvPr id="4099" name="Imagen 7" descr="cabecera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Imagen 9" descr="pie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9536113"/>
            <a:ext cx="9144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pic>
        <p:nvPicPr>
          <p:cNvPr id="87049" name="Picture 9" descr="cir_san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95963" y="188913"/>
            <a:ext cx="930275" cy="9366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30000"/>
        </a:spcBef>
        <a:spcAft>
          <a:spcPct val="20000"/>
        </a:spcAft>
        <a:buClr>
          <a:srgbClr val="CC00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30000"/>
        </a:spcBef>
        <a:spcAft>
          <a:spcPct val="2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20000"/>
        </a:lnSpc>
        <a:spcBef>
          <a:spcPct val="30000"/>
        </a:spcBef>
        <a:spcAft>
          <a:spcPct val="2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83768" y="2636912"/>
            <a:ext cx="6480720" cy="2015529"/>
          </a:xfrm>
        </p:spPr>
        <p:txBody>
          <a:bodyPr/>
          <a:lstStyle/>
          <a:p>
            <a:r>
              <a:rPr lang="es-PE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“PROVISION DE SERVICIOS DE SANEAMIENTO PARA LOS DISTRITOS DEL SUR DE LIMA”</a:t>
            </a:r>
            <a:endParaRPr lang="es-PE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5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142875" y="142875"/>
            <a:ext cx="5653261" cy="85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0000"/>
              </a:lnSpc>
              <a:spcBef>
                <a:spcPts val="100"/>
              </a:spcBef>
              <a:defRPr/>
            </a:pPr>
            <a:r>
              <a:rPr lang="es-PE" sz="2000" b="1" dirty="0" smtClean="0">
                <a:latin typeface="Century Gothic" pitchFamily="34" charset="0"/>
              </a:rPr>
              <a:t>PROVISIÓN DE SERVICIOS DE SANEAMIENTO A DISTRITOS DEL SUR DE LIMA</a:t>
            </a:r>
            <a:endParaRPr lang="es-PE" sz="2000" b="1" dirty="0">
              <a:latin typeface="Century Gothic" pitchFamily="34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454672" y="2097930"/>
            <a:ext cx="5581824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defTabSz="361950" fontAlgn="b">
              <a:spcBef>
                <a:spcPts val="600"/>
              </a:spcBef>
              <a:buClr>
                <a:srgbClr val="C00000"/>
              </a:buClr>
              <a:tabLst>
                <a:tab pos="361950" algn="l"/>
                <a:tab pos="1166813" algn="l"/>
              </a:tabLst>
            </a:pPr>
            <a:r>
              <a:rPr lang="es-ES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Ubicación: </a:t>
            </a:r>
            <a:r>
              <a:rPr lang="es-PE" dirty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Distritos de </a:t>
            </a:r>
            <a:r>
              <a:rPr lang="es-PE" dirty="0" smtClean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Santa María, San Bartolo, Punta Negra y Punta Hermosa, Provincia de Lima.</a:t>
            </a:r>
            <a:endParaRPr lang="es-ES" dirty="0">
              <a:latin typeface="Calibri" pitchFamily="34" charset="0"/>
              <a:ea typeface="ＭＳ Ｐゴシック" pitchFamily="34" charset="-128"/>
              <a:cs typeface="Tahoma" pitchFamily="34" charset="0"/>
            </a:endParaRPr>
          </a:p>
          <a:p>
            <a:pPr algn="just" defTabSz="361950" fontAlgn="b">
              <a:spcBef>
                <a:spcPts val="600"/>
              </a:spcBef>
              <a:buClr>
                <a:srgbClr val="C00000"/>
              </a:buClr>
              <a:tabLst>
                <a:tab pos="361950" algn="l"/>
                <a:tab pos="1166813" algn="l"/>
              </a:tabLst>
            </a:pPr>
            <a:r>
              <a:rPr lang="es-ES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Descripción:</a:t>
            </a:r>
            <a:r>
              <a:rPr lang="es-PE" b="1" dirty="0" smtClean="0">
                <a:solidFill>
                  <a:srgbClr val="CC3300"/>
                </a:solidFill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s-PE" dirty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diseño, financiamiento, construcción, operación y mantenimiento de los sistemas de: (i) </a:t>
            </a:r>
            <a:r>
              <a:rPr lang="es-PE" dirty="0" smtClean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potabilización, </a:t>
            </a:r>
            <a:r>
              <a:rPr lang="es-PE" dirty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(ii) almacenamiento y distribución de agua potable, </a:t>
            </a:r>
            <a:r>
              <a:rPr lang="es-PE" dirty="0" smtClean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(iii</a:t>
            </a:r>
            <a:r>
              <a:rPr lang="es-PE" dirty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) alcantarillado, </a:t>
            </a:r>
            <a:r>
              <a:rPr lang="es-PE" dirty="0" smtClean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y </a:t>
            </a:r>
            <a:r>
              <a:rPr lang="es-PE" dirty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(iv) tratamiento y disposición final de agua residual </a:t>
            </a:r>
            <a:r>
              <a:rPr lang="es-PE" dirty="0" smtClean="0"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tratada</a:t>
            </a:r>
            <a:r>
              <a:rPr lang="es-PE" dirty="0" smtClean="0">
                <a:latin typeface="Calibri" pitchFamily="34" charset="0"/>
                <a:ea typeface="ＭＳ Ｐゴシック" pitchFamily="34" charset="-128"/>
              </a:rPr>
              <a:t>. </a:t>
            </a:r>
          </a:p>
          <a:p>
            <a:pPr algn="just" defTabSz="361950" fontAlgn="b">
              <a:spcBef>
                <a:spcPts val="600"/>
              </a:spcBef>
              <a:buClr>
                <a:srgbClr val="C00000"/>
              </a:buClr>
              <a:tabLst>
                <a:tab pos="361950" algn="l"/>
                <a:tab pos="1166813" algn="l"/>
              </a:tabLst>
            </a:pPr>
            <a:endParaRPr lang="es-PE" b="1" dirty="0" smtClean="0">
              <a:solidFill>
                <a:srgbClr val="C00000"/>
              </a:solidFill>
              <a:latin typeface="Calibri" pitchFamily="34" charset="0"/>
              <a:ea typeface="ＭＳ Ｐゴシック" pitchFamily="34" charset="-128"/>
            </a:endParaRPr>
          </a:p>
          <a:p>
            <a:pPr algn="just" defTabSz="361950" fontAlgn="b">
              <a:spcBef>
                <a:spcPts val="600"/>
              </a:spcBef>
              <a:buClr>
                <a:srgbClr val="C00000"/>
              </a:buClr>
              <a:tabLst>
                <a:tab pos="361950" algn="l"/>
                <a:tab pos="1166813" algn="l"/>
              </a:tabLst>
            </a:pPr>
            <a:r>
              <a:rPr lang="es-PE" b="1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Inversión estimada</a:t>
            </a:r>
            <a:r>
              <a:rPr lang="es-PE" dirty="0" smtClean="0">
                <a:latin typeface="Calibri" pitchFamily="34" charset="0"/>
                <a:ea typeface="ＭＳ Ｐゴシック" pitchFamily="34" charset="-128"/>
              </a:rPr>
              <a:t>: US$ 100 MM </a:t>
            </a:r>
          </a:p>
          <a:p>
            <a:pPr algn="just" defTabSz="361950" fontAlgn="b">
              <a:spcBef>
                <a:spcPts val="600"/>
              </a:spcBef>
              <a:buClr>
                <a:srgbClr val="C00000"/>
              </a:buClr>
              <a:tabLst>
                <a:tab pos="361950" algn="l"/>
                <a:tab pos="1166813" algn="l"/>
              </a:tabLst>
            </a:pPr>
            <a:r>
              <a:rPr lang="es-PE" b="1" dirty="0" smtClean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Modalidad : </a:t>
            </a:r>
            <a:r>
              <a:rPr lang="es-PE" dirty="0">
                <a:latin typeface="Calibri" pitchFamily="34" charset="0"/>
              </a:rPr>
              <a:t>Concesión </a:t>
            </a:r>
            <a:r>
              <a:rPr lang="es-ES" dirty="0">
                <a:latin typeface="Calibri" pitchFamily="34" charset="0"/>
              </a:rPr>
              <a:t>a</a:t>
            </a:r>
            <a:r>
              <a:rPr lang="es-ES" dirty="0" smtClean="0">
                <a:latin typeface="Calibri" pitchFamily="34" charset="0"/>
              </a:rPr>
              <a:t>utosostenible/ DFBOT</a:t>
            </a:r>
          </a:p>
          <a:p>
            <a:pPr algn="just" defTabSz="361950" fontAlgn="b">
              <a:spcBef>
                <a:spcPts val="600"/>
              </a:spcBef>
              <a:buClr>
                <a:srgbClr val="C00000"/>
              </a:buClr>
              <a:tabLst>
                <a:tab pos="361950" algn="l"/>
                <a:tab pos="1166813" algn="l"/>
              </a:tabLst>
            </a:pPr>
            <a:r>
              <a:rPr lang="es-ES" b="1" dirty="0" smtClean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Plazo </a:t>
            </a:r>
            <a:r>
              <a:rPr lang="es-ES" b="1" dirty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de la concesión:  </a:t>
            </a:r>
            <a:r>
              <a:rPr lang="es-ES" dirty="0" smtClean="0">
                <a:latin typeface="Calibri" pitchFamily="34" charset="0"/>
                <a:cs typeface="Tahoma" pitchFamily="34" charset="0"/>
              </a:rPr>
              <a:t>25 años</a:t>
            </a:r>
            <a:endParaRPr lang="es-ES" dirty="0">
              <a:latin typeface="Calibri" pitchFamily="34" charset="0"/>
              <a:cs typeface="Tahoma" pitchFamily="34" charset="0"/>
            </a:endParaRPr>
          </a:p>
          <a:p>
            <a:pPr algn="just" defTabSz="361950" fontAlgn="b">
              <a:spcBef>
                <a:spcPts val="600"/>
              </a:spcBef>
              <a:buClr>
                <a:srgbClr val="C00000"/>
              </a:buClr>
              <a:tabLst>
                <a:tab pos="361950" algn="l"/>
                <a:tab pos="1166813" algn="l"/>
              </a:tabLst>
            </a:pPr>
            <a:endParaRPr lang="es-ES" b="1" dirty="0" smtClean="0">
              <a:solidFill>
                <a:srgbClr val="C00000"/>
              </a:solidFill>
              <a:latin typeface="Calibri" pitchFamily="34" charset="0"/>
              <a:cs typeface="Tahoma" pitchFamily="34" charset="0"/>
            </a:endParaRPr>
          </a:p>
          <a:p>
            <a:pPr algn="just" defTabSz="361950" fontAlgn="b">
              <a:spcBef>
                <a:spcPts val="600"/>
              </a:spcBef>
              <a:buClr>
                <a:srgbClr val="C00000"/>
              </a:buClr>
              <a:tabLst>
                <a:tab pos="361950" algn="l"/>
                <a:tab pos="1166813" algn="l"/>
              </a:tabLst>
            </a:pPr>
            <a:r>
              <a:rPr lang="es-ES" b="1" dirty="0" smtClean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Fecha </a:t>
            </a:r>
            <a:r>
              <a:rPr lang="es-ES" b="1" dirty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de adjudicación prevista: </a:t>
            </a:r>
            <a:r>
              <a:rPr lang="es-ES" dirty="0" smtClean="0">
                <a:latin typeface="Calibri" pitchFamily="34" charset="0"/>
                <a:cs typeface="Tahoma" pitchFamily="34" charset="0"/>
              </a:rPr>
              <a:t>17 Diciembre 2013</a:t>
            </a:r>
            <a:endParaRPr lang="es-ES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4" name="AutoShape 7"/>
          <p:cNvSpPr>
            <a:spLocks noChangeAspect="1" noChangeArrowheads="1" noTextEdit="1"/>
          </p:cNvSpPr>
          <p:nvPr/>
        </p:nvSpPr>
        <p:spPr bwMode="auto">
          <a:xfrm>
            <a:off x="214313" y="1643063"/>
            <a:ext cx="3268662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PE" dirty="0">
              <a:latin typeface="+mn-lt"/>
              <a:cs typeface="+mn-cs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482600" y="2292343"/>
            <a:ext cx="1568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s-ES" sz="1800" b="1" dirty="0">
                <a:solidFill>
                  <a:srgbClr val="FFFFFF"/>
                </a:solidFill>
                <a:latin typeface="+mn-lt"/>
                <a:cs typeface="+mn-cs"/>
              </a:rPr>
              <a:t>POR CONVOCAR</a:t>
            </a:r>
            <a:endParaRPr lang="es-ES" dirty="0">
              <a:latin typeface="+mn-lt"/>
              <a:cs typeface="+mn-cs"/>
            </a:endParaRPr>
          </a:p>
        </p:txBody>
      </p:sp>
      <p:sp>
        <p:nvSpPr>
          <p:cNvPr id="8" name="42 Rectángulo"/>
          <p:cNvSpPr>
            <a:spLocks noChangeArrowheads="1"/>
          </p:cNvSpPr>
          <p:nvPr/>
        </p:nvSpPr>
        <p:spPr bwMode="auto">
          <a:xfrm>
            <a:off x="608703" y="1868381"/>
            <a:ext cx="2357438" cy="5000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+mn-lt"/>
                <a:cs typeface="+mn-cs"/>
              </a:rPr>
              <a:t>CONVOCADO</a:t>
            </a:r>
            <a:r>
              <a:rPr lang="es-MX" sz="1200" b="1" dirty="0" smtClean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endParaRPr lang="es-ES" sz="1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2050" name="Picture 2" descr="https://encrypted-tbn1.gstatic.com/images?q=tbn:ANd9GcRPlSLngmkZZZlO4w8clP4BlAjq_Fbh5PIWlyN5WoxTZ8wpOERgt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" y="2552881"/>
            <a:ext cx="298132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encrypted-tbn2.gstatic.com/images?q=tbn:ANd9GcQ7n0Q2HVyVFzBGj9SCeJbqelzg3Hpa24Id5xTLE5Znwqba_7-Rz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0" y="4129088"/>
            <a:ext cx="2981325" cy="218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88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11663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cap="small" dirty="0" smtClean="0">
                <a:latin typeface="Century Gothic" pitchFamily="34" charset="0"/>
              </a:rPr>
              <a:t>UBICACIÓN</a:t>
            </a:r>
            <a:endParaRPr lang="es-PE" sz="2400" b="1" cap="small" dirty="0">
              <a:latin typeface="Century Gothic" pitchFamily="34" charset="0"/>
            </a:endParaRPr>
          </a:p>
        </p:txBody>
      </p:sp>
      <p:pic>
        <p:nvPicPr>
          <p:cNvPr id="2050" name="Picture 2" descr="C:\Users\ezaldivar\AppData\Local\Microsoft\Windows\Temporary Internet Files\Content.Outlook\TEBS4X5F\Balnearios Sur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621195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96752"/>
            <a:ext cx="2403351" cy="122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asiaperu.info/playas-lima-sur-balnearios-lima-sur/santa-maria-del-mar-distrito-santa-maria-del-mar/images/santa-maria-del-mar-per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48184"/>
            <a:ext cx="2404800" cy="12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asiaperu.info/playas-lima-sur-balnearios-lima-sur/san-bartolo-playas-san-bartolo-distrito-san-bartolo/images/san-bartolo-per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783" y="3740462"/>
            <a:ext cx="2404800" cy="126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static.panoramio.com/photos/original/20786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38128"/>
            <a:ext cx="2404800" cy="155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0669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40568" y="609329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 smtClean="0">
                <a:latin typeface="Century Gothic" pitchFamily="34" charset="0"/>
              </a:rPr>
              <a:t>Durante el verano la </a:t>
            </a:r>
            <a:r>
              <a:rPr lang="es-PE" sz="1600" dirty="0" err="1" smtClean="0">
                <a:latin typeface="Century Gothic" pitchFamily="34" charset="0"/>
              </a:rPr>
              <a:t>ocupabilidad</a:t>
            </a:r>
            <a:r>
              <a:rPr lang="es-PE" sz="1600" dirty="0" smtClean="0">
                <a:latin typeface="Century Gothic" pitchFamily="34" charset="0"/>
              </a:rPr>
              <a:t> puede ser mayor a 6 habitantes/vivienda.</a:t>
            </a:r>
            <a:endParaRPr lang="es-PE" sz="1600" dirty="0">
              <a:latin typeface="Century Gothic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3528" y="11663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cap="small" dirty="0" smtClean="0">
                <a:latin typeface="Century Gothic" pitchFamily="34" charset="0"/>
              </a:rPr>
              <a:t>DATOS GENERALES</a:t>
            </a:r>
            <a:endParaRPr lang="es-PE" sz="2400" b="1" cap="small" dirty="0"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65412"/>
            <a:ext cx="5996333" cy="169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5996334" cy="169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71523"/>
            <a:ext cx="32004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7136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79299" y="5812815"/>
            <a:ext cx="2132821" cy="928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PE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555776" y="3877598"/>
            <a:ext cx="1454585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000" dirty="0" smtClean="0"/>
              <a:t>Punta Hermosa</a:t>
            </a:r>
          </a:p>
          <a:p>
            <a:pPr algn="ctr"/>
            <a:r>
              <a:rPr lang="es-PE" sz="1000" dirty="0" smtClean="0"/>
              <a:t>1,460 CT Agua</a:t>
            </a:r>
          </a:p>
          <a:p>
            <a:pPr algn="ctr"/>
            <a:r>
              <a:rPr lang="es-PE" sz="1000" dirty="0" smtClean="0"/>
              <a:t>1,145 CT Alcantarillado</a:t>
            </a:r>
            <a:endParaRPr lang="es-PE" sz="10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251520" y="2309391"/>
            <a:ext cx="78354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50" dirty="0" smtClean="0"/>
              <a:t>Distrito de Villa El Salvador</a:t>
            </a:r>
            <a:endParaRPr lang="es-PE" sz="1050" dirty="0"/>
          </a:p>
        </p:txBody>
      </p:sp>
      <p:cxnSp>
        <p:nvCxnSpPr>
          <p:cNvPr id="38" name="37 Conector recto de flecha"/>
          <p:cNvCxnSpPr/>
          <p:nvPr/>
        </p:nvCxnSpPr>
        <p:spPr>
          <a:xfrm>
            <a:off x="1719073" y="3356992"/>
            <a:ext cx="4145375" cy="2480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755576" y="3254787"/>
            <a:ext cx="63190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PE" sz="1000" b="1" dirty="0" smtClean="0">
                <a:solidFill>
                  <a:srgbClr val="0000FF"/>
                </a:solidFill>
              </a:rPr>
              <a:t>CRB-337</a:t>
            </a:r>
            <a:endParaRPr lang="es-PE" sz="1000" b="1" dirty="0">
              <a:solidFill>
                <a:srgbClr val="0000FF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926985" y="4089147"/>
            <a:ext cx="15854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i="1" dirty="0" smtClean="0">
                <a:solidFill>
                  <a:srgbClr val="FF0000"/>
                </a:solidFill>
              </a:rPr>
              <a:t>Batería  7 de Pozos del Acuífero de Lurín</a:t>
            </a:r>
          </a:p>
          <a:p>
            <a:pPr algn="ctr"/>
            <a:r>
              <a:rPr lang="es-PE" sz="1100" b="1" i="1" dirty="0" smtClean="0">
                <a:solidFill>
                  <a:srgbClr val="FF0000"/>
                </a:solidFill>
              </a:rPr>
              <a:t>(186 l/s)</a:t>
            </a:r>
            <a:endParaRPr lang="es-PE" sz="1100" b="1" i="1" dirty="0">
              <a:solidFill>
                <a:srgbClr val="FF0000"/>
              </a:solidFill>
            </a:endParaRPr>
          </a:p>
        </p:txBody>
      </p:sp>
      <p:cxnSp>
        <p:nvCxnSpPr>
          <p:cNvPr id="63" name="62 Conector recto de flecha"/>
          <p:cNvCxnSpPr>
            <a:endCxn id="116" idx="0"/>
          </p:cNvCxnSpPr>
          <p:nvPr/>
        </p:nvCxnSpPr>
        <p:spPr>
          <a:xfrm>
            <a:off x="4364567" y="3356992"/>
            <a:ext cx="495465" cy="503040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Triángulo isósceles"/>
          <p:cNvSpPr/>
          <p:nvPr/>
        </p:nvSpPr>
        <p:spPr>
          <a:xfrm>
            <a:off x="1143009" y="3717032"/>
            <a:ext cx="144016" cy="14401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7" name="96 Triángulo isósceles"/>
          <p:cNvSpPr/>
          <p:nvPr/>
        </p:nvSpPr>
        <p:spPr>
          <a:xfrm>
            <a:off x="1296972" y="3893046"/>
            <a:ext cx="144016" cy="14401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8" name="97 Triángulo isósceles"/>
          <p:cNvSpPr/>
          <p:nvPr/>
        </p:nvSpPr>
        <p:spPr>
          <a:xfrm>
            <a:off x="1469040" y="3717032"/>
            <a:ext cx="144016" cy="14401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9" name="98 Triángulo isósceles"/>
          <p:cNvSpPr/>
          <p:nvPr/>
        </p:nvSpPr>
        <p:spPr>
          <a:xfrm>
            <a:off x="1608593" y="3915519"/>
            <a:ext cx="144016" cy="14401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0" name="99 Triángulo isósceles"/>
          <p:cNvSpPr/>
          <p:nvPr/>
        </p:nvSpPr>
        <p:spPr>
          <a:xfrm>
            <a:off x="1773222" y="3717032"/>
            <a:ext cx="144016" cy="14401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1" name="100 Triángulo isósceles"/>
          <p:cNvSpPr/>
          <p:nvPr/>
        </p:nvSpPr>
        <p:spPr>
          <a:xfrm>
            <a:off x="1917238" y="3915519"/>
            <a:ext cx="144016" cy="14401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2" name="101 Triángulo isósceles"/>
          <p:cNvSpPr/>
          <p:nvPr/>
        </p:nvSpPr>
        <p:spPr>
          <a:xfrm>
            <a:off x="2036099" y="3717032"/>
            <a:ext cx="144016" cy="14401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40" name="39 Conector recto de flecha"/>
          <p:cNvCxnSpPr>
            <a:stCxn id="37" idx="0"/>
            <a:endCxn id="78" idx="0"/>
          </p:cNvCxnSpPr>
          <p:nvPr/>
        </p:nvCxnSpPr>
        <p:spPr>
          <a:xfrm flipV="1">
            <a:off x="1215017" y="3246985"/>
            <a:ext cx="374537" cy="47004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>
            <a:stCxn id="98" idx="0"/>
            <a:endCxn id="78" idx="0"/>
          </p:cNvCxnSpPr>
          <p:nvPr/>
        </p:nvCxnSpPr>
        <p:spPr>
          <a:xfrm flipV="1">
            <a:off x="1541048" y="3246985"/>
            <a:ext cx="48506" cy="47004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>
            <a:stCxn id="100" idx="0"/>
            <a:endCxn id="78" idx="0"/>
          </p:cNvCxnSpPr>
          <p:nvPr/>
        </p:nvCxnSpPr>
        <p:spPr>
          <a:xfrm flipH="1" flipV="1">
            <a:off x="1589554" y="3246985"/>
            <a:ext cx="255676" cy="47004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>
            <a:stCxn id="102" idx="0"/>
            <a:endCxn id="78" idx="0"/>
          </p:cNvCxnSpPr>
          <p:nvPr/>
        </p:nvCxnSpPr>
        <p:spPr>
          <a:xfrm flipH="1" flipV="1">
            <a:off x="1589554" y="3246985"/>
            <a:ext cx="518553" cy="47004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113 Conector recto de flecha"/>
          <p:cNvCxnSpPr>
            <a:endCxn id="117" idx="0"/>
          </p:cNvCxnSpPr>
          <p:nvPr/>
        </p:nvCxnSpPr>
        <p:spPr>
          <a:xfrm>
            <a:off x="5864448" y="3356992"/>
            <a:ext cx="568404" cy="520577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115 CuadroTexto"/>
          <p:cNvSpPr txBox="1"/>
          <p:nvPr/>
        </p:nvSpPr>
        <p:spPr>
          <a:xfrm>
            <a:off x="4067944" y="3860032"/>
            <a:ext cx="1584176" cy="55399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000" dirty="0" smtClean="0"/>
              <a:t>Punta Negra</a:t>
            </a:r>
          </a:p>
          <a:p>
            <a:pPr algn="ctr"/>
            <a:r>
              <a:rPr lang="es-PE" sz="1000" dirty="0" smtClean="0"/>
              <a:t>1,138 CT Agua</a:t>
            </a:r>
          </a:p>
          <a:p>
            <a:pPr algn="ctr"/>
            <a:r>
              <a:rPr lang="es-PE" sz="1000" dirty="0" smtClean="0"/>
              <a:t>387 CT Alcantarillado</a:t>
            </a:r>
            <a:endParaRPr lang="es-PE" sz="1000" dirty="0"/>
          </a:p>
        </p:txBody>
      </p:sp>
      <p:sp>
        <p:nvSpPr>
          <p:cNvPr id="117" name="116 CuadroTexto"/>
          <p:cNvSpPr txBox="1"/>
          <p:nvPr/>
        </p:nvSpPr>
        <p:spPr>
          <a:xfrm>
            <a:off x="5701416" y="3877569"/>
            <a:ext cx="1462872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000" dirty="0" smtClean="0"/>
              <a:t>San Bartolo</a:t>
            </a:r>
          </a:p>
          <a:p>
            <a:pPr algn="ctr"/>
            <a:r>
              <a:rPr lang="es-PE" sz="1000" dirty="0" smtClean="0"/>
              <a:t>1,518 CT Agua</a:t>
            </a:r>
          </a:p>
          <a:p>
            <a:pPr algn="ctr"/>
            <a:r>
              <a:rPr lang="es-PE" sz="1000" dirty="0" smtClean="0"/>
              <a:t>1,390 CT Alcantarillado</a:t>
            </a:r>
            <a:endParaRPr lang="es-PE" sz="1000" dirty="0"/>
          </a:p>
        </p:txBody>
      </p:sp>
      <p:cxnSp>
        <p:nvCxnSpPr>
          <p:cNvPr id="118" name="117 Conector recto de flecha"/>
          <p:cNvCxnSpPr>
            <a:endCxn id="6" idx="0"/>
          </p:cNvCxnSpPr>
          <p:nvPr/>
        </p:nvCxnSpPr>
        <p:spPr>
          <a:xfrm>
            <a:off x="2943209" y="3359472"/>
            <a:ext cx="339860" cy="518126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747" y="3484003"/>
            <a:ext cx="212034" cy="21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227" y="3484003"/>
            <a:ext cx="212034" cy="21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" name="129 CuadroTexto"/>
          <p:cNvSpPr txBox="1"/>
          <p:nvPr/>
        </p:nvSpPr>
        <p:spPr>
          <a:xfrm>
            <a:off x="7308305" y="3967172"/>
            <a:ext cx="1656184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000" dirty="0" smtClean="0"/>
              <a:t>Santa María del Mar</a:t>
            </a:r>
          </a:p>
          <a:p>
            <a:pPr algn="ctr"/>
            <a:r>
              <a:rPr lang="es-PE" sz="1000" dirty="0" smtClean="0"/>
              <a:t>820 Conexiones de Agua</a:t>
            </a:r>
          </a:p>
          <a:p>
            <a:pPr algn="ctr"/>
            <a:r>
              <a:rPr lang="es-PE" sz="1000" dirty="0" smtClean="0"/>
              <a:t>820 Conexiones de </a:t>
            </a:r>
            <a:r>
              <a:rPr lang="es-PE" sz="1000" dirty="0" err="1" smtClean="0"/>
              <a:t>Alcant</a:t>
            </a:r>
            <a:r>
              <a:rPr lang="es-PE" sz="1000" dirty="0" smtClean="0"/>
              <a:t>.</a:t>
            </a:r>
            <a:endParaRPr lang="es-PE" sz="1000" dirty="0"/>
          </a:p>
        </p:txBody>
      </p:sp>
      <p:cxnSp>
        <p:nvCxnSpPr>
          <p:cNvPr id="131" name="130 Conector recto de flecha"/>
          <p:cNvCxnSpPr>
            <a:stCxn id="133" idx="3"/>
            <a:endCxn id="171" idx="0"/>
          </p:cNvCxnSpPr>
          <p:nvPr/>
        </p:nvCxnSpPr>
        <p:spPr>
          <a:xfrm flipH="1">
            <a:off x="8180584" y="1700808"/>
            <a:ext cx="8820" cy="1098615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132 Triángulo isósceles"/>
          <p:cNvSpPr/>
          <p:nvPr/>
        </p:nvSpPr>
        <p:spPr>
          <a:xfrm flipV="1">
            <a:off x="8100391" y="1700808"/>
            <a:ext cx="178025" cy="21890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7" name="136 CuadroTexto"/>
          <p:cNvSpPr txBox="1"/>
          <p:nvPr/>
        </p:nvSpPr>
        <p:spPr>
          <a:xfrm>
            <a:off x="7567228" y="980728"/>
            <a:ext cx="13328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i="1" dirty="0" smtClean="0">
                <a:solidFill>
                  <a:srgbClr val="FF0000"/>
                </a:solidFill>
              </a:rPr>
              <a:t>1 Pozo en acuífero de Chilca </a:t>
            </a:r>
          </a:p>
          <a:p>
            <a:pPr algn="ctr"/>
            <a:r>
              <a:rPr lang="es-PE" sz="1100" b="1" i="1" dirty="0" smtClean="0">
                <a:solidFill>
                  <a:srgbClr val="FF0000"/>
                </a:solidFill>
              </a:rPr>
              <a:t>(44 l/s)</a:t>
            </a:r>
            <a:endParaRPr lang="es-PE" sz="1100" b="1" i="1" dirty="0">
              <a:solidFill>
                <a:srgbClr val="FF0000"/>
              </a:solidFill>
            </a:endParaRPr>
          </a:p>
        </p:txBody>
      </p:sp>
      <p:pic>
        <p:nvPicPr>
          <p:cNvPr id="13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794" y="3147438"/>
            <a:ext cx="212034" cy="21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77 Rectángulo redondeado"/>
          <p:cNvSpPr/>
          <p:nvPr/>
        </p:nvSpPr>
        <p:spPr>
          <a:xfrm>
            <a:off x="1460035" y="3246985"/>
            <a:ext cx="259038" cy="216024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 w="3175">
                <a:solidFill>
                  <a:schemeClr val="accent6"/>
                </a:solidFill>
              </a:ln>
            </a:endParaRPr>
          </a:p>
        </p:txBody>
      </p:sp>
      <p:sp>
        <p:nvSpPr>
          <p:cNvPr id="144" name="143 Rectángulo redondeado"/>
          <p:cNvSpPr/>
          <p:nvPr/>
        </p:nvSpPr>
        <p:spPr>
          <a:xfrm>
            <a:off x="1460035" y="2492896"/>
            <a:ext cx="259038" cy="216024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 w="3175">
                <a:solidFill>
                  <a:schemeClr val="accent6"/>
                </a:solidFill>
              </a:ln>
            </a:endParaRPr>
          </a:p>
        </p:txBody>
      </p:sp>
      <p:sp>
        <p:nvSpPr>
          <p:cNvPr id="145" name="144 CuadroTexto"/>
          <p:cNvSpPr txBox="1"/>
          <p:nvPr/>
        </p:nvSpPr>
        <p:spPr>
          <a:xfrm>
            <a:off x="1275800" y="2214399"/>
            <a:ext cx="63190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PE" sz="1000" b="1" dirty="0" smtClean="0">
                <a:solidFill>
                  <a:srgbClr val="0000FF"/>
                </a:solidFill>
              </a:rPr>
              <a:t>CRB-339</a:t>
            </a:r>
            <a:endParaRPr lang="es-PE" sz="1000" b="1" dirty="0">
              <a:solidFill>
                <a:srgbClr val="0000FF"/>
              </a:solidFill>
            </a:endParaRPr>
          </a:p>
        </p:txBody>
      </p:sp>
      <p:cxnSp>
        <p:nvCxnSpPr>
          <p:cNvPr id="146" name="145 Conector recto de flecha"/>
          <p:cNvCxnSpPr>
            <a:stCxn id="78" idx="0"/>
            <a:endCxn id="144" idx="2"/>
          </p:cNvCxnSpPr>
          <p:nvPr/>
        </p:nvCxnSpPr>
        <p:spPr>
          <a:xfrm flipV="1">
            <a:off x="1589554" y="2708920"/>
            <a:ext cx="0" cy="538065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148 Conector recto de flecha"/>
          <p:cNvCxnSpPr>
            <a:stCxn id="144" idx="3"/>
          </p:cNvCxnSpPr>
          <p:nvPr/>
        </p:nvCxnSpPr>
        <p:spPr>
          <a:xfrm>
            <a:off x="1719073" y="2600908"/>
            <a:ext cx="461042" cy="0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152 Conector recto de flecha"/>
          <p:cNvCxnSpPr>
            <a:stCxn id="144" idx="1"/>
          </p:cNvCxnSpPr>
          <p:nvPr/>
        </p:nvCxnSpPr>
        <p:spPr>
          <a:xfrm flipH="1">
            <a:off x="926985" y="2600908"/>
            <a:ext cx="533050" cy="0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155 Conector recto de flecha"/>
          <p:cNvCxnSpPr>
            <a:stCxn id="78" idx="3"/>
          </p:cNvCxnSpPr>
          <p:nvPr/>
        </p:nvCxnSpPr>
        <p:spPr>
          <a:xfrm>
            <a:off x="1719073" y="3354997"/>
            <a:ext cx="1224136" cy="4475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159 Conector recto de flecha"/>
          <p:cNvCxnSpPr/>
          <p:nvPr/>
        </p:nvCxnSpPr>
        <p:spPr>
          <a:xfrm>
            <a:off x="4067944" y="3359472"/>
            <a:ext cx="142834" cy="0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160 Rectángulo redondeado"/>
          <p:cNvSpPr/>
          <p:nvPr/>
        </p:nvSpPr>
        <p:spPr>
          <a:xfrm>
            <a:off x="8060883" y="2285997"/>
            <a:ext cx="259038" cy="216024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 w="3175">
                <a:solidFill>
                  <a:schemeClr val="accent6"/>
                </a:solidFill>
              </a:ln>
            </a:endParaRPr>
          </a:p>
        </p:txBody>
      </p:sp>
      <p:sp>
        <p:nvSpPr>
          <p:cNvPr id="162" name="161 CuadroTexto"/>
          <p:cNvSpPr txBox="1"/>
          <p:nvPr/>
        </p:nvSpPr>
        <p:spPr>
          <a:xfrm>
            <a:off x="7164288" y="2252089"/>
            <a:ext cx="939681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PE" sz="1000" b="1" dirty="0" smtClean="0">
                <a:solidFill>
                  <a:srgbClr val="0000FF"/>
                </a:solidFill>
              </a:rPr>
              <a:t>CRB-</a:t>
            </a:r>
            <a:r>
              <a:rPr lang="es-PE" sz="1000" b="1" dirty="0" err="1" smtClean="0">
                <a:solidFill>
                  <a:srgbClr val="0000FF"/>
                </a:solidFill>
              </a:rPr>
              <a:t>Pucusana</a:t>
            </a:r>
            <a:endParaRPr lang="es-PE" sz="1000" b="1" dirty="0">
              <a:solidFill>
                <a:srgbClr val="0000FF"/>
              </a:solidFill>
            </a:endParaRPr>
          </a:p>
        </p:txBody>
      </p:sp>
      <p:pic>
        <p:nvPicPr>
          <p:cNvPr id="1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161" y="3147438"/>
            <a:ext cx="212034" cy="21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147438"/>
            <a:ext cx="212034" cy="21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3140968"/>
            <a:ext cx="212034" cy="21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8" name="167 Conector recto de flecha"/>
          <p:cNvCxnSpPr>
            <a:stCxn id="171" idx="2"/>
            <a:endCxn id="138" idx="0"/>
          </p:cNvCxnSpPr>
          <p:nvPr/>
        </p:nvCxnSpPr>
        <p:spPr>
          <a:xfrm flipH="1">
            <a:off x="7670811" y="2852936"/>
            <a:ext cx="509773" cy="294502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170 Rectángulo redondeado"/>
          <p:cNvSpPr/>
          <p:nvPr/>
        </p:nvSpPr>
        <p:spPr>
          <a:xfrm>
            <a:off x="8148017" y="2799423"/>
            <a:ext cx="65134" cy="53513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 w="3175">
                <a:solidFill>
                  <a:schemeClr val="accent6"/>
                </a:solidFill>
              </a:ln>
            </a:endParaRPr>
          </a:p>
        </p:txBody>
      </p:sp>
      <p:cxnSp>
        <p:nvCxnSpPr>
          <p:cNvPr id="174" name="173 Conector recto de flecha"/>
          <p:cNvCxnSpPr>
            <a:stCxn id="171" idx="2"/>
            <a:endCxn id="164" idx="0"/>
          </p:cNvCxnSpPr>
          <p:nvPr/>
        </p:nvCxnSpPr>
        <p:spPr>
          <a:xfrm flipH="1">
            <a:off x="7973178" y="2852936"/>
            <a:ext cx="207406" cy="294502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176 Conector recto de flecha"/>
          <p:cNvCxnSpPr>
            <a:stCxn id="171" idx="2"/>
            <a:endCxn id="165" idx="0"/>
          </p:cNvCxnSpPr>
          <p:nvPr/>
        </p:nvCxnSpPr>
        <p:spPr>
          <a:xfrm>
            <a:off x="8180584" y="2852936"/>
            <a:ext cx="97833" cy="294502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179 Conector recto de flecha"/>
          <p:cNvCxnSpPr>
            <a:stCxn id="171" idx="2"/>
            <a:endCxn id="166" idx="0"/>
          </p:cNvCxnSpPr>
          <p:nvPr/>
        </p:nvCxnSpPr>
        <p:spPr>
          <a:xfrm>
            <a:off x="8180584" y="2852936"/>
            <a:ext cx="457873" cy="288032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182 Conector recto de flecha"/>
          <p:cNvCxnSpPr>
            <a:stCxn id="138" idx="2"/>
          </p:cNvCxnSpPr>
          <p:nvPr/>
        </p:nvCxnSpPr>
        <p:spPr>
          <a:xfrm>
            <a:off x="7670811" y="3359472"/>
            <a:ext cx="0" cy="605582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186 Conector recto de flecha"/>
          <p:cNvCxnSpPr/>
          <p:nvPr/>
        </p:nvCxnSpPr>
        <p:spPr>
          <a:xfrm>
            <a:off x="7956376" y="3356992"/>
            <a:ext cx="0" cy="605582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187 Conector recto de flecha"/>
          <p:cNvCxnSpPr/>
          <p:nvPr/>
        </p:nvCxnSpPr>
        <p:spPr>
          <a:xfrm>
            <a:off x="8263458" y="3356992"/>
            <a:ext cx="0" cy="605582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188 Conector recto de flecha"/>
          <p:cNvCxnSpPr/>
          <p:nvPr/>
        </p:nvCxnSpPr>
        <p:spPr>
          <a:xfrm>
            <a:off x="8619306" y="3356992"/>
            <a:ext cx="0" cy="605582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189 CuadroTexto"/>
          <p:cNvSpPr txBox="1"/>
          <p:nvPr/>
        </p:nvSpPr>
        <p:spPr>
          <a:xfrm>
            <a:off x="7707336" y="2636912"/>
            <a:ext cx="393056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PE" sz="1000" b="1" dirty="0" smtClean="0">
                <a:solidFill>
                  <a:srgbClr val="0000FF"/>
                </a:solidFill>
              </a:rPr>
              <a:t>CRP</a:t>
            </a:r>
            <a:endParaRPr lang="es-PE" sz="1000" b="1" dirty="0">
              <a:solidFill>
                <a:srgbClr val="0000FF"/>
              </a:solidFill>
            </a:endParaRPr>
          </a:p>
        </p:txBody>
      </p:sp>
      <p:cxnSp>
        <p:nvCxnSpPr>
          <p:cNvPr id="191" name="190 Conector recto de flecha"/>
          <p:cNvCxnSpPr>
            <a:stCxn id="6" idx="2"/>
            <a:endCxn id="1025" idx="0"/>
          </p:cNvCxnSpPr>
          <p:nvPr/>
        </p:nvCxnSpPr>
        <p:spPr>
          <a:xfrm>
            <a:off x="3283069" y="4585484"/>
            <a:ext cx="172807" cy="211668"/>
          </a:xfrm>
          <a:prstGeom prst="straightConnector1">
            <a:avLst/>
          </a:prstGeom>
          <a:ln w="3175">
            <a:solidFill>
              <a:srgbClr val="99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1024 Rectángulo"/>
          <p:cNvSpPr/>
          <p:nvPr/>
        </p:nvSpPr>
        <p:spPr>
          <a:xfrm>
            <a:off x="3275856" y="4797152"/>
            <a:ext cx="360040" cy="136995"/>
          </a:xfrm>
          <a:prstGeom prst="rect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94" name="193 Conector recto de flecha"/>
          <p:cNvCxnSpPr>
            <a:stCxn id="1025" idx="2"/>
            <a:endCxn id="198" idx="0"/>
          </p:cNvCxnSpPr>
          <p:nvPr/>
        </p:nvCxnSpPr>
        <p:spPr>
          <a:xfrm>
            <a:off x="3455876" y="4934147"/>
            <a:ext cx="4698" cy="266506"/>
          </a:xfrm>
          <a:prstGeom prst="straightConnector1">
            <a:avLst/>
          </a:prstGeom>
          <a:ln w="3175">
            <a:solidFill>
              <a:srgbClr val="99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196 CuadroTexto"/>
          <p:cNvSpPr txBox="1"/>
          <p:nvPr/>
        </p:nvSpPr>
        <p:spPr>
          <a:xfrm>
            <a:off x="2331141" y="4721387"/>
            <a:ext cx="9721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PE" sz="1000" b="1" dirty="0" smtClean="0">
                <a:solidFill>
                  <a:srgbClr val="0000FF"/>
                </a:solidFill>
              </a:rPr>
              <a:t>2 Lagunas Facultativas</a:t>
            </a:r>
            <a:endParaRPr lang="es-PE" sz="1000" b="1" dirty="0">
              <a:solidFill>
                <a:srgbClr val="0000FF"/>
              </a:solidFill>
            </a:endParaRPr>
          </a:p>
        </p:txBody>
      </p:sp>
      <p:sp>
        <p:nvSpPr>
          <p:cNvPr id="198" name="197 CuadroTexto"/>
          <p:cNvSpPr txBox="1"/>
          <p:nvPr/>
        </p:nvSpPr>
        <p:spPr>
          <a:xfrm>
            <a:off x="2986642" y="5200653"/>
            <a:ext cx="947863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000" b="1" dirty="0" smtClean="0">
                <a:solidFill>
                  <a:schemeClr val="accent2"/>
                </a:solidFill>
              </a:rPr>
              <a:t>Riego de áreas verdes municipales e Infiltración vía drenes</a:t>
            </a:r>
            <a:endParaRPr lang="es-PE" sz="1000" b="1" dirty="0">
              <a:solidFill>
                <a:schemeClr val="accent2"/>
              </a:solidFill>
            </a:endParaRPr>
          </a:p>
        </p:txBody>
      </p:sp>
      <p:cxnSp>
        <p:nvCxnSpPr>
          <p:cNvPr id="199" name="198 Conector recto de flecha"/>
          <p:cNvCxnSpPr>
            <a:stCxn id="117" idx="2"/>
            <a:endCxn id="200" idx="0"/>
          </p:cNvCxnSpPr>
          <p:nvPr/>
        </p:nvCxnSpPr>
        <p:spPr>
          <a:xfrm flipH="1">
            <a:off x="5861627" y="4585455"/>
            <a:ext cx="571225" cy="219277"/>
          </a:xfrm>
          <a:prstGeom prst="straightConnector1">
            <a:avLst/>
          </a:prstGeom>
          <a:ln w="3175">
            <a:solidFill>
              <a:srgbClr val="99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199 Rectángulo"/>
          <p:cNvSpPr/>
          <p:nvPr/>
        </p:nvSpPr>
        <p:spPr>
          <a:xfrm>
            <a:off x="5768677" y="4804732"/>
            <a:ext cx="185900" cy="158861"/>
          </a:xfrm>
          <a:prstGeom prst="rect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201" name="200 Conector recto de flecha"/>
          <p:cNvCxnSpPr>
            <a:stCxn id="117" idx="2"/>
          </p:cNvCxnSpPr>
          <p:nvPr/>
        </p:nvCxnSpPr>
        <p:spPr>
          <a:xfrm>
            <a:off x="6432852" y="4585455"/>
            <a:ext cx="148855" cy="219277"/>
          </a:xfrm>
          <a:prstGeom prst="straightConnector1">
            <a:avLst/>
          </a:prstGeom>
          <a:ln w="3175">
            <a:solidFill>
              <a:srgbClr val="99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202 CuadroTexto"/>
          <p:cNvSpPr txBox="1"/>
          <p:nvPr/>
        </p:nvSpPr>
        <p:spPr>
          <a:xfrm>
            <a:off x="5740505" y="5745450"/>
            <a:ext cx="94786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000" b="1" dirty="0" smtClean="0">
                <a:solidFill>
                  <a:schemeClr val="accent2"/>
                </a:solidFill>
              </a:rPr>
              <a:t>Mar y/o</a:t>
            </a:r>
          </a:p>
          <a:p>
            <a:pPr algn="ctr"/>
            <a:r>
              <a:rPr lang="es-PE" sz="1000" b="1" dirty="0" smtClean="0">
                <a:solidFill>
                  <a:schemeClr val="accent2"/>
                </a:solidFill>
              </a:rPr>
              <a:t>Riego de áreas verdes municipales</a:t>
            </a:r>
            <a:endParaRPr lang="es-PE" sz="1000" b="1" dirty="0">
              <a:solidFill>
                <a:schemeClr val="accent2"/>
              </a:solidFill>
            </a:endParaRPr>
          </a:p>
        </p:txBody>
      </p:sp>
      <p:sp>
        <p:nvSpPr>
          <p:cNvPr id="206" name="205 CuadroTexto"/>
          <p:cNvSpPr txBox="1"/>
          <p:nvPr/>
        </p:nvSpPr>
        <p:spPr>
          <a:xfrm>
            <a:off x="4067944" y="4797152"/>
            <a:ext cx="136301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000" b="1" dirty="0" smtClean="0">
                <a:solidFill>
                  <a:schemeClr val="accent2"/>
                </a:solidFill>
              </a:rPr>
              <a:t>Infiltración </a:t>
            </a:r>
            <a:r>
              <a:rPr lang="es-PE" sz="1000" b="1" dirty="0" err="1" smtClean="0">
                <a:solidFill>
                  <a:schemeClr val="accent2"/>
                </a:solidFill>
              </a:rPr>
              <a:t>intra</a:t>
            </a:r>
            <a:r>
              <a:rPr lang="es-PE" sz="1000" b="1" dirty="0" smtClean="0">
                <a:solidFill>
                  <a:schemeClr val="accent2"/>
                </a:solidFill>
              </a:rPr>
              <a:t>-domiciliaria</a:t>
            </a:r>
          </a:p>
          <a:p>
            <a:pPr algn="ctr"/>
            <a:endParaRPr lang="es-PE" sz="1000" b="1" dirty="0" smtClean="0">
              <a:solidFill>
                <a:schemeClr val="accent2"/>
              </a:solidFill>
            </a:endParaRPr>
          </a:p>
          <a:p>
            <a:pPr algn="ctr"/>
            <a:r>
              <a:rPr lang="es-PE" sz="1000" b="1" dirty="0" smtClean="0">
                <a:solidFill>
                  <a:schemeClr val="accent2"/>
                </a:solidFill>
              </a:rPr>
              <a:t>(Pozos Ciegos, Tanques Sépticos y percolación)</a:t>
            </a:r>
          </a:p>
        </p:txBody>
      </p:sp>
      <p:sp>
        <p:nvSpPr>
          <p:cNvPr id="210" name="209 Rectángulo"/>
          <p:cNvSpPr/>
          <p:nvPr/>
        </p:nvSpPr>
        <p:spPr>
          <a:xfrm>
            <a:off x="6488757" y="4811193"/>
            <a:ext cx="185900" cy="158861"/>
          </a:xfrm>
          <a:prstGeom prst="rect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214" name="213 Conector recto de flecha"/>
          <p:cNvCxnSpPr/>
          <p:nvPr/>
        </p:nvCxnSpPr>
        <p:spPr>
          <a:xfrm>
            <a:off x="5861627" y="4980314"/>
            <a:ext cx="0" cy="497338"/>
          </a:xfrm>
          <a:prstGeom prst="straightConnector1">
            <a:avLst/>
          </a:prstGeom>
          <a:ln w="3175">
            <a:solidFill>
              <a:srgbClr val="99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215 Conector recto de flecha"/>
          <p:cNvCxnSpPr>
            <a:stCxn id="210" idx="2"/>
          </p:cNvCxnSpPr>
          <p:nvPr/>
        </p:nvCxnSpPr>
        <p:spPr>
          <a:xfrm>
            <a:off x="6581707" y="4970054"/>
            <a:ext cx="0" cy="507598"/>
          </a:xfrm>
          <a:prstGeom prst="straightConnector1">
            <a:avLst/>
          </a:prstGeom>
          <a:ln w="3175">
            <a:solidFill>
              <a:srgbClr val="99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219 CuadroTexto"/>
          <p:cNvSpPr txBox="1"/>
          <p:nvPr/>
        </p:nvSpPr>
        <p:spPr>
          <a:xfrm>
            <a:off x="5844626" y="4747210"/>
            <a:ext cx="8156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800" b="1">
                <a:solidFill>
                  <a:srgbClr val="0000FF"/>
                </a:solidFill>
              </a:defRPr>
            </a:lvl1pPr>
          </a:lstStyle>
          <a:p>
            <a:r>
              <a:rPr lang="es-PE" dirty="0"/>
              <a:t>2 PTARS Lodos Activados</a:t>
            </a:r>
          </a:p>
        </p:txBody>
      </p:sp>
      <p:cxnSp>
        <p:nvCxnSpPr>
          <p:cNvPr id="221" name="220 Conector recto de flecha"/>
          <p:cNvCxnSpPr>
            <a:endCxn id="222" idx="0"/>
          </p:cNvCxnSpPr>
          <p:nvPr/>
        </p:nvCxnSpPr>
        <p:spPr>
          <a:xfrm flipH="1">
            <a:off x="7902547" y="4544253"/>
            <a:ext cx="3402" cy="291876"/>
          </a:xfrm>
          <a:prstGeom prst="straightConnector1">
            <a:avLst/>
          </a:prstGeom>
          <a:ln w="3175">
            <a:solidFill>
              <a:srgbClr val="99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221 Rectángulo"/>
          <p:cNvSpPr/>
          <p:nvPr/>
        </p:nvSpPr>
        <p:spPr>
          <a:xfrm>
            <a:off x="7809597" y="4836129"/>
            <a:ext cx="185900" cy="158861"/>
          </a:xfrm>
          <a:prstGeom prst="rect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223" name="222 Conector recto de flecha"/>
          <p:cNvCxnSpPr>
            <a:stCxn id="222" idx="2"/>
          </p:cNvCxnSpPr>
          <p:nvPr/>
        </p:nvCxnSpPr>
        <p:spPr>
          <a:xfrm>
            <a:off x="7902547" y="4994990"/>
            <a:ext cx="0" cy="514059"/>
          </a:xfrm>
          <a:prstGeom prst="straightConnector1">
            <a:avLst/>
          </a:prstGeom>
          <a:ln w="3175">
            <a:solidFill>
              <a:srgbClr val="99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229 CuadroTexto"/>
          <p:cNvSpPr txBox="1"/>
          <p:nvPr/>
        </p:nvSpPr>
        <p:spPr>
          <a:xfrm>
            <a:off x="4697376" y="3448911"/>
            <a:ext cx="516488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PE" sz="1000" b="1" dirty="0" smtClean="0">
                <a:solidFill>
                  <a:srgbClr val="0000FF"/>
                </a:solidFill>
              </a:rPr>
              <a:t>R. 650</a:t>
            </a:r>
            <a:endParaRPr lang="es-PE" sz="1000" b="1" dirty="0">
              <a:solidFill>
                <a:srgbClr val="0000FF"/>
              </a:solidFill>
            </a:endParaRPr>
          </a:p>
        </p:txBody>
      </p:sp>
      <p:sp>
        <p:nvSpPr>
          <p:cNvPr id="231" name="230 CuadroTexto"/>
          <p:cNvSpPr txBox="1"/>
          <p:nvPr/>
        </p:nvSpPr>
        <p:spPr>
          <a:xfrm>
            <a:off x="6090872" y="3429000"/>
            <a:ext cx="516488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PE" sz="1000" b="1" dirty="0" smtClean="0">
                <a:solidFill>
                  <a:srgbClr val="0000FF"/>
                </a:solidFill>
              </a:rPr>
              <a:t>R. 700</a:t>
            </a:r>
            <a:endParaRPr lang="es-PE" sz="1000" b="1" dirty="0">
              <a:solidFill>
                <a:srgbClr val="0000FF"/>
              </a:solidFill>
            </a:endParaRPr>
          </a:p>
        </p:txBody>
      </p:sp>
      <p:sp>
        <p:nvSpPr>
          <p:cNvPr id="233" name="232 CuadroTexto"/>
          <p:cNvSpPr txBox="1"/>
          <p:nvPr/>
        </p:nvSpPr>
        <p:spPr>
          <a:xfrm>
            <a:off x="7596336" y="5589240"/>
            <a:ext cx="108614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000" b="1" dirty="0" smtClean="0">
                <a:solidFill>
                  <a:schemeClr val="accent2"/>
                </a:solidFill>
              </a:rPr>
              <a:t>Riego de áreas verdes municipales</a:t>
            </a:r>
            <a:endParaRPr lang="es-PE" sz="1000" b="1" dirty="0">
              <a:solidFill>
                <a:schemeClr val="accent2"/>
              </a:solidFill>
            </a:endParaRPr>
          </a:p>
        </p:txBody>
      </p:sp>
      <p:sp>
        <p:nvSpPr>
          <p:cNvPr id="234" name="233 CuadroTexto"/>
          <p:cNvSpPr txBox="1"/>
          <p:nvPr/>
        </p:nvSpPr>
        <p:spPr>
          <a:xfrm>
            <a:off x="7094791" y="4649666"/>
            <a:ext cx="81560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 smtClean="0">
                <a:solidFill>
                  <a:srgbClr val="0000FF"/>
                </a:solidFill>
              </a:rPr>
              <a:t>1 PTAR Lodos Activados + </a:t>
            </a:r>
            <a:r>
              <a:rPr lang="es-PE" sz="800" b="1" dirty="0" err="1" smtClean="0">
                <a:solidFill>
                  <a:srgbClr val="0000FF"/>
                </a:solidFill>
              </a:rPr>
              <a:t>Biofiltro</a:t>
            </a:r>
            <a:r>
              <a:rPr lang="es-PE" sz="800" b="1" dirty="0" smtClean="0">
                <a:solidFill>
                  <a:srgbClr val="0000FF"/>
                </a:solidFill>
              </a:rPr>
              <a:t> +</a:t>
            </a:r>
          </a:p>
          <a:p>
            <a:pPr algn="ctr"/>
            <a:r>
              <a:rPr lang="es-PE" sz="800" b="1" dirty="0" err="1" smtClean="0">
                <a:solidFill>
                  <a:srgbClr val="0000FF"/>
                </a:solidFill>
              </a:rPr>
              <a:t>Desinfec</a:t>
            </a:r>
            <a:r>
              <a:rPr lang="es-PE" sz="800" b="1" dirty="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35" name="234 CuadroTexto"/>
          <p:cNvSpPr txBox="1"/>
          <p:nvPr/>
        </p:nvSpPr>
        <p:spPr>
          <a:xfrm>
            <a:off x="6978795" y="2877076"/>
            <a:ext cx="51648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PE" sz="1000" b="1" dirty="0" smtClean="0">
                <a:solidFill>
                  <a:srgbClr val="0000FF"/>
                </a:solidFill>
              </a:rPr>
              <a:t>R. 300</a:t>
            </a:r>
          </a:p>
          <a:p>
            <a:r>
              <a:rPr lang="es-PE" sz="1000" b="1" dirty="0" smtClean="0">
                <a:solidFill>
                  <a:srgbClr val="0000FF"/>
                </a:solidFill>
              </a:rPr>
              <a:t>R. 200</a:t>
            </a:r>
          </a:p>
          <a:p>
            <a:r>
              <a:rPr lang="es-PE" sz="1000" b="1" dirty="0" smtClean="0">
                <a:solidFill>
                  <a:srgbClr val="0000FF"/>
                </a:solidFill>
              </a:rPr>
              <a:t>R. 200</a:t>
            </a:r>
          </a:p>
          <a:p>
            <a:r>
              <a:rPr lang="es-PE" sz="1000" b="1" dirty="0" smtClean="0">
                <a:solidFill>
                  <a:srgbClr val="0000FF"/>
                </a:solidFill>
              </a:rPr>
              <a:t>R. 200</a:t>
            </a:r>
            <a:endParaRPr lang="es-PE" sz="1000" b="1" dirty="0">
              <a:solidFill>
                <a:srgbClr val="0000FF"/>
              </a:solidFill>
            </a:endParaRPr>
          </a:p>
        </p:txBody>
      </p:sp>
      <p:sp>
        <p:nvSpPr>
          <p:cNvPr id="236" name="235 CuadroTexto"/>
          <p:cNvSpPr txBox="1"/>
          <p:nvPr/>
        </p:nvSpPr>
        <p:spPr>
          <a:xfrm>
            <a:off x="8200280" y="2039776"/>
            <a:ext cx="444352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PE" sz="1000" b="1" dirty="0" smtClean="0">
                <a:solidFill>
                  <a:srgbClr val="FF00FF"/>
                </a:solidFill>
              </a:rPr>
              <a:t>4 km</a:t>
            </a:r>
            <a:endParaRPr lang="es-PE" sz="1000" b="1" dirty="0">
              <a:solidFill>
                <a:srgbClr val="FF00FF"/>
              </a:solidFill>
            </a:endParaRPr>
          </a:p>
        </p:txBody>
      </p:sp>
      <p:sp>
        <p:nvSpPr>
          <p:cNvPr id="237" name="236 CuadroTexto"/>
          <p:cNvSpPr txBox="1"/>
          <p:nvPr/>
        </p:nvSpPr>
        <p:spPr>
          <a:xfrm>
            <a:off x="8244408" y="2492896"/>
            <a:ext cx="510076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PE" sz="1000" b="1" dirty="0" smtClean="0">
                <a:solidFill>
                  <a:srgbClr val="FF00FF"/>
                </a:solidFill>
              </a:rPr>
              <a:t>11 km</a:t>
            </a:r>
            <a:endParaRPr lang="es-PE" sz="1000" b="1" dirty="0">
              <a:solidFill>
                <a:srgbClr val="FF00FF"/>
              </a:solidFill>
            </a:endParaRPr>
          </a:p>
        </p:txBody>
      </p:sp>
      <p:sp>
        <p:nvSpPr>
          <p:cNvPr id="238" name="237 CuadroTexto"/>
          <p:cNvSpPr txBox="1"/>
          <p:nvPr/>
        </p:nvSpPr>
        <p:spPr>
          <a:xfrm>
            <a:off x="1630755" y="3138815"/>
            <a:ext cx="651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i="1" dirty="0" smtClean="0">
                <a:solidFill>
                  <a:srgbClr val="FF0000"/>
                </a:solidFill>
              </a:rPr>
              <a:t> 40 l/s</a:t>
            </a:r>
            <a:endParaRPr lang="es-PE" sz="1100" b="1" i="1" dirty="0">
              <a:solidFill>
                <a:srgbClr val="FF0000"/>
              </a:solidFill>
            </a:endParaRPr>
          </a:p>
        </p:txBody>
      </p:sp>
      <p:sp>
        <p:nvSpPr>
          <p:cNvPr id="239" name="238 CuadroTexto"/>
          <p:cNvSpPr txBox="1"/>
          <p:nvPr/>
        </p:nvSpPr>
        <p:spPr>
          <a:xfrm>
            <a:off x="2986642" y="2984357"/>
            <a:ext cx="1354858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PE" sz="1000" b="1" dirty="0" smtClean="0">
                <a:solidFill>
                  <a:srgbClr val="FF00FF"/>
                </a:solidFill>
              </a:rPr>
              <a:t>PVC 22 km  Ø 8” – 12”</a:t>
            </a:r>
            <a:endParaRPr lang="es-PE" sz="1000" b="1" dirty="0">
              <a:solidFill>
                <a:srgbClr val="FF00FF"/>
              </a:solidFill>
            </a:endParaRPr>
          </a:p>
        </p:txBody>
      </p:sp>
      <p:cxnSp>
        <p:nvCxnSpPr>
          <p:cNvPr id="247" name="246 Conector recto de flecha"/>
          <p:cNvCxnSpPr>
            <a:stCxn id="116" idx="2"/>
          </p:cNvCxnSpPr>
          <p:nvPr/>
        </p:nvCxnSpPr>
        <p:spPr>
          <a:xfrm flipH="1">
            <a:off x="3635896" y="4414030"/>
            <a:ext cx="1224136" cy="383122"/>
          </a:xfrm>
          <a:prstGeom prst="straightConnector1">
            <a:avLst/>
          </a:prstGeom>
          <a:ln w="3175">
            <a:solidFill>
              <a:srgbClr val="99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258 CuadroTexto"/>
          <p:cNvSpPr txBox="1"/>
          <p:nvPr/>
        </p:nvSpPr>
        <p:spPr>
          <a:xfrm>
            <a:off x="2426185" y="5036184"/>
            <a:ext cx="7718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i="1" dirty="0" smtClean="0">
                <a:solidFill>
                  <a:srgbClr val="FF0000"/>
                </a:solidFill>
              </a:rPr>
              <a:t> 3 l/s *</a:t>
            </a:r>
            <a:endParaRPr lang="es-PE" sz="1100" b="1" i="1" dirty="0">
              <a:solidFill>
                <a:srgbClr val="FF0000"/>
              </a:solidFill>
            </a:endParaRPr>
          </a:p>
        </p:txBody>
      </p:sp>
      <p:sp>
        <p:nvSpPr>
          <p:cNvPr id="260" name="259 CuadroTexto"/>
          <p:cNvSpPr txBox="1"/>
          <p:nvPr/>
        </p:nvSpPr>
        <p:spPr>
          <a:xfrm>
            <a:off x="5430959" y="5445224"/>
            <a:ext cx="7834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i="1" dirty="0" smtClean="0">
                <a:solidFill>
                  <a:srgbClr val="FF0000"/>
                </a:solidFill>
              </a:rPr>
              <a:t> 38,6 l/s *</a:t>
            </a:r>
            <a:endParaRPr lang="es-PE" sz="1100" b="1" i="1" dirty="0">
              <a:solidFill>
                <a:srgbClr val="FF0000"/>
              </a:solidFill>
            </a:endParaRPr>
          </a:p>
        </p:txBody>
      </p:sp>
      <p:sp>
        <p:nvSpPr>
          <p:cNvPr id="261" name="260 CuadroTexto"/>
          <p:cNvSpPr txBox="1"/>
          <p:nvPr/>
        </p:nvSpPr>
        <p:spPr>
          <a:xfrm>
            <a:off x="6255999" y="5445224"/>
            <a:ext cx="778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i="1" dirty="0" smtClean="0">
                <a:solidFill>
                  <a:srgbClr val="FF0000"/>
                </a:solidFill>
              </a:rPr>
              <a:t> 20,5 l/s *</a:t>
            </a:r>
            <a:endParaRPr lang="es-PE" sz="1100" b="1" i="1" dirty="0">
              <a:solidFill>
                <a:srgbClr val="FF0000"/>
              </a:solidFill>
            </a:endParaRPr>
          </a:p>
        </p:txBody>
      </p:sp>
      <p:cxnSp>
        <p:nvCxnSpPr>
          <p:cNvPr id="86" name="85 Conector recto de flecha"/>
          <p:cNvCxnSpPr>
            <a:endCxn id="87" idx="0"/>
          </p:cNvCxnSpPr>
          <p:nvPr/>
        </p:nvCxnSpPr>
        <p:spPr>
          <a:xfrm flipH="1">
            <a:off x="8439490" y="4547620"/>
            <a:ext cx="3402" cy="291876"/>
          </a:xfrm>
          <a:prstGeom prst="straightConnector1">
            <a:avLst/>
          </a:prstGeom>
          <a:ln w="3175">
            <a:solidFill>
              <a:srgbClr val="99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86 Rectángulo"/>
          <p:cNvSpPr/>
          <p:nvPr/>
        </p:nvSpPr>
        <p:spPr>
          <a:xfrm>
            <a:off x="8346540" y="4839496"/>
            <a:ext cx="185900" cy="158861"/>
          </a:xfrm>
          <a:prstGeom prst="rect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8" name="87 Conector recto de flecha"/>
          <p:cNvCxnSpPr>
            <a:stCxn id="87" idx="2"/>
          </p:cNvCxnSpPr>
          <p:nvPr/>
        </p:nvCxnSpPr>
        <p:spPr>
          <a:xfrm>
            <a:off x="8439490" y="4998357"/>
            <a:ext cx="0" cy="514059"/>
          </a:xfrm>
          <a:prstGeom prst="straightConnector1">
            <a:avLst/>
          </a:prstGeom>
          <a:ln w="3175">
            <a:solidFill>
              <a:srgbClr val="99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88 CuadroTexto"/>
          <p:cNvSpPr txBox="1"/>
          <p:nvPr/>
        </p:nvSpPr>
        <p:spPr>
          <a:xfrm>
            <a:off x="7113245" y="5471646"/>
            <a:ext cx="778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i="1" dirty="0" smtClean="0">
                <a:solidFill>
                  <a:srgbClr val="FF0000"/>
                </a:solidFill>
              </a:rPr>
              <a:t> 15 l/s *</a:t>
            </a:r>
            <a:endParaRPr lang="es-PE" sz="1100" b="1" i="1" dirty="0">
              <a:solidFill>
                <a:srgbClr val="FF0000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8404002" y="4653136"/>
            <a:ext cx="81560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 smtClean="0">
                <a:solidFill>
                  <a:srgbClr val="0000FF"/>
                </a:solidFill>
              </a:rPr>
              <a:t>1 PTAR Zanja aireada + </a:t>
            </a:r>
            <a:r>
              <a:rPr lang="es-PE" sz="800" b="1" dirty="0" err="1" smtClean="0">
                <a:solidFill>
                  <a:srgbClr val="0000FF"/>
                </a:solidFill>
              </a:rPr>
              <a:t>Desinfec</a:t>
            </a:r>
            <a:r>
              <a:rPr lang="es-PE" sz="800" b="1" dirty="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91" name="90 CuadroTexto"/>
          <p:cNvSpPr txBox="1"/>
          <p:nvPr/>
        </p:nvSpPr>
        <p:spPr>
          <a:xfrm>
            <a:off x="8422456" y="5471646"/>
            <a:ext cx="778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i="1" dirty="0" smtClean="0">
                <a:solidFill>
                  <a:srgbClr val="FF0000"/>
                </a:solidFill>
              </a:rPr>
              <a:t> 9 l/s *</a:t>
            </a:r>
            <a:endParaRPr lang="es-PE" sz="1100" b="1" i="1" dirty="0">
              <a:solidFill>
                <a:srgbClr val="FF0000"/>
              </a:solidFill>
            </a:endParaRPr>
          </a:p>
        </p:txBody>
      </p:sp>
      <p:sp>
        <p:nvSpPr>
          <p:cNvPr id="92" name="91 CuadroTexto"/>
          <p:cNvSpPr txBox="1"/>
          <p:nvPr/>
        </p:nvSpPr>
        <p:spPr>
          <a:xfrm>
            <a:off x="281684" y="6423139"/>
            <a:ext cx="1770036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s-PE"/>
            </a:defPPr>
            <a:lvl1pPr>
              <a:defRPr sz="1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PE" sz="1050" dirty="0">
                <a:effectLst/>
              </a:rPr>
              <a:t>*  Nota:  Caudales de Diseño</a:t>
            </a:r>
          </a:p>
        </p:txBody>
      </p:sp>
      <p:sp>
        <p:nvSpPr>
          <p:cNvPr id="93" name="92 CuadroTexto"/>
          <p:cNvSpPr txBox="1"/>
          <p:nvPr/>
        </p:nvSpPr>
        <p:spPr>
          <a:xfrm>
            <a:off x="323528" y="5733256"/>
            <a:ext cx="2073003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PE" sz="1050" b="1" dirty="0" smtClean="0">
                <a:solidFill>
                  <a:srgbClr val="0000FF"/>
                </a:solidFill>
              </a:rPr>
              <a:t>CRB : Cámara de </a:t>
            </a:r>
            <a:r>
              <a:rPr lang="es-PE" sz="1050" b="1" dirty="0" err="1" smtClean="0">
                <a:solidFill>
                  <a:srgbClr val="0000FF"/>
                </a:solidFill>
              </a:rPr>
              <a:t>Rebombeo</a:t>
            </a:r>
            <a:endParaRPr lang="es-PE" sz="1050" b="1" dirty="0" smtClean="0">
              <a:solidFill>
                <a:srgbClr val="0000FF"/>
              </a:solidFill>
            </a:endParaRPr>
          </a:p>
          <a:p>
            <a:r>
              <a:rPr lang="es-PE" sz="1050" b="1" dirty="0" smtClean="0">
                <a:solidFill>
                  <a:srgbClr val="0000FF"/>
                </a:solidFill>
              </a:rPr>
              <a:t>CT : Conexiones Totales</a:t>
            </a:r>
          </a:p>
          <a:p>
            <a:r>
              <a:rPr lang="es-PE" sz="1050" b="1" dirty="0" smtClean="0">
                <a:solidFill>
                  <a:srgbClr val="0000FF"/>
                </a:solidFill>
              </a:rPr>
              <a:t>R:  Reservorios</a:t>
            </a:r>
          </a:p>
          <a:p>
            <a:r>
              <a:rPr lang="es-PE" sz="1050" b="1" dirty="0" smtClean="0">
                <a:solidFill>
                  <a:srgbClr val="0000FF"/>
                </a:solidFill>
              </a:rPr>
              <a:t>CRP: Cámara Rompe Presión</a:t>
            </a:r>
            <a:endParaRPr lang="es-PE" sz="1050" b="1" dirty="0">
              <a:solidFill>
                <a:srgbClr val="0000FF"/>
              </a:solidFill>
            </a:endParaRPr>
          </a:p>
        </p:txBody>
      </p:sp>
      <p:sp>
        <p:nvSpPr>
          <p:cNvPr id="95" name="94 CuadroTexto"/>
          <p:cNvSpPr txBox="1"/>
          <p:nvPr/>
        </p:nvSpPr>
        <p:spPr>
          <a:xfrm>
            <a:off x="2331141" y="2299995"/>
            <a:ext cx="78354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50" dirty="0" smtClean="0"/>
              <a:t>Distrito de Villa María del Triunfo</a:t>
            </a:r>
            <a:endParaRPr lang="es-PE" sz="1050" dirty="0"/>
          </a:p>
        </p:txBody>
      </p:sp>
      <p:sp>
        <p:nvSpPr>
          <p:cNvPr id="94" name="1 Título"/>
          <p:cNvSpPr txBox="1">
            <a:spLocks/>
          </p:cNvSpPr>
          <p:nvPr/>
        </p:nvSpPr>
        <p:spPr>
          <a:xfrm>
            <a:off x="35496" y="44624"/>
            <a:ext cx="5976664" cy="7200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ESQUEMA ACTUAL SISTEMA DE AGUA POTABLE Y ALCANTARILLADO</a:t>
            </a: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496541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555776" y="3877598"/>
            <a:ext cx="1316514" cy="55399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000" dirty="0" smtClean="0"/>
              <a:t>Punta Hermosa</a:t>
            </a:r>
          </a:p>
          <a:p>
            <a:pPr algn="ctr"/>
            <a:r>
              <a:rPr lang="es-PE" sz="1000" dirty="0" smtClean="0">
                <a:solidFill>
                  <a:srgbClr val="FF0000"/>
                </a:solidFill>
              </a:rPr>
              <a:t>Mejoramiento y ampliación de redes</a:t>
            </a:r>
            <a:endParaRPr lang="es-PE" sz="1000" dirty="0">
              <a:solidFill>
                <a:srgbClr val="FF0000"/>
              </a:solidFill>
            </a:endParaRPr>
          </a:p>
        </p:txBody>
      </p:sp>
      <p:cxnSp>
        <p:nvCxnSpPr>
          <p:cNvPr id="38" name="37 Conector recto de flecha"/>
          <p:cNvCxnSpPr/>
          <p:nvPr/>
        </p:nvCxnSpPr>
        <p:spPr>
          <a:xfrm flipV="1">
            <a:off x="3241847" y="3284984"/>
            <a:ext cx="3750079" cy="93237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>
            <a:endCxn id="116" idx="0"/>
          </p:cNvCxnSpPr>
          <p:nvPr/>
        </p:nvCxnSpPr>
        <p:spPr>
          <a:xfrm>
            <a:off x="4636726" y="3368008"/>
            <a:ext cx="0" cy="492024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113 Conector recto de flecha"/>
          <p:cNvCxnSpPr>
            <a:endCxn id="117" idx="0"/>
          </p:cNvCxnSpPr>
          <p:nvPr/>
        </p:nvCxnSpPr>
        <p:spPr>
          <a:xfrm>
            <a:off x="6152033" y="3368008"/>
            <a:ext cx="0" cy="509561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115 CuadroTexto"/>
          <p:cNvSpPr txBox="1"/>
          <p:nvPr/>
        </p:nvSpPr>
        <p:spPr>
          <a:xfrm>
            <a:off x="3961002" y="3860032"/>
            <a:ext cx="1351448" cy="55399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000" dirty="0" smtClean="0"/>
              <a:t>Punta Negra</a:t>
            </a:r>
          </a:p>
          <a:p>
            <a:pPr algn="ctr"/>
            <a:r>
              <a:rPr lang="es-PE" sz="1000" dirty="0">
                <a:solidFill>
                  <a:srgbClr val="FF0000"/>
                </a:solidFill>
              </a:rPr>
              <a:t>Mejoramiento y ampliación de </a:t>
            </a:r>
            <a:r>
              <a:rPr lang="es-PE" sz="1000" dirty="0" smtClean="0">
                <a:solidFill>
                  <a:srgbClr val="FF0000"/>
                </a:solidFill>
              </a:rPr>
              <a:t>redes</a:t>
            </a:r>
            <a:endParaRPr lang="es-PE" sz="1000" dirty="0">
              <a:solidFill>
                <a:srgbClr val="FF0000"/>
              </a:solidFill>
            </a:endParaRPr>
          </a:p>
        </p:txBody>
      </p:sp>
      <p:sp>
        <p:nvSpPr>
          <p:cNvPr id="117" name="116 CuadroTexto"/>
          <p:cNvSpPr txBox="1"/>
          <p:nvPr/>
        </p:nvSpPr>
        <p:spPr>
          <a:xfrm>
            <a:off x="5514817" y="3877569"/>
            <a:ext cx="1274432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000" dirty="0" smtClean="0"/>
              <a:t>San Bartolo </a:t>
            </a:r>
          </a:p>
          <a:p>
            <a:pPr algn="ctr"/>
            <a:r>
              <a:rPr lang="es-PE" sz="1000" dirty="0">
                <a:solidFill>
                  <a:srgbClr val="FF0000"/>
                </a:solidFill>
              </a:rPr>
              <a:t>Mejoramiento y ampliación de </a:t>
            </a:r>
            <a:r>
              <a:rPr lang="es-PE" sz="1000" dirty="0" smtClean="0">
                <a:solidFill>
                  <a:srgbClr val="FF0000"/>
                </a:solidFill>
              </a:rPr>
              <a:t>redes</a:t>
            </a:r>
            <a:endParaRPr lang="es-PE" sz="1000" dirty="0" smtClean="0"/>
          </a:p>
        </p:txBody>
      </p:sp>
      <p:cxnSp>
        <p:nvCxnSpPr>
          <p:cNvPr id="118" name="117 Conector recto de flecha"/>
          <p:cNvCxnSpPr>
            <a:endCxn id="6" idx="0"/>
          </p:cNvCxnSpPr>
          <p:nvPr/>
        </p:nvCxnSpPr>
        <p:spPr>
          <a:xfrm flipH="1">
            <a:off x="3214033" y="3353002"/>
            <a:ext cx="22846" cy="524596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207" y="3484003"/>
            <a:ext cx="212034" cy="21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25" y="3484003"/>
            <a:ext cx="212034" cy="21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" name="129 CuadroTexto"/>
          <p:cNvSpPr txBox="1"/>
          <p:nvPr/>
        </p:nvSpPr>
        <p:spPr>
          <a:xfrm>
            <a:off x="7487671" y="3967172"/>
            <a:ext cx="1404809" cy="55399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000" dirty="0" smtClean="0"/>
              <a:t>Santa María del Mar</a:t>
            </a:r>
          </a:p>
          <a:p>
            <a:pPr algn="ctr"/>
            <a:r>
              <a:rPr lang="es-PE" sz="1000" dirty="0">
                <a:solidFill>
                  <a:srgbClr val="FF0000"/>
                </a:solidFill>
              </a:rPr>
              <a:t>Mejoramiento y ampliación de </a:t>
            </a:r>
            <a:r>
              <a:rPr lang="es-PE" sz="1000" dirty="0" smtClean="0">
                <a:solidFill>
                  <a:srgbClr val="FF0000"/>
                </a:solidFill>
              </a:rPr>
              <a:t>redes</a:t>
            </a:r>
            <a:endParaRPr lang="es-PE" sz="1000" dirty="0" smtClean="0"/>
          </a:p>
        </p:txBody>
      </p:sp>
      <p:sp>
        <p:nvSpPr>
          <p:cNvPr id="230" name="229 CuadroTexto"/>
          <p:cNvSpPr txBox="1"/>
          <p:nvPr/>
        </p:nvSpPr>
        <p:spPr>
          <a:xfrm>
            <a:off x="4789296" y="3448911"/>
            <a:ext cx="65114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PE" sz="1000" b="1" dirty="0" smtClean="0">
                <a:solidFill>
                  <a:srgbClr val="0000FF"/>
                </a:solidFill>
              </a:rPr>
              <a:t>RP. 2800</a:t>
            </a:r>
            <a:endParaRPr lang="es-PE" sz="1000" b="1" dirty="0">
              <a:solidFill>
                <a:srgbClr val="0000FF"/>
              </a:solidFill>
            </a:endParaRPr>
          </a:p>
        </p:txBody>
      </p:sp>
      <p:sp>
        <p:nvSpPr>
          <p:cNvPr id="231" name="230 CuadroTexto"/>
          <p:cNvSpPr txBox="1"/>
          <p:nvPr/>
        </p:nvSpPr>
        <p:spPr>
          <a:xfrm>
            <a:off x="6209086" y="3470811"/>
            <a:ext cx="65114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PE" sz="1000" b="1" dirty="0" smtClean="0">
                <a:solidFill>
                  <a:srgbClr val="0000FF"/>
                </a:solidFill>
              </a:rPr>
              <a:t>RP. 3200</a:t>
            </a:r>
            <a:endParaRPr lang="es-PE" sz="1000" b="1" dirty="0">
              <a:solidFill>
                <a:srgbClr val="0000FF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0" y="93663"/>
            <a:ext cx="5867400" cy="527050"/>
          </a:xfrm>
        </p:spPr>
        <p:txBody>
          <a:bodyPr>
            <a:normAutofit fontScale="90000"/>
          </a:bodyPr>
          <a:lstStyle/>
          <a:p>
            <a:r>
              <a:rPr lang="es-PE" sz="2000" b="1" dirty="0" smtClean="0">
                <a:solidFill>
                  <a:schemeClr val="tx1"/>
                </a:solidFill>
                <a:latin typeface="Century Gothic" pitchFamily="34" charset="0"/>
              </a:rPr>
              <a:t>ESQUEMA REFERENCIAL PROYECTADO DE SERVICIOS DE AGUA</a:t>
            </a:r>
            <a:endParaRPr lang="es-PE" sz="2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93" name="92 CuadroTexto"/>
          <p:cNvSpPr txBox="1"/>
          <p:nvPr/>
        </p:nvSpPr>
        <p:spPr>
          <a:xfrm>
            <a:off x="179512" y="5733256"/>
            <a:ext cx="1669047" cy="861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PE" sz="1000" b="1" dirty="0" smtClean="0">
                <a:solidFill>
                  <a:srgbClr val="0000FF"/>
                </a:solidFill>
              </a:rPr>
              <a:t>RP:  Reservorio Proyectado</a:t>
            </a:r>
          </a:p>
          <a:p>
            <a:r>
              <a:rPr lang="es-PE" sz="1000" b="1" dirty="0" smtClean="0">
                <a:solidFill>
                  <a:srgbClr val="0000FF"/>
                </a:solidFill>
              </a:rPr>
              <a:t>RE :  Reservorio Existente</a:t>
            </a:r>
          </a:p>
          <a:p>
            <a:r>
              <a:rPr lang="es-PE" sz="1000" b="1" dirty="0" smtClean="0">
                <a:solidFill>
                  <a:srgbClr val="0000FF"/>
                </a:solidFill>
              </a:rPr>
              <a:t>EB :  Estación de Bombeo</a:t>
            </a:r>
          </a:p>
          <a:p>
            <a:r>
              <a:rPr lang="es-PE" sz="1000" b="1" dirty="0" smtClean="0">
                <a:solidFill>
                  <a:srgbClr val="0000FF"/>
                </a:solidFill>
              </a:rPr>
              <a:t>CRB : Cámara de </a:t>
            </a:r>
            <a:r>
              <a:rPr lang="es-PE" sz="1000" b="1" dirty="0" err="1" smtClean="0">
                <a:solidFill>
                  <a:srgbClr val="0000FF"/>
                </a:solidFill>
              </a:rPr>
              <a:t>Rebombeo</a:t>
            </a:r>
            <a:endParaRPr lang="es-PE" sz="1000" b="1" dirty="0" smtClean="0">
              <a:solidFill>
                <a:srgbClr val="0000FF"/>
              </a:solidFill>
            </a:endParaRPr>
          </a:p>
          <a:p>
            <a:r>
              <a:rPr lang="es-PE" sz="1000" b="1" dirty="0" smtClean="0">
                <a:solidFill>
                  <a:srgbClr val="0000FF"/>
                </a:solidFill>
              </a:rPr>
              <a:t>CRP: Cámara rompe presión</a:t>
            </a:r>
          </a:p>
        </p:txBody>
      </p:sp>
      <p:pic>
        <p:nvPicPr>
          <p:cNvPr id="9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830" y="3450229"/>
            <a:ext cx="212034" cy="21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65 CuadroTexto"/>
          <p:cNvSpPr txBox="1"/>
          <p:nvPr/>
        </p:nvSpPr>
        <p:spPr>
          <a:xfrm>
            <a:off x="3277128" y="3466909"/>
            <a:ext cx="65114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PE" sz="1000" b="1" dirty="0" smtClean="0">
                <a:solidFill>
                  <a:srgbClr val="0000FF"/>
                </a:solidFill>
              </a:rPr>
              <a:t>RP. 2500</a:t>
            </a:r>
            <a:endParaRPr lang="es-PE" sz="1000" b="1" dirty="0">
              <a:solidFill>
                <a:srgbClr val="0000FF"/>
              </a:solidFill>
            </a:endParaRPr>
          </a:p>
        </p:txBody>
      </p:sp>
      <p:sp>
        <p:nvSpPr>
          <p:cNvPr id="68" name="67 Rectángulo redondeado"/>
          <p:cNvSpPr/>
          <p:nvPr/>
        </p:nvSpPr>
        <p:spPr>
          <a:xfrm>
            <a:off x="6862407" y="5085184"/>
            <a:ext cx="259038" cy="216024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 w="3175">
                <a:solidFill>
                  <a:schemeClr val="accent6"/>
                </a:solidFill>
              </a:ln>
            </a:endParaRPr>
          </a:p>
        </p:txBody>
      </p:sp>
      <p:sp>
        <p:nvSpPr>
          <p:cNvPr id="69" name="68 CuadroTexto"/>
          <p:cNvSpPr txBox="1"/>
          <p:nvPr/>
        </p:nvSpPr>
        <p:spPr>
          <a:xfrm>
            <a:off x="7185652" y="5058750"/>
            <a:ext cx="1180131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PE" sz="1000" b="1" dirty="0" smtClean="0">
                <a:solidFill>
                  <a:srgbClr val="0000FF"/>
                </a:solidFill>
              </a:rPr>
              <a:t>PTA DESALADORA </a:t>
            </a:r>
            <a:endParaRPr lang="es-PE" sz="1000" b="1" dirty="0">
              <a:solidFill>
                <a:srgbClr val="0000FF"/>
              </a:solidFill>
            </a:endParaRPr>
          </a:p>
        </p:txBody>
      </p:sp>
      <p:cxnSp>
        <p:nvCxnSpPr>
          <p:cNvPr id="70" name="69 Conector recto de flecha"/>
          <p:cNvCxnSpPr/>
          <p:nvPr/>
        </p:nvCxnSpPr>
        <p:spPr>
          <a:xfrm flipH="1">
            <a:off x="6719389" y="5317437"/>
            <a:ext cx="283737" cy="959654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 de flecha"/>
          <p:cNvCxnSpPr>
            <a:endCxn id="68" idx="2"/>
          </p:cNvCxnSpPr>
          <p:nvPr/>
        </p:nvCxnSpPr>
        <p:spPr>
          <a:xfrm flipH="1" flipV="1">
            <a:off x="6991926" y="5301208"/>
            <a:ext cx="193726" cy="360040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78 CuadroTexto"/>
          <p:cNvSpPr txBox="1"/>
          <p:nvPr/>
        </p:nvSpPr>
        <p:spPr>
          <a:xfrm>
            <a:off x="7053186" y="5637205"/>
            <a:ext cx="916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i="1" dirty="0" smtClean="0">
                <a:solidFill>
                  <a:srgbClr val="FF0000"/>
                </a:solidFill>
              </a:rPr>
              <a:t>Captación</a:t>
            </a:r>
            <a:endParaRPr lang="es-PE" sz="1100" b="1" i="1" dirty="0">
              <a:solidFill>
                <a:srgbClr val="FF0000"/>
              </a:solidFill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6228184" y="6264390"/>
            <a:ext cx="916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i="1" dirty="0" smtClean="0">
                <a:solidFill>
                  <a:srgbClr val="FF0000"/>
                </a:solidFill>
              </a:rPr>
              <a:t>Descarga</a:t>
            </a:r>
            <a:endParaRPr lang="es-PE" sz="1100" b="1" i="1" dirty="0">
              <a:solidFill>
                <a:srgbClr val="FF0000"/>
              </a:solidFill>
            </a:endParaRPr>
          </a:p>
        </p:txBody>
      </p:sp>
      <p:cxnSp>
        <p:nvCxnSpPr>
          <p:cNvPr id="81" name="80 Conector recto de flecha"/>
          <p:cNvCxnSpPr>
            <a:stCxn id="68" idx="0"/>
          </p:cNvCxnSpPr>
          <p:nvPr/>
        </p:nvCxnSpPr>
        <p:spPr>
          <a:xfrm flipV="1">
            <a:off x="6991926" y="2978579"/>
            <a:ext cx="11200" cy="2106605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106 Conector recto de flecha"/>
          <p:cNvCxnSpPr/>
          <p:nvPr/>
        </p:nvCxnSpPr>
        <p:spPr>
          <a:xfrm flipV="1">
            <a:off x="6977412" y="2951823"/>
            <a:ext cx="1819620" cy="26759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110 CuadroTexto"/>
          <p:cNvSpPr txBox="1"/>
          <p:nvPr/>
        </p:nvSpPr>
        <p:spPr>
          <a:xfrm>
            <a:off x="7452554" y="5219618"/>
            <a:ext cx="12114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i="1" dirty="0" smtClean="0">
                <a:solidFill>
                  <a:srgbClr val="FF0000"/>
                </a:solidFill>
              </a:rPr>
              <a:t>I Etapa = 250 l/s</a:t>
            </a:r>
          </a:p>
          <a:p>
            <a:pPr algn="ctr"/>
            <a:r>
              <a:rPr lang="es-PE" sz="1100" b="1" i="1" dirty="0" smtClean="0">
                <a:solidFill>
                  <a:srgbClr val="FF0000"/>
                </a:solidFill>
              </a:rPr>
              <a:t>Total =   400 l/s</a:t>
            </a:r>
            <a:endParaRPr lang="es-PE" sz="1100" b="1" i="1" dirty="0">
              <a:solidFill>
                <a:srgbClr val="FF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99597" y="1477233"/>
            <a:ext cx="6586877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s-ES" sz="1200" dirty="0" smtClean="0"/>
              <a:t>Planta </a:t>
            </a:r>
            <a:r>
              <a:rPr lang="es-ES" sz="1200" dirty="0" err="1" smtClean="0"/>
              <a:t>desaladora</a:t>
            </a:r>
            <a:r>
              <a:rPr lang="es-ES" sz="1200" dirty="0" smtClean="0"/>
              <a:t> de 400 l/s, construida  en  etapas, con una 1era Etapa de 250 l/s.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s-ES" sz="1200" dirty="0" smtClean="0"/>
              <a:t>Estación de Bombeo de Agua EB-01 a Reservorios Proyectados y Línea de Impulsión.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s-ES" sz="1200" dirty="0" smtClean="0"/>
              <a:t>Mejoramiento de aprox. 40 km y ampliación de aprox. 60 km </a:t>
            </a:r>
            <a:r>
              <a:rPr lang="es-ES" sz="1200" dirty="0"/>
              <a:t>de redes de </a:t>
            </a:r>
            <a:r>
              <a:rPr lang="es-ES" sz="1200" dirty="0" smtClean="0"/>
              <a:t>distribución.  </a:t>
            </a:r>
          </a:p>
        </p:txBody>
      </p:sp>
      <p:sp>
        <p:nvSpPr>
          <p:cNvPr id="72" name="71 CuadroTexto"/>
          <p:cNvSpPr txBox="1"/>
          <p:nvPr/>
        </p:nvSpPr>
        <p:spPr>
          <a:xfrm>
            <a:off x="4884725" y="3110771"/>
            <a:ext cx="1186543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PE" sz="1000" b="1" dirty="0" smtClean="0">
                <a:solidFill>
                  <a:srgbClr val="FF00FF"/>
                </a:solidFill>
              </a:rPr>
              <a:t>Línea de Impulsión</a:t>
            </a:r>
            <a:endParaRPr lang="es-PE" sz="1000" b="1" dirty="0">
              <a:solidFill>
                <a:srgbClr val="FF00FF"/>
              </a:solidFill>
            </a:endParaRPr>
          </a:p>
        </p:txBody>
      </p:sp>
      <p:sp>
        <p:nvSpPr>
          <p:cNvPr id="73" name="72 Rectángulo redondeado"/>
          <p:cNvSpPr/>
          <p:nvPr/>
        </p:nvSpPr>
        <p:spPr>
          <a:xfrm>
            <a:off x="6901501" y="4775558"/>
            <a:ext cx="190779" cy="124093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 w="3175">
                <a:solidFill>
                  <a:schemeClr val="accent6"/>
                </a:solidFill>
              </a:ln>
            </a:endParaRPr>
          </a:p>
        </p:txBody>
      </p:sp>
      <p:sp>
        <p:nvSpPr>
          <p:cNvPr id="74" name="73 CuadroTexto"/>
          <p:cNvSpPr txBox="1"/>
          <p:nvPr/>
        </p:nvSpPr>
        <p:spPr>
          <a:xfrm>
            <a:off x="7041454" y="4720967"/>
            <a:ext cx="489236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PE" sz="1000" b="1" dirty="0" smtClean="0">
                <a:solidFill>
                  <a:srgbClr val="0000FF"/>
                </a:solidFill>
              </a:rPr>
              <a:t>EB-01</a:t>
            </a:r>
            <a:endParaRPr lang="es-PE" sz="1000" b="1" dirty="0">
              <a:solidFill>
                <a:srgbClr val="0000FF"/>
              </a:solidFill>
            </a:endParaRPr>
          </a:p>
        </p:txBody>
      </p:sp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194" y="3299838"/>
            <a:ext cx="212034" cy="21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561" y="3299838"/>
            <a:ext cx="212034" cy="21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00" y="3299838"/>
            <a:ext cx="212034" cy="21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840" y="3260311"/>
            <a:ext cx="212034" cy="21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0" name="89 Conector recto de flecha"/>
          <p:cNvCxnSpPr>
            <a:endCxn id="84" idx="0"/>
          </p:cNvCxnSpPr>
          <p:nvPr/>
        </p:nvCxnSpPr>
        <p:spPr>
          <a:xfrm>
            <a:off x="7823211" y="3005336"/>
            <a:ext cx="0" cy="294502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 de flecha"/>
          <p:cNvCxnSpPr>
            <a:endCxn id="87" idx="0"/>
          </p:cNvCxnSpPr>
          <p:nvPr/>
        </p:nvCxnSpPr>
        <p:spPr>
          <a:xfrm>
            <a:off x="8125578" y="2978582"/>
            <a:ext cx="0" cy="321256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 de flecha"/>
          <p:cNvCxnSpPr>
            <a:endCxn id="88" idx="0"/>
          </p:cNvCxnSpPr>
          <p:nvPr/>
        </p:nvCxnSpPr>
        <p:spPr>
          <a:xfrm>
            <a:off x="8430817" y="2965202"/>
            <a:ext cx="0" cy="334636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 de flecha"/>
          <p:cNvCxnSpPr>
            <a:endCxn id="89" idx="0"/>
          </p:cNvCxnSpPr>
          <p:nvPr/>
        </p:nvCxnSpPr>
        <p:spPr>
          <a:xfrm flipH="1">
            <a:off x="8790857" y="2965202"/>
            <a:ext cx="6175" cy="295109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02 Conector recto de flecha"/>
          <p:cNvCxnSpPr>
            <a:stCxn id="84" idx="2"/>
          </p:cNvCxnSpPr>
          <p:nvPr/>
        </p:nvCxnSpPr>
        <p:spPr>
          <a:xfrm>
            <a:off x="7823211" y="3511872"/>
            <a:ext cx="0" cy="455300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103 Conector recto de flecha"/>
          <p:cNvCxnSpPr/>
          <p:nvPr/>
        </p:nvCxnSpPr>
        <p:spPr>
          <a:xfrm>
            <a:off x="8104066" y="3405855"/>
            <a:ext cx="0" cy="605582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07 Conector recto de flecha"/>
          <p:cNvCxnSpPr/>
          <p:nvPr/>
        </p:nvCxnSpPr>
        <p:spPr>
          <a:xfrm>
            <a:off x="8415858" y="3509392"/>
            <a:ext cx="17855" cy="502045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108 Conector recto de flecha"/>
          <p:cNvCxnSpPr/>
          <p:nvPr/>
        </p:nvCxnSpPr>
        <p:spPr>
          <a:xfrm>
            <a:off x="8771706" y="3509392"/>
            <a:ext cx="0" cy="457780"/>
          </a:xfrm>
          <a:prstGeom prst="straightConnector1">
            <a:avLst/>
          </a:prstGeom>
          <a:ln w="31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111 CuadroTexto"/>
          <p:cNvSpPr txBox="1"/>
          <p:nvPr/>
        </p:nvSpPr>
        <p:spPr>
          <a:xfrm>
            <a:off x="7053186" y="3284984"/>
            <a:ext cx="57900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PE" sz="1000" b="1" dirty="0" smtClean="0">
                <a:solidFill>
                  <a:srgbClr val="0000FF"/>
                </a:solidFill>
              </a:rPr>
              <a:t>RE. 300</a:t>
            </a:r>
          </a:p>
          <a:p>
            <a:r>
              <a:rPr lang="es-PE" sz="1000" b="1" dirty="0" smtClean="0">
                <a:solidFill>
                  <a:srgbClr val="0000FF"/>
                </a:solidFill>
              </a:rPr>
              <a:t>RE. 200</a:t>
            </a:r>
          </a:p>
          <a:p>
            <a:r>
              <a:rPr lang="es-PE" sz="1000" b="1" dirty="0" smtClean="0">
                <a:solidFill>
                  <a:srgbClr val="0000FF"/>
                </a:solidFill>
              </a:rPr>
              <a:t>RE. 200</a:t>
            </a:r>
          </a:p>
          <a:p>
            <a:r>
              <a:rPr lang="es-PE" sz="1000" b="1" dirty="0" smtClean="0">
                <a:solidFill>
                  <a:srgbClr val="0000FF"/>
                </a:solidFill>
              </a:rPr>
              <a:t>RE. 200</a:t>
            </a:r>
            <a:endParaRPr lang="es-PE" sz="1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801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69404" y="2897631"/>
            <a:ext cx="1316514" cy="7386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050" dirty="0" smtClean="0"/>
              <a:t>Punta Hermosa</a:t>
            </a:r>
          </a:p>
          <a:p>
            <a:pPr algn="ctr"/>
            <a:r>
              <a:rPr lang="es-PE" sz="1000" dirty="0" smtClean="0">
                <a:solidFill>
                  <a:srgbClr val="FF0000"/>
                </a:solidFill>
              </a:rPr>
              <a:t>Renovación, mejoramiento y ampliación de redes </a:t>
            </a:r>
            <a:endParaRPr lang="es-PE" sz="1000" dirty="0">
              <a:solidFill>
                <a:srgbClr val="FF0000"/>
              </a:solidFill>
            </a:endParaRPr>
          </a:p>
        </p:txBody>
      </p:sp>
      <p:sp>
        <p:nvSpPr>
          <p:cNvPr id="116" name="115 CuadroTexto"/>
          <p:cNvSpPr txBox="1"/>
          <p:nvPr/>
        </p:nvSpPr>
        <p:spPr>
          <a:xfrm>
            <a:off x="1928794" y="2897630"/>
            <a:ext cx="1351448" cy="7386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050" dirty="0" smtClean="0"/>
              <a:t>Punta Negra</a:t>
            </a:r>
          </a:p>
          <a:p>
            <a:pPr algn="ctr"/>
            <a:r>
              <a:rPr lang="es-PE" sz="1000" dirty="0" smtClean="0">
                <a:solidFill>
                  <a:srgbClr val="FF0000"/>
                </a:solidFill>
              </a:rPr>
              <a:t>Renovación, mejoramiento </a:t>
            </a:r>
            <a:r>
              <a:rPr lang="es-PE" sz="1000" dirty="0">
                <a:solidFill>
                  <a:srgbClr val="FF0000"/>
                </a:solidFill>
              </a:rPr>
              <a:t>y ampliación de redes </a:t>
            </a:r>
          </a:p>
        </p:txBody>
      </p:sp>
      <p:sp>
        <p:nvSpPr>
          <p:cNvPr id="117" name="116 CuadroTexto"/>
          <p:cNvSpPr txBox="1"/>
          <p:nvPr/>
        </p:nvSpPr>
        <p:spPr>
          <a:xfrm>
            <a:off x="3441411" y="2897631"/>
            <a:ext cx="1352889" cy="7386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050" dirty="0" smtClean="0"/>
              <a:t>San Bartolo </a:t>
            </a:r>
          </a:p>
          <a:p>
            <a:pPr algn="ctr"/>
            <a:r>
              <a:rPr lang="es-PE" sz="1000" dirty="0" smtClean="0">
                <a:solidFill>
                  <a:srgbClr val="FF0000"/>
                </a:solidFill>
              </a:rPr>
              <a:t>Renovación, mejoramiento </a:t>
            </a:r>
            <a:r>
              <a:rPr lang="es-PE" sz="1000" dirty="0">
                <a:solidFill>
                  <a:srgbClr val="FF0000"/>
                </a:solidFill>
              </a:rPr>
              <a:t>y ampliación de redes </a:t>
            </a:r>
            <a:endParaRPr lang="es-PE" sz="1000" dirty="0" smtClean="0"/>
          </a:p>
        </p:txBody>
      </p:sp>
      <p:sp>
        <p:nvSpPr>
          <p:cNvPr id="130" name="129 CuadroTexto"/>
          <p:cNvSpPr txBox="1"/>
          <p:nvPr/>
        </p:nvSpPr>
        <p:spPr>
          <a:xfrm>
            <a:off x="7072330" y="2637605"/>
            <a:ext cx="1571636" cy="57708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050" dirty="0" smtClean="0"/>
              <a:t>Santa María del Mar</a:t>
            </a:r>
          </a:p>
          <a:p>
            <a:pPr algn="ctr"/>
            <a:r>
              <a:rPr lang="es-PE" sz="1000" dirty="0" smtClean="0">
                <a:solidFill>
                  <a:srgbClr val="FF0000"/>
                </a:solidFill>
              </a:rPr>
              <a:t>Renovación y/o Mejoramiento de </a:t>
            </a:r>
            <a:r>
              <a:rPr lang="es-PE" sz="1000" dirty="0">
                <a:solidFill>
                  <a:srgbClr val="FF0000"/>
                </a:solidFill>
              </a:rPr>
              <a:t>redes </a:t>
            </a:r>
            <a:endParaRPr lang="es-PE" sz="1000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229600" cy="527050"/>
          </a:xfrm>
        </p:spPr>
        <p:txBody>
          <a:bodyPr>
            <a:normAutofit fontScale="90000"/>
          </a:bodyPr>
          <a:lstStyle/>
          <a:p>
            <a:pPr algn="l"/>
            <a:r>
              <a:rPr lang="es-PE" sz="2000" b="1" dirty="0" smtClean="0"/>
              <a:t>Gráfico N° 3: Esquema Referencial</a:t>
            </a:r>
            <a:br>
              <a:rPr lang="es-PE" sz="2000" b="1" dirty="0" smtClean="0"/>
            </a:br>
            <a:r>
              <a:rPr lang="es-PE" sz="2000" b="1" dirty="0" smtClean="0"/>
              <a:t>Proyectado para el Alcantarillado</a:t>
            </a:r>
            <a:endParaRPr lang="es-PE" sz="2000" b="1" dirty="0"/>
          </a:p>
        </p:txBody>
      </p:sp>
      <p:cxnSp>
        <p:nvCxnSpPr>
          <p:cNvPr id="72" name="71 Conector recto de flecha"/>
          <p:cNvCxnSpPr>
            <a:stCxn id="6" idx="0"/>
            <a:endCxn id="63" idx="4"/>
          </p:cNvCxnSpPr>
          <p:nvPr/>
        </p:nvCxnSpPr>
        <p:spPr>
          <a:xfrm rot="5400000" flipH="1" flipV="1">
            <a:off x="983387" y="2738043"/>
            <a:ext cx="303863" cy="15315"/>
          </a:xfrm>
          <a:prstGeom prst="straightConnector1">
            <a:avLst/>
          </a:prstGeom>
          <a:ln w="3175">
            <a:solidFill>
              <a:srgbClr val="99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72 Rectángulo"/>
          <p:cNvSpPr/>
          <p:nvPr/>
        </p:nvSpPr>
        <p:spPr>
          <a:xfrm>
            <a:off x="5715008" y="4040638"/>
            <a:ext cx="500066" cy="285752"/>
          </a:xfrm>
          <a:prstGeom prst="rect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74" name="73 Conector recto de flecha"/>
          <p:cNvCxnSpPr>
            <a:stCxn id="73" idx="2"/>
            <a:endCxn id="76" idx="0"/>
          </p:cNvCxnSpPr>
          <p:nvPr/>
        </p:nvCxnSpPr>
        <p:spPr>
          <a:xfrm rot="5400000">
            <a:off x="5399345" y="4892086"/>
            <a:ext cx="1131392" cy="1588"/>
          </a:xfrm>
          <a:prstGeom prst="straightConnector1">
            <a:avLst/>
          </a:prstGeom>
          <a:ln w="3175">
            <a:solidFill>
              <a:srgbClr val="99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74 CuadroTexto"/>
          <p:cNvSpPr txBox="1"/>
          <p:nvPr/>
        </p:nvSpPr>
        <p:spPr>
          <a:xfrm>
            <a:off x="5000628" y="3979608"/>
            <a:ext cx="81560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000" b="1" dirty="0" smtClean="0">
                <a:solidFill>
                  <a:srgbClr val="0000FF"/>
                </a:solidFill>
              </a:rPr>
              <a:t>PTAR NUEVA</a:t>
            </a:r>
            <a:endParaRPr lang="es-PE" sz="1000" b="1" dirty="0">
              <a:solidFill>
                <a:srgbClr val="0000FF"/>
              </a:solidFill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5500694" y="5457782"/>
            <a:ext cx="9286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000" b="1" dirty="0" smtClean="0">
                <a:solidFill>
                  <a:srgbClr val="FF0000"/>
                </a:solidFill>
              </a:rPr>
              <a:t>Disposición Final al mar</a:t>
            </a:r>
            <a:endParaRPr lang="es-PE" sz="1000" b="1" dirty="0">
              <a:solidFill>
                <a:srgbClr val="FF0000"/>
              </a:solidFill>
            </a:endParaRPr>
          </a:p>
        </p:txBody>
      </p:sp>
      <p:cxnSp>
        <p:nvCxnSpPr>
          <p:cNvPr id="90" name="89 Conector recto de flecha"/>
          <p:cNvCxnSpPr>
            <a:stCxn id="47" idx="3"/>
            <a:endCxn id="91" idx="0"/>
          </p:cNvCxnSpPr>
          <p:nvPr/>
        </p:nvCxnSpPr>
        <p:spPr>
          <a:xfrm rot="5400000">
            <a:off x="7506492" y="3738220"/>
            <a:ext cx="488411" cy="113874"/>
          </a:xfrm>
          <a:prstGeom prst="straightConnector1">
            <a:avLst/>
          </a:prstGeom>
          <a:ln w="3175">
            <a:solidFill>
              <a:srgbClr val="99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90 Rectángulo"/>
          <p:cNvSpPr/>
          <p:nvPr/>
        </p:nvSpPr>
        <p:spPr>
          <a:xfrm>
            <a:off x="7600810" y="4039363"/>
            <a:ext cx="185900" cy="158861"/>
          </a:xfrm>
          <a:prstGeom prst="rect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92" name="91 Conector recto de flecha"/>
          <p:cNvCxnSpPr>
            <a:stCxn id="91" idx="2"/>
          </p:cNvCxnSpPr>
          <p:nvPr/>
        </p:nvCxnSpPr>
        <p:spPr>
          <a:xfrm rot="16200000" flipH="1">
            <a:off x="7461838" y="4430146"/>
            <a:ext cx="628232" cy="164388"/>
          </a:xfrm>
          <a:prstGeom prst="straightConnector1">
            <a:avLst/>
          </a:prstGeom>
          <a:ln w="3175">
            <a:solidFill>
              <a:srgbClr val="99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94 CuadroTexto"/>
          <p:cNvSpPr txBox="1"/>
          <p:nvPr/>
        </p:nvSpPr>
        <p:spPr>
          <a:xfrm>
            <a:off x="8001024" y="5058276"/>
            <a:ext cx="92869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000" b="1" dirty="0" smtClean="0">
                <a:solidFill>
                  <a:schemeClr val="accent2"/>
                </a:solidFill>
              </a:rPr>
              <a:t>Riego de áreas verdes municipales</a:t>
            </a:r>
            <a:endParaRPr lang="es-PE" sz="1000" b="1" dirty="0">
              <a:solidFill>
                <a:schemeClr val="accent2"/>
              </a:solidFill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6929454" y="3986706"/>
            <a:ext cx="815606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000" b="1" dirty="0" smtClean="0">
                <a:solidFill>
                  <a:srgbClr val="0000FF"/>
                </a:solidFill>
              </a:rPr>
              <a:t>PTAR </a:t>
            </a:r>
          </a:p>
          <a:p>
            <a:pPr algn="ctr"/>
            <a:r>
              <a:rPr lang="es-PE" sz="1000" b="1" dirty="0" smtClean="0">
                <a:solidFill>
                  <a:srgbClr val="0000FF"/>
                </a:solidFill>
              </a:rPr>
              <a:t>SMM ANTIGUA</a:t>
            </a:r>
          </a:p>
        </p:txBody>
      </p:sp>
      <p:sp>
        <p:nvSpPr>
          <p:cNvPr id="104" name="103 CuadroTexto"/>
          <p:cNvSpPr txBox="1"/>
          <p:nvPr/>
        </p:nvSpPr>
        <p:spPr>
          <a:xfrm>
            <a:off x="4714876" y="4357694"/>
            <a:ext cx="1275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i="1" dirty="0" smtClean="0">
                <a:solidFill>
                  <a:srgbClr val="FF0000"/>
                </a:solidFill>
              </a:rPr>
              <a:t> I Etapa = 135 l/s</a:t>
            </a:r>
          </a:p>
          <a:p>
            <a:pPr algn="ctr"/>
            <a:r>
              <a:rPr lang="es-PE" sz="1100" b="1" i="1" dirty="0" smtClean="0">
                <a:solidFill>
                  <a:srgbClr val="FF0000"/>
                </a:solidFill>
              </a:rPr>
              <a:t>Total = 180 l/s</a:t>
            </a:r>
            <a:endParaRPr lang="es-PE" sz="1100" b="1" i="1" dirty="0">
              <a:solidFill>
                <a:srgbClr val="FF0000"/>
              </a:solidFill>
            </a:endParaRPr>
          </a:p>
        </p:txBody>
      </p:sp>
      <p:cxnSp>
        <p:nvCxnSpPr>
          <p:cNvPr id="110" name="109 Conector recto de flecha"/>
          <p:cNvCxnSpPr>
            <a:stCxn id="47" idx="5"/>
            <a:endCxn id="112" idx="0"/>
          </p:cNvCxnSpPr>
          <p:nvPr/>
        </p:nvCxnSpPr>
        <p:spPr>
          <a:xfrm rot="16200000" flipH="1">
            <a:off x="7719710" y="3739904"/>
            <a:ext cx="491778" cy="113874"/>
          </a:xfrm>
          <a:prstGeom prst="straightConnector1">
            <a:avLst/>
          </a:prstGeom>
          <a:ln w="3175">
            <a:solidFill>
              <a:srgbClr val="99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111 Rectángulo"/>
          <p:cNvSpPr/>
          <p:nvPr/>
        </p:nvSpPr>
        <p:spPr>
          <a:xfrm>
            <a:off x="7929586" y="4042730"/>
            <a:ext cx="185900" cy="158861"/>
          </a:xfrm>
          <a:prstGeom prst="rect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13" name="112 Conector recto de flecha"/>
          <p:cNvCxnSpPr>
            <a:stCxn id="112" idx="2"/>
          </p:cNvCxnSpPr>
          <p:nvPr/>
        </p:nvCxnSpPr>
        <p:spPr>
          <a:xfrm rot="5400000">
            <a:off x="7627910" y="4431831"/>
            <a:ext cx="624867" cy="164386"/>
          </a:xfrm>
          <a:prstGeom prst="straightConnector1">
            <a:avLst/>
          </a:prstGeom>
          <a:ln w="3175">
            <a:solidFill>
              <a:srgbClr val="99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114 CuadroTexto"/>
          <p:cNvSpPr txBox="1"/>
          <p:nvPr/>
        </p:nvSpPr>
        <p:spPr>
          <a:xfrm>
            <a:off x="6936575" y="4493408"/>
            <a:ext cx="778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i="1" dirty="0" smtClean="0">
                <a:solidFill>
                  <a:srgbClr val="FF0000"/>
                </a:solidFill>
              </a:rPr>
              <a:t> 15 l/s</a:t>
            </a:r>
            <a:endParaRPr lang="es-PE" sz="1100" b="1" i="1" dirty="0">
              <a:solidFill>
                <a:srgbClr val="FF0000"/>
              </a:solidFill>
            </a:endParaRPr>
          </a:p>
        </p:txBody>
      </p:sp>
      <p:sp>
        <p:nvSpPr>
          <p:cNvPr id="119" name="118 CuadroTexto"/>
          <p:cNvSpPr txBox="1"/>
          <p:nvPr/>
        </p:nvSpPr>
        <p:spPr>
          <a:xfrm>
            <a:off x="7971236" y="3997718"/>
            <a:ext cx="815606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000" b="1" dirty="0" smtClean="0">
                <a:solidFill>
                  <a:srgbClr val="0000FF"/>
                </a:solidFill>
              </a:rPr>
              <a:t>PTAR </a:t>
            </a:r>
          </a:p>
          <a:p>
            <a:pPr algn="ctr"/>
            <a:r>
              <a:rPr lang="es-PE" sz="1000" b="1" dirty="0" smtClean="0">
                <a:solidFill>
                  <a:srgbClr val="0000FF"/>
                </a:solidFill>
              </a:rPr>
              <a:t>SMM NUEVA</a:t>
            </a:r>
          </a:p>
        </p:txBody>
      </p:sp>
      <p:sp>
        <p:nvSpPr>
          <p:cNvPr id="120" name="119 CuadroTexto"/>
          <p:cNvSpPr txBox="1"/>
          <p:nvPr/>
        </p:nvSpPr>
        <p:spPr>
          <a:xfrm>
            <a:off x="8001720" y="4493408"/>
            <a:ext cx="778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i="1" dirty="0" smtClean="0">
                <a:solidFill>
                  <a:srgbClr val="FF0000"/>
                </a:solidFill>
              </a:rPr>
              <a:t> 9 l/s </a:t>
            </a:r>
            <a:endParaRPr lang="es-PE" sz="1100" b="1" i="1" dirty="0">
              <a:solidFill>
                <a:srgbClr val="FF0000"/>
              </a:solidFill>
            </a:endParaRPr>
          </a:p>
        </p:txBody>
      </p:sp>
      <p:cxnSp>
        <p:nvCxnSpPr>
          <p:cNvPr id="121" name="120 Conector recto de flecha"/>
          <p:cNvCxnSpPr>
            <a:endCxn id="73" idx="0"/>
          </p:cNvCxnSpPr>
          <p:nvPr/>
        </p:nvCxnSpPr>
        <p:spPr>
          <a:xfrm>
            <a:off x="1142976" y="2540440"/>
            <a:ext cx="4822065" cy="1500198"/>
          </a:xfrm>
          <a:prstGeom prst="bentConnector2">
            <a:avLst/>
          </a:prstGeom>
          <a:ln w="3175">
            <a:solidFill>
              <a:srgbClr val="99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121 Conector recto de flecha"/>
          <p:cNvCxnSpPr>
            <a:stCxn id="116" idx="0"/>
            <a:endCxn id="68" idx="4"/>
          </p:cNvCxnSpPr>
          <p:nvPr/>
        </p:nvCxnSpPr>
        <p:spPr>
          <a:xfrm rot="5400000" flipH="1" flipV="1">
            <a:off x="2471915" y="2726371"/>
            <a:ext cx="303862" cy="38656"/>
          </a:xfrm>
          <a:prstGeom prst="straightConnector1">
            <a:avLst/>
          </a:prstGeom>
          <a:ln w="3175">
            <a:solidFill>
              <a:srgbClr val="99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 de flecha"/>
          <p:cNvCxnSpPr/>
          <p:nvPr/>
        </p:nvCxnSpPr>
        <p:spPr>
          <a:xfrm rot="10800000">
            <a:off x="6000760" y="4826456"/>
            <a:ext cx="2357454" cy="1588"/>
          </a:xfrm>
          <a:prstGeom prst="straightConnector1">
            <a:avLst/>
          </a:prstGeom>
          <a:ln w="3175">
            <a:solidFill>
              <a:srgbClr val="99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133 Conector recto de flecha"/>
          <p:cNvCxnSpPr>
            <a:endCxn id="95" idx="0"/>
          </p:cNvCxnSpPr>
          <p:nvPr/>
        </p:nvCxnSpPr>
        <p:spPr>
          <a:xfrm rot="16200000" flipH="1">
            <a:off x="8295882" y="4888787"/>
            <a:ext cx="231820" cy="107158"/>
          </a:xfrm>
          <a:prstGeom prst="straightConnector1">
            <a:avLst/>
          </a:prstGeom>
          <a:ln w="3175">
            <a:solidFill>
              <a:srgbClr val="99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142 CuadroTexto"/>
          <p:cNvSpPr txBox="1"/>
          <p:nvPr/>
        </p:nvSpPr>
        <p:spPr>
          <a:xfrm>
            <a:off x="4714876" y="2285992"/>
            <a:ext cx="1186543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PE" sz="1000" b="1" dirty="0" smtClean="0">
                <a:solidFill>
                  <a:srgbClr val="FF00FF"/>
                </a:solidFill>
              </a:rPr>
              <a:t>Línea de Impulsión</a:t>
            </a:r>
            <a:endParaRPr lang="es-PE" sz="1000" b="1" dirty="0">
              <a:solidFill>
                <a:srgbClr val="FF00FF"/>
              </a:solidFill>
            </a:endParaRPr>
          </a:p>
        </p:txBody>
      </p:sp>
      <p:sp>
        <p:nvSpPr>
          <p:cNvPr id="145" name="144 CuadroTexto"/>
          <p:cNvSpPr txBox="1"/>
          <p:nvPr/>
        </p:nvSpPr>
        <p:spPr>
          <a:xfrm>
            <a:off x="6286512" y="4826456"/>
            <a:ext cx="1260281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PE" sz="1000" b="1" dirty="0" smtClean="0">
                <a:solidFill>
                  <a:srgbClr val="FF00FF"/>
                </a:solidFill>
              </a:rPr>
              <a:t>Línea de excedentes</a:t>
            </a:r>
            <a:endParaRPr lang="es-PE" sz="1000" b="1" dirty="0">
              <a:solidFill>
                <a:srgbClr val="FF00FF"/>
              </a:solidFill>
            </a:endParaRPr>
          </a:p>
        </p:txBody>
      </p:sp>
      <p:sp>
        <p:nvSpPr>
          <p:cNvPr id="149" name="148 Elipse"/>
          <p:cNvSpPr/>
          <p:nvPr/>
        </p:nvSpPr>
        <p:spPr>
          <a:xfrm>
            <a:off x="5929322" y="3736776"/>
            <a:ext cx="142876" cy="142876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0" name="149 Elipse"/>
          <p:cNvSpPr/>
          <p:nvPr/>
        </p:nvSpPr>
        <p:spPr>
          <a:xfrm>
            <a:off x="7643834" y="3754886"/>
            <a:ext cx="142876" cy="142876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1" name="150 Elipse"/>
          <p:cNvSpPr/>
          <p:nvPr/>
        </p:nvSpPr>
        <p:spPr>
          <a:xfrm>
            <a:off x="7929586" y="3754886"/>
            <a:ext cx="142876" cy="142876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4" name="153 CuadroTexto"/>
          <p:cNvSpPr txBox="1"/>
          <p:nvPr/>
        </p:nvSpPr>
        <p:spPr>
          <a:xfrm>
            <a:off x="5643570" y="3571876"/>
            <a:ext cx="32573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PE" sz="1000" b="1" dirty="0" smtClean="0">
                <a:solidFill>
                  <a:srgbClr val="0000FF"/>
                </a:solidFill>
              </a:rPr>
              <a:t>PR</a:t>
            </a:r>
            <a:endParaRPr lang="es-PE" sz="1000" b="1" dirty="0">
              <a:solidFill>
                <a:srgbClr val="0000FF"/>
              </a:solidFill>
            </a:endParaRPr>
          </a:p>
        </p:txBody>
      </p:sp>
      <p:sp>
        <p:nvSpPr>
          <p:cNvPr id="155" name="154 CuadroTexto"/>
          <p:cNvSpPr txBox="1"/>
          <p:nvPr/>
        </p:nvSpPr>
        <p:spPr>
          <a:xfrm>
            <a:off x="7358082" y="3580103"/>
            <a:ext cx="32573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PE" sz="1000" b="1" dirty="0" smtClean="0">
                <a:solidFill>
                  <a:srgbClr val="0000FF"/>
                </a:solidFill>
              </a:rPr>
              <a:t>PR</a:t>
            </a:r>
            <a:endParaRPr lang="es-PE" sz="1000" b="1" dirty="0">
              <a:solidFill>
                <a:srgbClr val="0000FF"/>
              </a:solidFill>
            </a:endParaRPr>
          </a:p>
        </p:txBody>
      </p:sp>
      <p:sp>
        <p:nvSpPr>
          <p:cNvPr id="156" name="155 CuadroTexto"/>
          <p:cNvSpPr txBox="1"/>
          <p:nvPr/>
        </p:nvSpPr>
        <p:spPr>
          <a:xfrm>
            <a:off x="7961046" y="3580103"/>
            <a:ext cx="32573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PE" sz="1000" b="1" dirty="0" smtClean="0">
                <a:solidFill>
                  <a:srgbClr val="0000FF"/>
                </a:solidFill>
              </a:rPr>
              <a:t>PR</a:t>
            </a:r>
            <a:endParaRPr lang="es-PE" sz="1000" b="1" dirty="0">
              <a:solidFill>
                <a:srgbClr val="0000FF"/>
              </a:solidFill>
            </a:endParaRPr>
          </a:p>
        </p:txBody>
      </p:sp>
      <p:sp>
        <p:nvSpPr>
          <p:cNvPr id="157" name="156 Rectángulo"/>
          <p:cNvSpPr/>
          <p:nvPr/>
        </p:nvSpPr>
        <p:spPr>
          <a:xfrm>
            <a:off x="428597" y="5710498"/>
            <a:ext cx="3286148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/>
          </a:p>
        </p:txBody>
      </p:sp>
      <p:sp>
        <p:nvSpPr>
          <p:cNvPr id="158" name="157 CuadroTexto"/>
          <p:cNvSpPr txBox="1"/>
          <p:nvPr/>
        </p:nvSpPr>
        <p:spPr>
          <a:xfrm>
            <a:off x="428596" y="5710498"/>
            <a:ext cx="3286148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PE" sz="1000" b="1" dirty="0" smtClean="0">
                <a:solidFill>
                  <a:srgbClr val="0000FF"/>
                </a:solidFill>
              </a:rPr>
              <a:t>O&amp;M: Operación y mantenimiento</a:t>
            </a:r>
          </a:p>
          <a:p>
            <a:r>
              <a:rPr lang="es-PE" sz="1000" b="1" dirty="0" smtClean="0">
                <a:solidFill>
                  <a:srgbClr val="0000FF"/>
                </a:solidFill>
              </a:rPr>
              <a:t>CBD: Cámara de Bombeo de Desagües</a:t>
            </a:r>
          </a:p>
          <a:p>
            <a:r>
              <a:rPr lang="es-PE" sz="1000" b="1" dirty="0" smtClean="0">
                <a:solidFill>
                  <a:srgbClr val="0000FF"/>
                </a:solidFill>
              </a:rPr>
              <a:t>PR : Punto de Recepción</a:t>
            </a:r>
          </a:p>
          <a:p>
            <a:r>
              <a:rPr lang="es-PE" sz="1000" b="1" dirty="0" smtClean="0">
                <a:solidFill>
                  <a:srgbClr val="0000FF"/>
                </a:solidFill>
              </a:rPr>
              <a:t>PTAR: Planta de Tratamiento de Aguas Residuales</a:t>
            </a:r>
          </a:p>
          <a:p>
            <a:endParaRPr lang="es-PE" sz="1000" b="1" dirty="0" smtClean="0">
              <a:solidFill>
                <a:srgbClr val="0000FF"/>
              </a:solidFill>
            </a:endParaRPr>
          </a:p>
        </p:txBody>
      </p:sp>
      <p:cxnSp>
        <p:nvCxnSpPr>
          <p:cNvPr id="59" name="58 Conector recto de flecha"/>
          <p:cNvCxnSpPr>
            <a:stCxn id="117" idx="0"/>
            <a:endCxn id="78" idx="4"/>
          </p:cNvCxnSpPr>
          <p:nvPr/>
        </p:nvCxnSpPr>
        <p:spPr>
          <a:xfrm rot="5400000" flipH="1" flipV="1">
            <a:off x="3978683" y="2732942"/>
            <a:ext cx="303863" cy="25516"/>
          </a:xfrm>
          <a:prstGeom prst="straightConnector1">
            <a:avLst/>
          </a:prstGeom>
          <a:ln w="3175">
            <a:solidFill>
              <a:srgbClr val="99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62 Elipse"/>
          <p:cNvSpPr/>
          <p:nvPr/>
        </p:nvSpPr>
        <p:spPr>
          <a:xfrm>
            <a:off x="1071538" y="2450892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67 Elipse"/>
          <p:cNvSpPr/>
          <p:nvPr/>
        </p:nvSpPr>
        <p:spPr>
          <a:xfrm>
            <a:off x="2571736" y="2450892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77 Elipse"/>
          <p:cNvSpPr/>
          <p:nvPr/>
        </p:nvSpPr>
        <p:spPr>
          <a:xfrm>
            <a:off x="4071934" y="2450892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83 CuadroTexto"/>
          <p:cNvSpPr txBox="1"/>
          <p:nvPr/>
        </p:nvSpPr>
        <p:spPr>
          <a:xfrm>
            <a:off x="642910" y="2308016"/>
            <a:ext cx="463588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PE" sz="1000" b="1" dirty="0" smtClean="0">
                <a:solidFill>
                  <a:srgbClr val="0000FF"/>
                </a:solidFill>
              </a:rPr>
              <a:t>CBD</a:t>
            </a:r>
            <a:endParaRPr lang="es-PE" sz="1000" b="1" dirty="0">
              <a:solidFill>
                <a:srgbClr val="0000FF"/>
              </a:solidFill>
            </a:endParaRPr>
          </a:p>
        </p:txBody>
      </p:sp>
      <p:sp>
        <p:nvSpPr>
          <p:cNvPr id="85" name="84 CuadroTexto"/>
          <p:cNvSpPr txBox="1"/>
          <p:nvPr/>
        </p:nvSpPr>
        <p:spPr>
          <a:xfrm>
            <a:off x="2179586" y="2308016"/>
            <a:ext cx="463588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PE" sz="1000" b="1" dirty="0" smtClean="0">
                <a:solidFill>
                  <a:srgbClr val="0000FF"/>
                </a:solidFill>
              </a:rPr>
              <a:t>CBD</a:t>
            </a:r>
            <a:endParaRPr lang="es-PE" sz="1000" b="1" dirty="0">
              <a:solidFill>
                <a:srgbClr val="0000FF"/>
              </a:solidFill>
            </a:endParaRPr>
          </a:p>
        </p:txBody>
      </p:sp>
      <p:sp>
        <p:nvSpPr>
          <p:cNvPr id="89" name="88 CuadroTexto"/>
          <p:cNvSpPr txBox="1"/>
          <p:nvPr/>
        </p:nvSpPr>
        <p:spPr>
          <a:xfrm>
            <a:off x="3643306" y="2308016"/>
            <a:ext cx="463588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PE" sz="1000" b="1" dirty="0" smtClean="0">
                <a:solidFill>
                  <a:srgbClr val="0000FF"/>
                </a:solidFill>
              </a:rPr>
              <a:t>CBD</a:t>
            </a:r>
            <a:endParaRPr lang="es-PE" sz="1000" b="1" dirty="0">
              <a:solidFill>
                <a:srgbClr val="0000FF"/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7858148" y="3286124"/>
            <a:ext cx="463588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PE" sz="1000" b="1" dirty="0" smtClean="0">
                <a:solidFill>
                  <a:srgbClr val="0000FF"/>
                </a:solidFill>
              </a:rPr>
              <a:t>CBD</a:t>
            </a:r>
            <a:endParaRPr lang="es-PE" sz="1000" b="1" dirty="0">
              <a:solidFill>
                <a:srgbClr val="0000FF"/>
              </a:solidFill>
            </a:endParaRPr>
          </a:p>
        </p:txBody>
      </p:sp>
      <p:sp>
        <p:nvSpPr>
          <p:cNvPr id="47" name="46 Elipse"/>
          <p:cNvSpPr/>
          <p:nvPr/>
        </p:nvSpPr>
        <p:spPr>
          <a:xfrm>
            <a:off x="7786710" y="3429000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0" name="49 Conector recto de flecha"/>
          <p:cNvCxnSpPr>
            <a:stCxn id="130" idx="2"/>
            <a:endCxn id="47" idx="0"/>
          </p:cNvCxnSpPr>
          <p:nvPr/>
        </p:nvCxnSpPr>
        <p:spPr>
          <a:xfrm rot="5400000">
            <a:off x="7750991" y="3321843"/>
            <a:ext cx="214314" cy="1588"/>
          </a:xfrm>
          <a:prstGeom prst="straightConnector1">
            <a:avLst/>
          </a:prstGeom>
          <a:ln w="3175">
            <a:solidFill>
              <a:srgbClr val="99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1582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51 Rectángulo"/>
          <p:cNvSpPr/>
          <p:nvPr/>
        </p:nvSpPr>
        <p:spPr>
          <a:xfrm>
            <a:off x="0" y="857256"/>
            <a:ext cx="9144000" cy="6072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/>
          </a:p>
        </p:txBody>
      </p:sp>
      <p:grpSp>
        <p:nvGrpSpPr>
          <p:cNvPr id="91" name="90 Grupo"/>
          <p:cNvGrpSpPr/>
          <p:nvPr/>
        </p:nvGrpSpPr>
        <p:grpSpPr>
          <a:xfrm>
            <a:off x="2195736" y="3110211"/>
            <a:ext cx="6162478" cy="2176177"/>
            <a:chOff x="2195736" y="3110211"/>
            <a:chExt cx="6162478" cy="2176177"/>
          </a:xfrm>
        </p:grpSpPr>
        <p:pic>
          <p:nvPicPr>
            <p:cNvPr id="8" name="7 Imagen" descr="SAN BARTOL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0521" y="3140398"/>
              <a:ext cx="960107" cy="720080"/>
            </a:xfrm>
            <a:prstGeom prst="rect">
              <a:avLst/>
            </a:prstGeom>
          </p:spPr>
        </p:pic>
        <p:pic>
          <p:nvPicPr>
            <p:cNvPr id="19" name="18 Imagen" descr="PUNTA HERMOS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72330" y="3154294"/>
              <a:ext cx="936104" cy="706184"/>
            </a:xfrm>
            <a:prstGeom prst="rect">
              <a:avLst/>
            </a:prstGeom>
          </p:spPr>
        </p:pic>
        <p:pic>
          <p:nvPicPr>
            <p:cNvPr id="20" name="19 Imagen" descr="PUNTA NEGR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0694" y="3140398"/>
              <a:ext cx="1080120" cy="673274"/>
            </a:xfrm>
            <a:prstGeom prst="rect">
              <a:avLst/>
            </a:prstGeom>
          </p:spPr>
        </p:pic>
        <p:pic>
          <p:nvPicPr>
            <p:cNvPr id="21" name="20 Imagen" descr="SANTA MARIA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39752" y="3140398"/>
              <a:ext cx="1231336" cy="648072"/>
            </a:xfrm>
            <a:prstGeom prst="rect">
              <a:avLst/>
            </a:prstGeom>
          </p:spPr>
        </p:pic>
        <p:cxnSp>
          <p:nvCxnSpPr>
            <p:cNvPr id="26" name="25 Conector angular"/>
            <p:cNvCxnSpPr>
              <a:stCxn id="21" idx="2"/>
              <a:endCxn id="13" idx="0"/>
            </p:cNvCxnSpPr>
            <p:nvPr/>
          </p:nvCxnSpPr>
          <p:spPr>
            <a:xfrm rot="5400000">
              <a:off x="2265593" y="4127141"/>
              <a:ext cx="1028499" cy="35115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26 Conector angular"/>
            <p:cNvCxnSpPr>
              <a:stCxn id="21" idx="2"/>
              <a:endCxn id="14" idx="0"/>
            </p:cNvCxnSpPr>
            <p:nvPr/>
          </p:nvCxnSpPr>
          <p:spPr>
            <a:xfrm rot="16200000" flipH="1">
              <a:off x="2665057" y="4078833"/>
              <a:ext cx="1028499" cy="44777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28 Conector angular"/>
            <p:cNvCxnSpPr>
              <a:stCxn id="8" idx="2"/>
              <a:endCxn id="7" idx="0"/>
            </p:cNvCxnSpPr>
            <p:nvPr/>
          </p:nvCxnSpPr>
          <p:spPr>
            <a:xfrm rot="16200000" flipH="1">
              <a:off x="5075470" y="3305582"/>
              <a:ext cx="1425910" cy="253570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29 Conector angular"/>
            <p:cNvCxnSpPr>
              <a:stCxn id="20" idx="2"/>
              <a:endCxn id="7" idx="0"/>
            </p:cNvCxnSpPr>
            <p:nvPr/>
          </p:nvCxnSpPr>
          <p:spPr>
            <a:xfrm rot="16200000" flipH="1">
              <a:off x="5812157" y="4042269"/>
              <a:ext cx="1472716" cy="101552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30 Conector angular"/>
            <p:cNvCxnSpPr>
              <a:stCxn id="19" idx="2"/>
              <a:endCxn id="7" idx="0"/>
            </p:cNvCxnSpPr>
            <p:nvPr/>
          </p:nvCxnSpPr>
          <p:spPr>
            <a:xfrm rot="5400000">
              <a:off x="6585374" y="4331380"/>
              <a:ext cx="1425910" cy="48410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1" name="40 CuadroTexto"/>
            <p:cNvSpPr txBox="1"/>
            <p:nvPr/>
          </p:nvSpPr>
          <p:spPr>
            <a:xfrm>
              <a:off x="2195736" y="3110211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200" dirty="0" smtClean="0">
                  <a:ln>
                    <a:solidFill>
                      <a:srgbClr val="FFC000"/>
                    </a:solidFill>
                  </a:ln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SANTA  MARIA </a:t>
              </a:r>
            </a:p>
            <a:p>
              <a:pPr algn="ctr"/>
              <a:r>
                <a:rPr lang="es-PE" sz="1200" dirty="0" smtClean="0">
                  <a:ln>
                    <a:solidFill>
                      <a:srgbClr val="FFC000"/>
                    </a:solidFill>
                  </a:ln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DEL MAR</a:t>
              </a:r>
              <a:endParaRPr lang="es-PE" sz="1200" dirty="0">
                <a:ln>
                  <a:solidFill>
                    <a:srgbClr val="FFC00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3714744" y="3110211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200" dirty="0" smtClean="0">
                  <a:ln>
                    <a:solidFill>
                      <a:srgbClr val="FFC000"/>
                    </a:solidFill>
                  </a:ln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SAN</a:t>
              </a:r>
            </a:p>
            <a:p>
              <a:pPr algn="ctr"/>
              <a:r>
                <a:rPr lang="es-PE" sz="1200" dirty="0" smtClean="0">
                  <a:ln>
                    <a:solidFill>
                      <a:srgbClr val="FFC000"/>
                    </a:solidFill>
                  </a:ln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BARTOLO</a:t>
              </a:r>
              <a:endParaRPr lang="es-PE" sz="1200" dirty="0">
                <a:ln>
                  <a:solidFill>
                    <a:srgbClr val="FFC00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5273840" y="3110211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200" dirty="0" smtClean="0">
                  <a:ln>
                    <a:solidFill>
                      <a:srgbClr val="FFC000"/>
                    </a:solidFill>
                  </a:ln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PUNTA </a:t>
              </a:r>
            </a:p>
            <a:p>
              <a:pPr algn="ctr"/>
              <a:r>
                <a:rPr lang="es-PE" sz="1200" dirty="0" smtClean="0">
                  <a:ln>
                    <a:solidFill>
                      <a:srgbClr val="FFC000"/>
                    </a:solidFill>
                  </a:ln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NEGRA</a:t>
              </a:r>
              <a:endParaRPr lang="es-PE" sz="1200" dirty="0">
                <a:ln>
                  <a:solidFill>
                    <a:srgbClr val="FFC00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43 CuadroTexto"/>
            <p:cNvSpPr txBox="1"/>
            <p:nvPr/>
          </p:nvSpPr>
          <p:spPr>
            <a:xfrm>
              <a:off x="6774038" y="3110211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200" dirty="0" smtClean="0">
                  <a:ln>
                    <a:solidFill>
                      <a:srgbClr val="FFC000"/>
                    </a:solidFill>
                  </a:ln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PUNTA  </a:t>
              </a:r>
            </a:p>
            <a:p>
              <a:pPr algn="ctr"/>
              <a:r>
                <a:rPr lang="es-PE" sz="1200" dirty="0" smtClean="0">
                  <a:ln>
                    <a:solidFill>
                      <a:srgbClr val="FFC000"/>
                    </a:solidFill>
                  </a:ln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HERMOSA</a:t>
              </a:r>
              <a:endParaRPr lang="es-PE" sz="1200" dirty="0">
                <a:ln>
                  <a:solidFill>
                    <a:srgbClr val="FFC00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3" name="52 Flecha arriba"/>
          <p:cNvSpPr/>
          <p:nvPr/>
        </p:nvSpPr>
        <p:spPr>
          <a:xfrm rot="10800000">
            <a:off x="8358214" y="4857759"/>
            <a:ext cx="606844" cy="1643074"/>
          </a:xfrm>
          <a:prstGeom prst="upArrow">
            <a:avLst>
              <a:gd name="adj1" fmla="val 77909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PE" sz="10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CONCESIONARIO</a:t>
            </a:r>
            <a:endParaRPr lang="es-PE" sz="10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4" name="53 Flecha arriba"/>
          <p:cNvSpPr/>
          <p:nvPr/>
        </p:nvSpPr>
        <p:spPr>
          <a:xfrm rot="10800000">
            <a:off x="8358214" y="1412776"/>
            <a:ext cx="606844" cy="1659034"/>
          </a:xfrm>
          <a:prstGeom prst="upArrow">
            <a:avLst>
              <a:gd name="adj1" fmla="val 77909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PE" sz="10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CONCESIONARIO</a:t>
            </a:r>
            <a:endParaRPr lang="es-PE" sz="10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8143900" y="928670"/>
            <a:ext cx="100865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PE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O&amp;M</a:t>
            </a:r>
            <a:endParaRPr lang="es-PE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6" name="55 Flecha arriba"/>
          <p:cNvSpPr/>
          <p:nvPr/>
        </p:nvSpPr>
        <p:spPr>
          <a:xfrm rot="10800000">
            <a:off x="8358214" y="3143248"/>
            <a:ext cx="606844" cy="1643074"/>
          </a:xfrm>
          <a:prstGeom prst="upArrow">
            <a:avLst>
              <a:gd name="adj1" fmla="val 77909"/>
              <a:gd name="adj2" fmla="val 50000"/>
            </a:avLst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PE" sz="10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SEDAPAL</a:t>
            </a:r>
            <a:endParaRPr lang="es-PE" sz="10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-8582" y="857232"/>
            <a:ext cx="93724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PE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DFB</a:t>
            </a:r>
            <a:endParaRPr lang="es-PE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8" name="57 Flecha arriba"/>
          <p:cNvSpPr/>
          <p:nvPr/>
        </p:nvSpPr>
        <p:spPr>
          <a:xfrm rot="10800000">
            <a:off x="178371" y="4857760"/>
            <a:ext cx="535976" cy="1643074"/>
          </a:xfrm>
          <a:prstGeom prst="upArrow">
            <a:avLst>
              <a:gd name="adj1" fmla="val 81010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PE" sz="10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CONCESIONARIO</a:t>
            </a:r>
            <a:endParaRPr lang="es-PE" sz="10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9" name="58 Flecha arriba"/>
          <p:cNvSpPr/>
          <p:nvPr/>
        </p:nvSpPr>
        <p:spPr>
          <a:xfrm rot="10800000">
            <a:off x="178371" y="1428736"/>
            <a:ext cx="535976" cy="1643074"/>
          </a:xfrm>
          <a:prstGeom prst="upArrow">
            <a:avLst>
              <a:gd name="adj1" fmla="val 81010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PE" sz="10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CONCESIONARIO</a:t>
            </a:r>
            <a:endParaRPr lang="es-PE" sz="10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0" name="59 Flecha arriba"/>
          <p:cNvSpPr/>
          <p:nvPr/>
        </p:nvSpPr>
        <p:spPr>
          <a:xfrm rot="10800000">
            <a:off x="178371" y="3143248"/>
            <a:ext cx="535976" cy="1643074"/>
          </a:xfrm>
          <a:prstGeom prst="upArrow">
            <a:avLst>
              <a:gd name="adj1" fmla="val 81010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PE" sz="10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CONCESIONARIO</a:t>
            </a:r>
            <a:endParaRPr lang="es-PE" sz="10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1" name="Rectangle 18"/>
          <p:cNvSpPr>
            <a:spLocks noChangeArrowheads="1"/>
          </p:cNvSpPr>
          <p:nvPr/>
        </p:nvSpPr>
        <p:spPr bwMode="auto">
          <a:xfrm>
            <a:off x="133185" y="142852"/>
            <a:ext cx="5653261" cy="6222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0000"/>
              </a:lnSpc>
              <a:spcBef>
                <a:spcPts val="100"/>
              </a:spcBef>
              <a:defRPr/>
            </a:pPr>
            <a:r>
              <a:rPr lang="es-PE" sz="2400" b="1" dirty="0" smtClean="0">
                <a:latin typeface="Century Gothic" pitchFamily="34" charset="0"/>
              </a:rPr>
              <a:t>Diseño de la Concesión - PROVISUR</a:t>
            </a:r>
            <a:endParaRPr lang="es-PE" sz="2400" b="1" dirty="0">
              <a:latin typeface="Century Gothic" pitchFamily="34" charset="0"/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71406" y="1357298"/>
            <a:ext cx="9001156" cy="1714512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/>
          </a:p>
        </p:txBody>
      </p:sp>
      <p:sp>
        <p:nvSpPr>
          <p:cNvPr id="75" name="74 Rectángulo"/>
          <p:cNvSpPr/>
          <p:nvPr/>
        </p:nvSpPr>
        <p:spPr>
          <a:xfrm>
            <a:off x="71438" y="3071810"/>
            <a:ext cx="9001156" cy="1714512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/>
          </a:p>
        </p:txBody>
      </p:sp>
      <p:sp>
        <p:nvSpPr>
          <p:cNvPr id="77" name="76 Rectángulo"/>
          <p:cNvSpPr/>
          <p:nvPr/>
        </p:nvSpPr>
        <p:spPr>
          <a:xfrm>
            <a:off x="71438" y="4786322"/>
            <a:ext cx="9001156" cy="2000264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/>
          </a:p>
        </p:txBody>
      </p:sp>
      <p:grpSp>
        <p:nvGrpSpPr>
          <p:cNvPr id="97" name="96 Grupo"/>
          <p:cNvGrpSpPr/>
          <p:nvPr/>
        </p:nvGrpSpPr>
        <p:grpSpPr>
          <a:xfrm>
            <a:off x="714348" y="1280160"/>
            <a:ext cx="6826034" cy="1874134"/>
            <a:chOff x="714348" y="1280160"/>
            <a:chExt cx="6826034" cy="1874134"/>
          </a:xfrm>
        </p:grpSpPr>
        <p:grpSp>
          <p:nvGrpSpPr>
            <p:cNvPr id="93" name="92 Grupo"/>
            <p:cNvGrpSpPr/>
            <p:nvPr/>
          </p:nvGrpSpPr>
          <p:grpSpPr>
            <a:xfrm>
              <a:off x="1071538" y="1280160"/>
              <a:ext cx="6468844" cy="1874134"/>
              <a:chOff x="1071538" y="1280160"/>
              <a:chExt cx="6468844" cy="1874134"/>
            </a:xfrm>
          </p:grpSpPr>
          <p:pic>
            <p:nvPicPr>
              <p:cNvPr id="2" name="1 Imagen" descr="Desaladora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71538" y="1625535"/>
                <a:ext cx="2214578" cy="1445056"/>
              </a:xfrm>
              <a:prstGeom prst="rect">
                <a:avLst/>
              </a:prstGeom>
            </p:spPr>
          </p:pic>
          <p:pic>
            <p:nvPicPr>
              <p:cNvPr id="3" name="2 Imagen" descr="Reservorio.jpg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57620" y="1280160"/>
                <a:ext cx="1080120" cy="720080"/>
              </a:xfrm>
              <a:prstGeom prst="rect">
                <a:avLst/>
              </a:prstGeom>
            </p:spPr>
          </p:pic>
          <p:cxnSp>
            <p:nvCxnSpPr>
              <p:cNvPr id="70" name="69 Conector angular"/>
              <p:cNvCxnSpPr/>
              <p:nvPr/>
            </p:nvCxnSpPr>
            <p:spPr>
              <a:xfrm flipV="1">
                <a:off x="2987824" y="1583570"/>
                <a:ext cx="1031632" cy="345232"/>
              </a:xfrm>
              <a:prstGeom prst="bentConnector3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4" name="73 Conector angular"/>
              <p:cNvCxnSpPr>
                <a:stCxn id="3" idx="3"/>
                <a:endCxn id="21" idx="0"/>
              </p:cNvCxnSpPr>
              <p:nvPr/>
            </p:nvCxnSpPr>
            <p:spPr>
              <a:xfrm flipH="1">
                <a:off x="2955420" y="1640200"/>
                <a:ext cx="1982320" cy="1500198"/>
              </a:xfrm>
              <a:prstGeom prst="bentConnector4">
                <a:avLst>
                  <a:gd name="adj1" fmla="val -11532"/>
                  <a:gd name="adj2" fmla="val 62000"/>
                </a:avLst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6" name="75 Conector angular"/>
              <p:cNvCxnSpPr>
                <a:stCxn id="3" idx="3"/>
                <a:endCxn id="8" idx="0"/>
              </p:cNvCxnSpPr>
              <p:nvPr/>
            </p:nvCxnSpPr>
            <p:spPr>
              <a:xfrm flipH="1">
                <a:off x="4520575" y="1640200"/>
                <a:ext cx="417165" cy="1500198"/>
              </a:xfrm>
              <a:prstGeom prst="bentConnector4">
                <a:avLst>
                  <a:gd name="adj1" fmla="val -54798"/>
                  <a:gd name="adj2" fmla="val 62000"/>
                </a:avLst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8" name="77 Conector angular"/>
              <p:cNvCxnSpPr>
                <a:stCxn id="3" idx="3"/>
                <a:endCxn id="20" idx="0"/>
              </p:cNvCxnSpPr>
              <p:nvPr/>
            </p:nvCxnSpPr>
            <p:spPr>
              <a:xfrm>
                <a:off x="4937740" y="1640200"/>
                <a:ext cx="1103014" cy="1500198"/>
              </a:xfrm>
              <a:prstGeom prst="bentConnector2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0" name="79 Conector angular"/>
              <p:cNvCxnSpPr>
                <a:stCxn id="3" idx="3"/>
                <a:endCxn id="19" idx="0"/>
              </p:cNvCxnSpPr>
              <p:nvPr/>
            </p:nvCxnSpPr>
            <p:spPr>
              <a:xfrm>
                <a:off x="4937740" y="1640200"/>
                <a:ext cx="2602642" cy="1514094"/>
              </a:xfrm>
              <a:prstGeom prst="bentConnector2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0" name="89 CuadroTexto"/>
              <p:cNvSpPr txBox="1"/>
              <p:nvPr/>
            </p:nvSpPr>
            <p:spPr>
              <a:xfrm>
                <a:off x="3714744" y="1937555"/>
                <a:ext cx="14287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1200" b="1" dirty="0" smtClean="0"/>
                  <a:t>Almacenamiento</a:t>
                </a:r>
                <a:endParaRPr lang="es-PE" sz="1200" b="1" dirty="0"/>
              </a:p>
            </p:txBody>
          </p:sp>
        </p:grpSp>
        <p:sp>
          <p:nvSpPr>
            <p:cNvPr id="40" name="39 CuadroTexto"/>
            <p:cNvSpPr txBox="1"/>
            <p:nvPr/>
          </p:nvSpPr>
          <p:spPr>
            <a:xfrm>
              <a:off x="714348" y="1357298"/>
              <a:ext cx="1428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200" b="1" dirty="0" smtClean="0"/>
                <a:t>Planta Desaladora</a:t>
              </a:r>
            </a:p>
            <a:p>
              <a:pPr algn="ctr"/>
              <a:r>
                <a:rPr lang="es-PE" sz="1200" b="1" dirty="0" smtClean="0"/>
                <a:t>400 l/s</a:t>
              </a:r>
              <a:endParaRPr lang="es-PE" sz="1200" b="1" dirty="0"/>
            </a:p>
          </p:txBody>
        </p:sp>
      </p:grpSp>
      <p:grpSp>
        <p:nvGrpSpPr>
          <p:cNvPr id="107" name="106 Grupo"/>
          <p:cNvGrpSpPr/>
          <p:nvPr/>
        </p:nvGrpSpPr>
        <p:grpSpPr>
          <a:xfrm>
            <a:off x="972886" y="2500306"/>
            <a:ext cx="7028138" cy="4214842"/>
            <a:chOff x="972886" y="2500306"/>
            <a:chExt cx="7028138" cy="4214842"/>
          </a:xfrm>
        </p:grpSpPr>
        <p:grpSp>
          <p:nvGrpSpPr>
            <p:cNvPr id="95" name="94 Grupo"/>
            <p:cNvGrpSpPr/>
            <p:nvPr/>
          </p:nvGrpSpPr>
          <p:grpSpPr>
            <a:xfrm>
              <a:off x="972886" y="4786322"/>
              <a:ext cx="7028138" cy="1928826"/>
              <a:chOff x="972886" y="4786322"/>
              <a:chExt cx="7028138" cy="1928826"/>
            </a:xfrm>
          </p:grpSpPr>
          <p:pic>
            <p:nvPicPr>
              <p:cNvPr id="7" name="6 Imagen" descr="PTAR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372200" y="5286388"/>
                <a:ext cx="1368152" cy="948649"/>
              </a:xfrm>
              <a:prstGeom prst="rect">
                <a:avLst/>
              </a:prstGeom>
            </p:spPr>
          </p:pic>
          <p:pic>
            <p:nvPicPr>
              <p:cNvPr id="13" name="12 Imagen" descr="PTAR.jp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292712" y="4816969"/>
                <a:ext cx="623104" cy="432048"/>
              </a:xfrm>
              <a:prstGeom prst="rect">
                <a:avLst/>
              </a:prstGeom>
            </p:spPr>
          </p:pic>
          <p:pic>
            <p:nvPicPr>
              <p:cNvPr id="14" name="13 Imagen" descr="PTAR.jp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091640" y="4816969"/>
                <a:ext cx="623104" cy="432048"/>
              </a:xfrm>
              <a:prstGeom prst="rect">
                <a:avLst/>
              </a:prstGeom>
            </p:spPr>
          </p:pic>
          <p:pic>
            <p:nvPicPr>
              <p:cNvPr id="17" name="16 Imagen" descr="ARBORIZACIÓN.jp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143240" y="5774844"/>
                <a:ext cx="1099059" cy="582834"/>
              </a:xfrm>
              <a:prstGeom prst="rect">
                <a:avLst/>
              </a:prstGeom>
            </p:spPr>
          </p:pic>
          <p:pic>
            <p:nvPicPr>
              <p:cNvPr id="18" name="17 Imagen" descr="CAMPO DE GOLF.jp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461167" y="5748249"/>
                <a:ext cx="753775" cy="609709"/>
              </a:xfrm>
              <a:prstGeom prst="rect">
                <a:avLst/>
              </a:prstGeom>
            </p:spPr>
          </p:pic>
          <p:pic>
            <p:nvPicPr>
              <p:cNvPr id="38" name="37 Imagen" descr="Emisario submarino.jp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972886" y="5712418"/>
                <a:ext cx="1313098" cy="1002730"/>
              </a:xfrm>
              <a:prstGeom prst="rect">
                <a:avLst/>
              </a:prstGeom>
            </p:spPr>
          </p:pic>
          <p:sp>
            <p:nvSpPr>
              <p:cNvPr id="45" name="44 CuadroTexto"/>
              <p:cNvSpPr txBox="1"/>
              <p:nvPr/>
            </p:nvSpPr>
            <p:spPr>
              <a:xfrm>
                <a:off x="2000232" y="4786322"/>
                <a:ext cx="20002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1200" b="1" dirty="0" smtClean="0"/>
                  <a:t>PTAR Existentes</a:t>
                </a:r>
                <a:endParaRPr lang="es-PE" sz="1200" b="1" dirty="0"/>
              </a:p>
            </p:txBody>
          </p:sp>
          <p:sp>
            <p:nvSpPr>
              <p:cNvPr id="46" name="45 CuadroTexto"/>
              <p:cNvSpPr txBox="1"/>
              <p:nvPr/>
            </p:nvSpPr>
            <p:spPr>
              <a:xfrm>
                <a:off x="6143636" y="6253483"/>
                <a:ext cx="18573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1200" b="1" dirty="0" smtClean="0"/>
                  <a:t>PTAR Proyectada</a:t>
                </a:r>
              </a:p>
              <a:p>
                <a:pPr algn="ctr"/>
                <a:r>
                  <a:rPr lang="es-PE" sz="1200" b="1" dirty="0" smtClean="0"/>
                  <a:t>180 l/s</a:t>
                </a:r>
                <a:endParaRPr lang="es-PE" sz="1200" b="1" dirty="0"/>
              </a:p>
            </p:txBody>
          </p:sp>
          <p:sp>
            <p:nvSpPr>
              <p:cNvPr id="47" name="46 CuadroTexto"/>
              <p:cNvSpPr txBox="1"/>
              <p:nvPr/>
            </p:nvSpPr>
            <p:spPr>
              <a:xfrm>
                <a:off x="3643306" y="5295141"/>
                <a:ext cx="158417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1200" b="1" dirty="0" smtClean="0"/>
                  <a:t>REUSO</a:t>
                </a:r>
                <a:endParaRPr lang="es-PE" sz="1200" b="1" dirty="0"/>
              </a:p>
            </p:txBody>
          </p:sp>
          <p:sp>
            <p:nvSpPr>
              <p:cNvPr id="48" name="47 CuadroTexto"/>
              <p:cNvSpPr txBox="1"/>
              <p:nvPr/>
            </p:nvSpPr>
            <p:spPr>
              <a:xfrm>
                <a:off x="1000100" y="5643578"/>
                <a:ext cx="1267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1200" b="1" dirty="0" smtClean="0"/>
                  <a:t>Emisario Submarino</a:t>
                </a:r>
                <a:endParaRPr lang="es-PE" sz="1200" b="1" dirty="0"/>
              </a:p>
            </p:txBody>
          </p:sp>
          <p:sp>
            <p:nvSpPr>
              <p:cNvPr id="49" name="48 CuadroTexto"/>
              <p:cNvSpPr txBox="1"/>
              <p:nvPr/>
            </p:nvSpPr>
            <p:spPr>
              <a:xfrm>
                <a:off x="2285984" y="5220815"/>
                <a:ext cx="66061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1050" b="1" dirty="0" smtClean="0"/>
                  <a:t>15 l/s</a:t>
                </a:r>
                <a:endParaRPr lang="es-PE" sz="1050" b="1" dirty="0"/>
              </a:p>
            </p:txBody>
          </p:sp>
          <p:sp>
            <p:nvSpPr>
              <p:cNvPr id="50" name="49 CuadroTexto"/>
              <p:cNvSpPr txBox="1"/>
              <p:nvPr/>
            </p:nvSpPr>
            <p:spPr>
              <a:xfrm>
                <a:off x="3203848" y="5220815"/>
                <a:ext cx="50405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1050" b="1" dirty="0" smtClean="0"/>
                  <a:t>9 l/s</a:t>
                </a:r>
                <a:endParaRPr lang="es-PE" sz="1050" b="1" dirty="0"/>
              </a:p>
            </p:txBody>
          </p:sp>
          <p:cxnSp>
            <p:nvCxnSpPr>
              <p:cNvPr id="92" name="91 Conector angular"/>
              <p:cNvCxnSpPr>
                <a:stCxn id="49" idx="2"/>
                <a:endCxn id="17" idx="0"/>
              </p:cNvCxnSpPr>
              <p:nvPr/>
            </p:nvCxnSpPr>
            <p:spPr>
              <a:xfrm rot="16200000" flipH="1">
                <a:off x="3004474" y="5086547"/>
                <a:ext cx="300113" cy="107648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B05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4" name="93 Conector angular"/>
              <p:cNvCxnSpPr>
                <a:stCxn id="50" idx="2"/>
                <a:endCxn id="18" idx="0"/>
              </p:cNvCxnSpPr>
              <p:nvPr/>
            </p:nvCxnSpPr>
            <p:spPr>
              <a:xfrm rot="16200000" flipH="1">
                <a:off x="4010206" y="4920400"/>
                <a:ext cx="273518" cy="1382179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B05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8" name="97 Conector angular"/>
              <p:cNvCxnSpPr>
                <a:stCxn id="7" idx="1"/>
              </p:cNvCxnSpPr>
              <p:nvPr/>
            </p:nvCxnSpPr>
            <p:spPr>
              <a:xfrm rot="10800000" flipV="1">
                <a:off x="2357422" y="5760712"/>
                <a:ext cx="4014778" cy="740121"/>
              </a:xfrm>
              <a:prstGeom prst="bentConnector3">
                <a:avLst>
                  <a:gd name="adj1" fmla="val 15655"/>
                </a:avLst>
              </a:prstGeom>
              <a:ln>
                <a:solidFill>
                  <a:srgbClr val="00B05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9" name="78 Conector angular"/>
              <p:cNvCxnSpPr>
                <a:stCxn id="50" idx="2"/>
              </p:cNvCxnSpPr>
              <p:nvPr/>
            </p:nvCxnSpPr>
            <p:spPr>
              <a:xfrm rot="5400000">
                <a:off x="2643632" y="5688589"/>
                <a:ext cx="1026103" cy="598386"/>
              </a:xfrm>
              <a:prstGeom prst="bentConnector3">
                <a:avLst>
                  <a:gd name="adj1" fmla="val 14638"/>
                </a:avLst>
              </a:prstGeom>
              <a:ln>
                <a:solidFill>
                  <a:srgbClr val="00B050"/>
                </a:solidFill>
                <a:prstDash val="sysDot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99" name="98 Conector angular"/>
            <p:cNvCxnSpPr/>
            <p:nvPr/>
          </p:nvCxnSpPr>
          <p:spPr>
            <a:xfrm rot="16200000" flipH="1">
              <a:off x="250002" y="4321974"/>
              <a:ext cx="4000528" cy="357192"/>
            </a:xfrm>
            <a:prstGeom prst="bentConnector3">
              <a:avLst>
                <a:gd name="adj1" fmla="val 76667"/>
              </a:avLst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82797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PROINVERSION">
  <a:themeElements>
    <a:clrScheme name="1_MODE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E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E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PROINVERSION</Template>
  <TotalTime>1675</TotalTime>
  <Words>632</Words>
  <Application>Microsoft Office PowerPoint</Application>
  <PresentationFormat>Presentación en pantalla (4:3)</PresentationFormat>
  <Paragraphs>163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Tema PROINVERSION</vt:lpstr>
      <vt:lpstr>1_Diseño personalizado</vt:lpstr>
      <vt:lpstr>“PROVISION DE SERVICIOS DE SANEAMIENTO PARA LOS DISTRITOS DEL SUR DE LIMA”</vt:lpstr>
      <vt:lpstr>Presentación de PowerPoint</vt:lpstr>
      <vt:lpstr>Presentación de PowerPoint</vt:lpstr>
      <vt:lpstr>Presentación de PowerPoint</vt:lpstr>
      <vt:lpstr>Presentación de PowerPoint</vt:lpstr>
      <vt:lpstr>ESQUEMA REFERENCIAL PROYECTADO DE SERVICIOS DE AGUA</vt:lpstr>
      <vt:lpstr>Gráfico N° 3: Esquema Referencial Proyectado para el Alcantarillado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Aspectos Técnicos a Considerar Lima Sur</dc:title>
  <dc:creator>Juan Pablo Mendez Vega</dc:creator>
  <cp:lastModifiedBy>Juan Pablo Mendez Vega</cp:lastModifiedBy>
  <cp:revision>100</cp:revision>
  <cp:lastPrinted>2013-06-10T14:55:38Z</cp:lastPrinted>
  <dcterms:created xsi:type="dcterms:W3CDTF">2012-05-21T22:27:31Z</dcterms:created>
  <dcterms:modified xsi:type="dcterms:W3CDTF">2013-11-14T15:35:58Z</dcterms:modified>
</cp:coreProperties>
</file>