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9"/>
  </p:notesMasterIdLst>
  <p:handoutMasterIdLst>
    <p:handoutMasterId r:id="rId10"/>
  </p:handoutMasterIdLst>
  <p:sldIdLst>
    <p:sldId id="1452" r:id="rId2"/>
    <p:sldId id="1515" r:id="rId3"/>
    <p:sldId id="1509" r:id="rId4"/>
    <p:sldId id="1517" r:id="rId5"/>
    <p:sldId id="1519" r:id="rId6"/>
    <p:sldId id="1512" r:id="rId7"/>
    <p:sldId id="1493" r:id="rId8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02B808E-80D1-4213-AFEA-56989F1D76EF}">
          <p14:sldIdLst>
            <p14:sldId id="1452"/>
            <p14:sldId id="1515"/>
            <p14:sldId id="1509"/>
            <p14:sldId id="1517"/>
            <p14:sldId id="1519"/>
            <p14:sldId id="1512"/>
            <p14:sldId id="14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FF3300"/>
    <a:srgbClr val="3366CC"/>
    <a:srgbClr val="0066CC"/>
    <a:srgbClr val="99CCFF"/>
    <a:srgbClr val="996633"/>
    <a:srgbClr val="AFCBAD"/>
    <a:srgbClr val="FBE197"/>
    <a:srgbClr val="5D6FB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8594" autoAdjust="0"/>
  </p:normalViewPr>
  <p:slideViewPr>
    <p:cSldViewPr>
      <p:cViewPr>
        <p:scale>
          <a:sx n="66" d="100"/>
          <a:sy n="66" d="100"/>
        </p:scale>
        <p:origin x="-154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0" d="100"/>
          <a:sy n="30" d="100"/>
        </p:scale>
        <p:origin x="-2268" y="-576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02" y="2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073CBA1-9FD6-4D1C-94D1-D7770CAB6A1C}" type="datetimeFigureOut">
              <a:rPr lang="es-ES"/>
              <a:pPr>
                <a:defRPr/>
              </a:pPr>
              <a:t>27/11/2013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570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02" y="9429570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15BB3F2-6D73-443B-8567-85DE733A881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1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02" y="2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086BA-EB6B-4BDB-AD9C-C53EA5EE41C5}" type="datetimeFigureOut">
              <a:rPr lang="es-ES"/>
              <a:pPr>
                <a:defRPr/>
              </a:pPr>
              <a:t>27/11/2013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335" y="4717150"/>
            <a:ext cx="5439009" cy="4466637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9570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02" y="9429570"/>
            <a:ext cx="2945586" cy="49629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886BEF-2D08-41DA-8EB7-730FC44BC7A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28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6BEF-2D08-41DA-8EB7-730FC44BC7A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6BEF-2D08-41DA-8EB7-730FC44BC7A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7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6BEF-2D08-41DA-8EB7-730FC44BC7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225CA-1386-4672-90B2-CE2FEA3F3499}" type="slidenum">
              <a:rPr lang="es-ES_tradnl" smtClean="0"/>
              <a:pPr/>
              <a:t>4</a:t>
            </a:fld>
            <a:endParaRPr lang="es-ES_tradnl" dirty="0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6BEF-2D08-41DA-8EB7-730FC44BC7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0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6BEF-2D08-41DA-8EB7-730FC44BC7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1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86BEF-2D08-41DA-8EB7-730FC44BC7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-3175"/>
            <a:ext cx="91963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5813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071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07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532E-8390-49EC-88BE-4CD65EBF42C4}" type="datetime1">
              <a:rPr lang="es-ES" smtClean="0"/>
              <a:pPr>
                <a:defRPr/>
              </a:pPr>
              <a:t>27/11/2013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608C-0008-4F41-A8B5-73C914349EC4}" type="datetime1">
              <a:rPr lang="es-ES" smtClean="0"/>
              <a:pPr>
                <a:defRPr/>
              </a:pPr>
              <a:t>27/11/2013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24451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95F5-4926-4D05-AFC0-F6471DD2613A}" type="datetime1">
              <a:rPr lang="es-ES" smtClean="0"/>
              <a:pPr>
                <a:defRPr/>
              </a:pPr>
              <a:t>27/11/2013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597-09AD-4BCE-A072-616B34248E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245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0558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0558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"/>
            <a:ext cx="9144000" cy="69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954" r:id="rId12"/>
    <p:sldLayoutId id="2147483956" r:id="rId13"/>
    <p:sldLayoutId id="2147483957" r:id="rId14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2400" y="3406914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"Red Dorsal Nacional de Fibra Óptica:</a:t>
            </a:r>
            <a:r>
              <a:rPr lang="es-PE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Cobertura</a:t>
            </a:r>
            <a:r>
              <a:rPr lang="es-PE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PE" sz="24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Universal </a:t>
            </a:r>
            <a:r>
              <a:rPr lang="es-PE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Norte, Cobertura Universal Sur y</a:t>
            </a:r>
            <a:r>
              <a:rPr lang="es-PE" sz="24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PE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Cobertura Universal Centro"  - RDNFO</a:t>
            </a:r>
            <a:endParaRPr lang="es-PE" sz="24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2590800"/>
            <a:ext cx="4419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Proyecto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130175"/>
            <a:ext cx="5562599" cy="860425"/>
          </a:xfrm>
          <a:prstGeom prst="rect">
            <a:avLst/>
          </a:prstGeom>
        </p:spPr>
        <p:txBody>
          <a:bodyPr/>
          <a:lstStyle/>
          <a:p>
            <a:pPr marL="93663" algn="l" fontAlgn="ctr">
              <a:lnSpc>
                <a:spcPct val="80000"/>
              </a:lnSpc>
              <a:defRPr/>
            </a:pPr>
            <a:r>
              <a:rPr lang="es-PE" sz="1800" b="1" kern="1200" dirty="0" smtClean="0">
                <a:solidFill>
                  <a:prstClr val="black"/>
                </a:solidFill>
              </a:rPr>
              <a:t>RED DORSAL NACIONAL DE FIBRA ÓPTICA: </a:t>
            </a:r>
            <a:r>
              <a:rPr lang="es-PE" sz="1800" b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COBERTURA UNIVERSAL NORTE, COBERTURA UNIVERSAL SUR Y COBERTURA UNIVERSAL CENTRO</a:t>
            </a:r>
            <a:endParaRPr lang="es-ES" sz="1800" b="1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76200" y="2060575"/>
            <a:ext cx="3201987" cy="4548188"/>
            <a:chOff x="71406" y="1428736"/>
            <a:chExt cx="3344862" cy="4751387"/>
          </a:xfrm>
        </p:grpSpPr>
        <p:pic>
          <p:nvPicPr>
            <p:cNvPr id="28678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1428736"/>
              <a:ext cx="3344862" cy="475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214023" y="5428856"/>
              <a:ext cx="1429485" cy="42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52400" y="6535579"/>
            <a:ext cx="5580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1000" dirty="0" smtClean="0">
                <a:latin typeface="+mn-lt"/>
              </a:rPr>
              <a:t> Monto no incluye IGV. </a:t>
            </a:r>
            <a:endParaRPr lang="es-ES" sz="1000" dirty="0">
              <a:latin typeface="+mn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78187" y="1447800"/>
            <a:ext cx="5865813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61950" fontAlgn="b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b="1" dirty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Ubicación: </a:t>
            </a:r>
            <a:r>
              <a:rPr lang="es-ES" sz="1800" b="1" dirty="0">
                <a:latin typeface="Arial Narrow" pitchFamily="34" charset="0"/>
              </a:rPr>
              <a:t>A nivel nacional. </a:t>
            </a:r>
            <a:endParaRPr lang="es-ES" sz="1800" b="1" dirty="0" smtClean="0">
              <a:latin typeface="Arial Narrow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b="1" dirty="0" smtClean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Descripción:</a:t>
            </a:r>
            <a:r>
              <a:rPr lang="es-PE" sz="1800" b="1" dirty="0" smtClean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lang="es-PE" sz="1800" b="1" dirty="0" smtClean="0">
                <a:latin typeface="Arial Narrow" pitchFamily="34" charset="0"/>
                <a:ea typeface="MS PGothic" pitchFamily="34" charset="-128"/>
                <a:cs typeface="Tahoma" pitchFamily="34" charset="0"/>
              </a:rPr>
              <a:t>C</a:t>
            </a:r>
            <a:r>
              <a:rPr lang="es-PE" sz="1800" b="1" dirty="0" smtClean="0">
                <a:latin typeface="Arial Narrow" pitchFamily="34" charset="0"/>
                <a:cs typeface="Arial" pitchFamily="34" charset="0"/>
              </a:rPr>
              <a:t>onsiste en el diseño, construcción, adquisición, puesta en funcionamiento, operación y mantenimiento de la Red Dorsal Nacional de Fibra Óptica (aprox. 13,400 km.) para conectar a 22 capitales de región y 180 capitales de provincia.</a:t>
            </a:r>
          </a:p>
          <a:p>
            <a:pPr marL="0" lvl="1" algn="just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tabLst>
                <a:tab pos="361950" algn="l"/>
                <a:tab pos="1166813" algn="l"/>
              </a:tabLst>
              <a:defRPr/>
            </a:pPr>
            <a:r>
              <a:rPr lang="es-PE" sz="1800" b="1" dirty="0" smtClean="0">
                <a:solidFill>
                  <a:srgbClr val="CC3300"/>
                </a:solidFill>
                <a:latin typeface="Arial Narrow" pitchFamily="34" charset="0"/>
                <a:ea typeface="ＭＳ Ｐゴシック" pitchFamily="34" charset="-128"/>
                <a:cs typeface="Tahoma" charset="0"/>
              </a:rPr>
              <a:t>Inversión estimada *: </a:t>
            </a:r>
            <a:r>
              <a:rPr lang="es-PE" sz="1800" b="1" dirty="0" smtClean="0">
                <a:latin typeface="Arial Narrow" pitchFamily="34" charset="0"/>
                <a:ea typeface="ＭＳ Ｐゴシック" pitchFamily="34" charset="-128"/>
                <a:cs typeface="Tahoma" charset="0"/>
              </a:rPr>
              <a:t>US</a:t>
            </a:r>
            <a:r>
              <a:rPr lang="es-PE" sz="1800" b="1" dirty="0">
                <a:latin typeface="Arial Narrow" pitchFamily="34" charset="0"/>
                <a:ea typeface="ＭＳ Ｐゴシック" pitchFamily="34" charset="-128"/>
                <a:cs typeface="Tahoma" charset="0"/>
              </a:rPr>
              <a:t>$ 276 millones, sin IGV.</a:t>
            </a:r>
          </a:p>
          <a:p>
            <a:pPr marL="0" lvl="1" algn="just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tabLst>
                <a:tab pos="361950" algn="l"/>
                <a:tab pos="1166813" algn="l"/>
              </a:tabLst>
              <a:defRPr/>
            </a:pPr>
            <a:r>
              <a:rPr lang="es-PE" sz="1800" b="1" dirty="0" smtClean="0">
                <a:solidFill>
                  <a:srgbClr val="CC3300"/>
                </a:solidFill>
                <a:latin typeface="Arial Narrow" pitchFamily="34" charset="0"/>
                <a:ea typeface="ＭＳ Ｐゴシック" pitchFamily="34" charset="-128"/>
                <a:cs typeface="Tahoma" charset="0"/>
              </a:rPr>
              <a:t>Modalidad</a:t>
            </a:r>
            <a:r>
              <a:rPr lang="es-PE" sz="1800" b="1" dirty="0">
                <a:solidFill>
                  <a:srgbClr val="CC3300"/>
                </a:solidFill>
                <a:latin typeface="Arial Narrow" pitchFamily="34" charset="0"/>
                <a:ea typeface="ＭＳ Ｐゴシック" pitchFamily="34" charset="-128"/>
                <a:cs typeface="Tahoma" charset="0"/>
              </a:rPr>
              <a:t>: </a:t>
            </a:r>
            <a:r>
              <a:rPr lang="es-PE" sz="1800" b="1" dirty="0" smtClean="0">
                <a:latin typeface="Arial Narrow" pitchFamily="34" charset="0"/>
                <a:ea typeface="ＭＳ Ｐゴシック" pitchFamily="34" charset="-128"/>
                <a:cs typeface="Tahoma" charset="0"/>
              </a:rPr>
              <a:t>Cofinanciado</a:t>
            </a:r>
          </a:p>
          <a:p>
            <a:pPr marL="0" lvl="1" algn="just" defTabSz="361950" fontAlgn="b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tabLst>
                <a:tab pos="361950" algn="l"/>
                <a:tab pos="1166813" algn="l"/>
              </a:tabLst>
              <a:defRPr/>
            </a:pPr>
            <a:r>
              <a:rPr lang="es-PE" sz="1800" b="1" dirty="0">
                <a:solidFill>
                  <a:srgbClr val="CC3300"/>
                </a:solidFill>
                <a:latin typeface="Arial Narrow" pitchFamily="34" charset="0"/>
                <a:ea typeface="ＭＳ Ｐゴシック" pitchFamily="34" charset="-128"/>
                <a:cs typeface="Tahoma" charset="0"/>
              </a:rPr>
              <a:t>Factor de Competencia: </a:t>
            </a:r>
            <a:r>
              <a:rPr lang="es-PE" sz="1800" b="1" dirty="0" smtClean="0">
                <a:latin typeface="Arial Narrow" pitchFamily="34" charset="0"/>
                <a:cs typeface="Calibri" pitchFamily="34" charset="0"/>
              </a:rPr>
              <a:t>Valor </a:t>
            </a:r>
            <a:r>
              <a:rPr lang="es-PE" sz="1800" b="1" dirty="0">
                <a:latin typeface="Arial Narrow" pitchFamily="34" charset="0"/>
                <a:cs typeface="Calibri" pitchFamily="34" charset="0"/>
              </a:rPr>
              <a:t>ponderado de la suma del valor presente de la Remuneración por Inversiones (RPI) y Remuneración por Operación y Mantenimiento (RPMO; distribución del excedente entre el Estado y el Concesionario, y factor k que expresa la </a:t>
            </a:r>
            <a:r>
              <a:rPr lang="es-PE" sz="1800" b="1" dirty="0" smtClean="0">
                <a:latin typeface="Arial Narrow" pitchFamily="34" charset="0"/>
                <a:cs typeface="Calibri" pitchFamily="34" charset="0"/>
              </a:rPr>
              <a:t>expectativa </a:t>
            </a:r>
            <a:r>
              <a:rPr lang="es-PE" sz="1800" b="1" dirty="0">
                <a:latin typeface="Arial Narrow" pitchFamily="34" charset="0"/>
                <a:cs typeface="Calibri" pitchFamily="34" charset="0"/>
              </a:rPr>
              <a:t>de los Postores de prestar o no prestar servicios públicos de telecomunicaciones a usuarios finales a través de sus empresas vinculadas.</a:t>
            </a: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defRPr/>
            </a:pPr>
            <a:r>
              <a:rPr lang="es-PE" sz="1800" b="1" dirty="0" smtClean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Estado </a:t>
            </a:r>
            <a:r>
              <a:rPr lang="es-PE" sz="1800" b="1" dirty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actual del proceso</a:t>
            </a:r>
            <a:r>
              <a:rPr lang="es-PE" sz="1800" b="1" dirty="0" smtClean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: </a:t>
            </a: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defRPr/>
            </a:pPr>
            <a:r>
              <a:rPr lang="es-PE" sz="1800" b="1" dirty="0">
                <a:latin typeface="Arial Narrow" pitchFamily="34" charset="0"/>
                <a:ea typeface="MS PGothic" pitchFamily="34" charset="-128"/>
                <a:cs typeface="Tahoma" pitchFamily="34" charset="0"/>
              </a:rPr>
              <a:t>Previa a la precalificación y a la espera del Informe Previo del Contrato de Concesión de la </a:t>
            </a:r>
            <a:r>
              <a:rPr lang="es-PE" sz="1800" b="1" dirty="0" smtClean="0">
                <a:latin typeface="Arial Narrow" pitchFamily="34" charset="0"/>
                <a:ea typeface="MS PGothic" pitchFamily="34" charset="-128"/>
                <a:cs typeface="Tahoma" pitchFamily="34" charset="0"/>
              </a:rPr>
              <a:t>Contraloría. </a:t>
            </a:r>
            <a:endParaRPr lang="es-PE" sz="1800" b="1" dirty="0" smtClean="0">
              <a:latin typeface="Arial Narrow" pitchFamily="34" charset="0"/>
              <a:ea typeface="MS PGothic" pitchFamily="34" charset="-128"/>
              <a:cs typeface="Tahoma" pitchFamily="34" charset="0"/>
            </a:endParaRPr>
          </a:p>
          <a:p>
            <a:pPr algn="just" defTabSz="361950" fontAlgn="b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1800" b="1" dirty="0" smtClean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Fecha </a:t>
            </a:r>
            <a:r>
              <a:rPr lang="es-ES" sz="1800" b="1" dirty="0">
                <a:solidFill>
                  <a:srgbClr val="CC3300"/>
                </a:solidFill>
                <a:latin typeface="Arial Narrow" pitchFamily="34" charset="0"/>
                <a:ea typeface="MS PGothic" pitchFamily="34" charset="-128"/>
                <a:cs typeface="Tahoma" pitchFamily="34" charset="0"/>
              </a:rPr>
              <a:t>de adjudicación prevista: </a:t>
            </a:r>
            <a:r>
              <a:rPr lang="es-ES" sz="1800" b="1" dirty="0" smtClean="0">
                <a:latin typeface="Arial Narrow" pitchFamily="34" charset="0"/>
                <a:ea typeface="MS PGothic" pitchFamily="34" charset="-128"/>
                <a:cs typeface="Tahoma" pitchFamily="34" charset="0"/>
              </a:rPr>
              <a:t>Diciembre de </a:t>
            </a:r>
            <a:r>
              <a:rPr lang="es-ES" sz="1800" b="1" dirty="0" smtClean="0"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2013</a:t>
            </a:r>
            <a:r>
              <a:rPr lang="es-ES" sz="1800" b="1" dirty="0" smtClean="0"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.</a:t>
            </a:r>
          </a:p>
        </p:txBody>
      </p:sp>
      <p:sp>
        <p:nvSpPr>
          <p:cNvPr id="10" name="42 Rectángulo"/>
          <p:cNvSpPr>
            <a:spLocks noChangeArrowheads="1"/>
          </p:cNvSpPr>
          <p:nvPr/>
        </p:nvSpPr>
        <p:spPr bwMode="auto">
          <a:xfrm>
            <a:off x="152400" y="1600200"/>
            <a:ext cx="2057400" cy="438775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  <a:latin typeface="+mn-lt"/>
                <a:cs typeface="+mn-cs"/>
              </a:rPr>
              <a:t>CONVOCADO </a:t>
            </a:r>
            <a:endParaRPr lang="es-ES" sz="16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64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600" y="308988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dirty="0" smtClean="0">
                <a:latin typeface="Arial Narrow" pitchFamily="34" charset="0"/>
              </a:rPr>
              <a:t>ASPECTOS TÉCNICOS DEL PROYECTO</a:t>
            </a:r>
            <a:endParaRPr lang="es-PE" sz="2600" b="1" dirty="0"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3829" y="45720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800" b="1" dirty="0" smtClean="0">
                <a:latin typeface="Arial Narrow" pitchFamily="34" charset="0"/>
              </a:rPr>
              <a:t>La Red de Transporte </a:t>
            </a:r>
            <a:r>
              <a:rPr lang="es-PE" sz="1800" dirty="0" smtClean="0">
                <a:latin typeface="Arial Narrow" pitchFamily="34" charset="0"/>
              </a:rPr>
              <a:t>que</a:t>
            </a:r>
            <a:r>
              <a:rPr lang="es-PE" sz="1800" b="1" dirty="0" smtClean="0">
                <a:latin typeface="Arial Narrow" pitchFamily="34" charset="0"/>
              </a:rPr>
              <a:t> </a:t>
            </a:r>
            <a:r>
              <a:rPr lang="es-PE" sz="1800" dirty="0" smtClean="0">
                <a:latin typeface="Arial Narrow" pitchFamily="34" charset="0"/>
              </a:rPr>
              <a:t>conectará a las capitales de región con fibra óptica se instalará en forma de anillos para garantizar la seguridad y redundancia de la red, de manera que una falla o corte de la fibra óptica sea subsanada oportunamente trasladando el tráfico hasta el restablecimiento de los servicios. </a:t>
            </a:r>
            <a:endParaRPr lang="es-PE" sz="1800" dirty="0">
              <a:latin typeface="Arial Narrow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3429000" cy="27432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5" name="4 Rectángulo"/>
          <p:cNvSpPr/>
          <p:nvPr/>
        </p:nvSpPr>
        <p:spPr>
          <a:xfrm>
            <a:off x="4800600" y="5108138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800" b="1" dirty="0" smtClean="0">
                <a:latin typeface="Arial Narrow" pitchFamily="34" charset="0"/>
              </a:rPr>
              <a:t>La Red de Distribución </a:t>
            </a:r>
            <a:r>
              <a:rPr lang="es-PE" sz="1800" dirty="0" smtClean="0">
                <a:latin typeface="Arial Narrow" pitchFamily="34" charset="0"/>
              </a:rPr>
              <a:t>conectará con fibra óptica a todas las capitales de región con sus respectivas capitales de provincias. </a:t>
            </a:r>
          </a:p>
          <a:p>
            <a:pPr algn="just"/>
            <a:endParaRPr lang="es-PE" sz="1200" b="1" i="1" dirty="0" smtClean="0">
              <a:latin typeface="Arial Narrow" pitchFamily="34" charset="0"/>
            </a:endParaRPr>
          </a:p>
          <a:p>
            <a:pPr algn="just"/>
            <a:r>
              <a:rPr lang="es-PE" sz="1800" b="1" i="1" dirty="0" smtClean="0">
                <a:latin typeface="Arial Narrow" pitchFamily="34" charset="0"/>
              </a:rPr>
              <a:t>Ambas constituirán la Red Dorsal Nacional de Fibra Óptica. </a:t>
            </a:r>
          </a:p>
          <a:p>
            <a:pPr algn="just"/>
            <a:endParaRPr lang="es-PE" sz="1800" dirty="0">
              <a:latin typeface="Arial Narrow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17931"/>
            <a:ext cx="3810000" cy="297180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7" name="6 Rectángulo"/>
          <p:cNvSpPr/>
          <p:nvPr/>
        </p:nvSpPr>
        <p:spPr>
          <a:xfrm>
            <a:off x="304800" y="1447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800" i="1" dirty="0" smtClean="0">
                <a:latin typeface="Arial Narrow" pitchFamily="34" charset="0"/>
              </a:rPr>
              <a:t>Esquema estilizado de la Red de Transporte</a:t>
            </a:r>
            <a:endParaRPr lang="es-PE" sz="1800" i="1" dirty="0"/>
          </a:p>
        </p:txBody>
      </p:sp>
      <p:sp>
        <p:nvSpPr>
          <p:cNvPr id="8" name="7 Rectángulo"/>
          <p:cNvSpPr/>
          <p:nvPr/>
        </p:nvSpPr>
        <p:spPr>
          <a:xfrm>
            <a:off x="4876800" y="1371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i="1" dirty="0" smtClean="0">
                <a:latin typeface="Arial Narrow" pitchFamily="34" charset="0"/>
              </a:rPr>
              <a:t>Esquema de Red de Distribución</a:t>
            </a:r>
          </a:p>
          <a:p>
            <a:r>
              <a:rPr lang="es-PE" sz="1800" i="1" dirty="0" smtClean="0">
                <a:latin typeface="Arial Narrow" pitchFamily="34" charset="0"/>
              </a:rPr>
              <a:t>Caso: Ayacucho</a:t>
            </a:r>
            <a:endParaRPr lang="es-PE" sz="18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7"/>
          <p:cNvSpPr txBox="1">
            <a:spLocks noChangeArrowheads="1"/>
          </p:cNvSpPr>
          <p:nvPr/>
        </p:nvSpPr>
        <p:spPr bwMode="auto">
          <a:xfrm>
            <a:off x="7938" y="381000"/>
            <a:ext cx="6240462" cy="5254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95250"/>
            <a:r>
              <a:rPr lang="es-ES_tradnl" sz="2400" b="1" dirty="0" smtClean="0">
                <a:solidFill>
                  <a:srgbClr val="C00000"/>
                </a:solidFill>
                <a:latin typeface="Arial Narrow" pitchFamily="34" charset="0"/>
              </a:rPr>
              <a:t>REQUISITOS PARA LA PRECALIFICACIÓN</a:t>
            </a:r>
            <a:endParaRPr lang="es-ES_tradn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13485"/>
              </p:ext>
            </p:extLst>
          </p:nvPr>
        </p:nvGraphicFramePr>
        <p:xfrm>
          <a:off x="685800" y="2133600"/>
          <a:ext cx="807720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400800"/>
              </a:tblGrid>
              <a:tr h="1524000">
                <a:tc>
                  <a:txBody>
                    <a:bodyPr/>
                    <a:lstStyle/>
                    <a:p>
                      <a:endParaRPr lang="es-PE" sz="2400" b="1" dirty="0" smtClean="0">
                        <a:solidFill>
                          <a:schemeClr val="bg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  <a:p>
                      <a:endParaRPr lang="es-PE" sz="2400" b="1" dirty="0" smtClean="0">
                        <a:solidFill>
                          <a:schemeClr val="bg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  <a:p>
                      <a:r>
                        <a:rPr lang="es-PE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Requisitos</a:t>
                      </a:r>
                      <a:r>
                        <a:rPr lang="es-PE" sz="24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 Técnicos</a:t>
                      </a:r>
                      <a:endParaRPr lang="es-PE" sz="2400" b="1" dirty="0" smtClean="0">
                        <a:solidFill>
                          <a:schemeClr val="bg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261938">
                        <a:spcAft>
                          <a:spcPts val="600"/>
                        </a:spcAft>
                      </a:pPr>
                      <a:r>
                        <a:rPr lang="es-PE" sz="2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a)</a:t>
                      </a:r>
                      <a:r>
                        <a:rPr lang="es-PE" sz="22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PE" sz="2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Acreditar 5</a:t>
                      </a:r>
                      <a:r>
                        <a:rPr lang="es-PE" sz="22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 años de experiencia en la prestación de servicios públicos de telecomunicaciones; y</a:t>
                      </a:r>
                      <a:endParaRPr lang="es-PE" sz="2200" b="1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  <a:p>
                      <a:pPr marL="261938" indent="-261938">
                        <a:spcAft>
                          <a:spcPts val="600"/>
                        </a:spcAft>
                      </a:pPr>
                      <a:r>
                        <a:rPr lang="es-PE" sz="2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b) Acreditar experiencia en la operación de al menos 6,000</a:t>
                      </a:r>
                      <a:r>
                        <a:rPr lang="es-PE" sz="22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 Km de fibra óptica monomodo.</a:t>
                      </a:r>
                      <a:endParaRPr lang="es-PE" sz="2200" b="1" dirty="0">
                        <a:solidFill>
                          <a:schemeClr val="tx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s-PE" sz="2400" b="1" dirty="0" smtClean="0">
                        <a:solidFill>
                          <a:schemeClr val="bg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  <a:p>
                      <a:r>
                        <a:rPr lang="es-PE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Calibri" pitchFamily="34" charset="0"/>
                        </a:rPr>
                        <a:t>Requisitos Financieros</a:t>
                      </a:r>
                      <a:endParaRPr lang="es-PE" sz="2400" b="1" dirty="0">
                        <a:solidFill>
                          <a:schemeClr val="bg1"/>
                        </a:solidFill>
                        <a:latin typeface="Arial Narrow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es-E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Para los años 2011 o 2012, los siguientes valores mínimos: </a:t>
                      </a:r>
                    </a:p>
                    <a:p>
                      <a:pPr marL="263525" lvl="0" indent="-263525">
                        <a:spcAft>
                          <a:spcPts val="600"/>
                        </a:spcAft>
                      </a:pPr>
                      <a:r>
                        <a:rPr lang="es-E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a)</a:t>
                      </a:r>
                      <a:r>
                        <a:rPr lang="es-ES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Ingresos Totales de US$ 80 Millones.</a:t>
                      </a:r>
                    </a:p>
                    <a:p>
                      <a:pPr marL="263525" lvl="0" indent="-263525">
                        <a:spcAft>
                          <a:spcPts val="600"/>
                        </a:spcAft>
                      </a:pPr>
                      <a:r>
                        <a:rPr lang="es-E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b) Patrimonio Neto de US$ 85</a:t>
                      </a:r>
                      <a:r>
                        <a:rPr lang="es-ES" sz="2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Millones.</a:t>
                      </a:r>
                      <a:r>
                        <a:rPr lang="es-E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s-PE" sz="2200" b="1" kern="120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63525" indent="-263525">
                        <a:spcAft>
                          <a:spcPts val="600"/>
                        </a:spcAft>
                        <a:buAutoNum type="alphaLcParenR" startAt="2"/>
                      </a:pPr>
                      <a:r>
                        <a:rPr lang="es-ES" sz="2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Calibri" pitchFamily="34" charset="0"/>
                        </a:rPr>
                        <a:t>Capacidad de financiamiento de US$ 50 Millones.</a:t>
                      </a:r>
                      <a:endParaRPr lang="es-PE" sz="2200" b="1" kern="120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15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2400" y="34575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latin typeface="Arial Narrow" pitchFamily="34" charset="0"/>
              </a:rPr>
              <a:t>CRONOGRAMA DEL CONCURSO</a:t>
            </a:r>
            <a:endParaRPr lang="es-PE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75304"/>
              </p:ext>
            </p:extLst>
          </p:nvPr>
        </p:nvGraphicFramePr>
        <p:xfrm>
          <a:off x="533400" y="1981200"/>
          <a:ext cx="8229600" cy="289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6453"/>
                <a:gridCol w="3183147"/>
              </a:tblGrid>
              <a:tr h="279354"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Arial Narrow" pitchFamily="34" charset="0"/>
                        </a:rPr>
                        <a:t>ACTIVIDAD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Arial Narrow" pitchFamily="34" charset="0"/>
                        </a:rPr>
                        <a:t>FECHA / PERÍODO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279354">
                <a:tc>
                  <a:txBody>
                    <a:bodyPr/>
                    <a:lstStyle/>
                    <a:p>
                      <a:pPr algn="l"/>
                      <a:r>
                        <a:rPr lang="es-PE" sz="2000" dirty="0" smtClean="0">
                          <a:latin typeface="Arial Narrow" pitchFamily="34" charset="0"/>
                        </a:rPr>
                        <a:t>Recepción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de Sobre N° 1 de Postores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Arial Narrow" pitchFamily="34" charset="0"/>
                        </a:rPr>
                        <a:t>Hasta </a:t>
                      </a:r>
                      <a:r>
                        <a:rPr lang="es-PE" sz="2000" dirty="0" smtClean="0">
                          <a:latin typeface="Arial Narrow" pitchFamily="34" charset="0"/>
                        </a:rPr>
                        <a:t>2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de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diciembre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de </a:t>
                      </a:r>
                      <a:r>
                        <a:rPr lang="es-PE" sz="2000" dirty="0" smtClean="0">
                          <a:latin typeface="Arial Narrow" pitchFamily="34" charset="0"/>
                        </a:rPr>
                        <a:t>2013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88869">
                <a:tc>
                  <a:txBody>
                    <a:bodyPr/>
                    <a:lstStyle/>
                    <a:p>
                      <a:pPr algn="l"/>
                      <a:r>
                        <a:rPr lang="es-PE" sz="2000" dirty="0" smtClean="0">
                          <a:latin typeface="Arial Narrow" pitchFamily="34" charset="0"/>
                        </a:rPr>
                        <a:t>Recepción de Sobres N° 2 y N° 3 de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los Postores Precalificados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Arial Narrow" pitchFamily="34" charset="0"/>
                        </a:rPr>
                        <a:t>13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de diciembre de 2013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698385">
                <a:tc>
                  <a:txBody>
                    <a:bodyPr/>
                    <a:lstStyle/>
                    <a:p>
                      <a:pPr algn="l"/>
                      <a:r>
                        <a:rPr lang="es-PE" sz="2000" dirty="0" smtClean="0">
                          <a:latin typeface="Arial Narrow" pitchFamily="34" charset="0"/>
                        </a:rPr>
                        <a:t>Evaluación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de Sobres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N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° 2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de los 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Postores Precalificados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dirty="0" smtClean="0">
                          <a:latin typeface="Arial Narrow" pitchFamily="34" charset="0"/>
                        </a:rPr>
                        <a:t>Hasta 18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de diciembre de 2013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  <a:tr h="488869">
                <a:tc>
                  <a:txBody>
                    <a:bodyPr/>
                    <a:lstStyle/>
                    <a:p>
                      <a:pPr algn="l"/>
                      <a:r>
                        <a:rPr lang="es-PE" sz="2000" dirty="0" smtClean="0">
                          <a:latin typeface="Arial Narrow" pitchFamily="34" charset="0"/>
                        </a:rPr>
                        <a:t>Apertura de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PE" sz="2000" dirty="0" smtClean="0">
                          <a:latin typeface="Arial Narrow" pitchFamily="34" charset="0"/>
                        </a:rPr>
                        <a:t>Sobre N° 3</a:t>
                      </a:r>
                      <a:r>
                        <a:rPr lang="es-PE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s-PE" sz="2000" dirty="0" smtClean="0">
                          <a:latin typeface="Arial Narrow" pitchFamily="34" charset="0"/>
                        </a:rPr>
                        <a:t>y adjudicación de la Buena Pro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aseline="0" dirty="0" smtClean="0">
                          <a:latin typeface="Arial Narrow" pitchFamily="34" charset="0"/>
                        </a:rPr>
                        <a:t>19 de diciembre de 2013</a:t>
                      </a:r>
                      <a:endParaRPr lang="es-PE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350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308112"/>
              </p:ext>
            </p:extLst>
          </p:nvPr>
        </p:nvGraphicFramePr>
        <p:xfrm>
          <a:off x="609600" y="1988840"/>
          <a:ext cx="8077200" cy="2583160"/>
        </p:xfrm>
        <a:graphic>
          <a:graphicData uri="http://schemas.openxmlformats.org/drawingml/2006/table">
            <a:tbl>
              <a:tblPr/>
              <a:tblGrid>
                <a:gridCol w="3200400"/>
                <a:gridCol w="4876800"/>
              </a:tblGrid>
              <a:tr h="838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Jesús Guillén Marroquín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Jefe de </a:t>
                      </a: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Proyecto en temas de Telecomunicaciones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211038">
                <a:tc>
                  <a:txBody>
                    <a:bodyPr/>
                    <a:lstStyle/>
                    <a:p>
                      <a:pPr marL="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2400" b="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Teléfono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 </a:t>
                      </a:r>
                      <a:r>
                        <a:rPr lang="es-PE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51-1) 200-1200 anexos 1259 y 1357 </a:t>
                      </a:r>
                    </a:p>
                    <a:p>
                      <a:endParaRPr lang="es-PE" sz="2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PE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Fax (51-1) 200-1260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33711">
                <a:tc>
                  <a:txBody>
                    <a:bodyPr/>
                    <a:lstStyle/>
                    <a:p>
                      <a:r>
                        <a:rPr lang="es-PE" sz="2400" b="0" i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Correo electrónico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jguillen@proinversion.gob.pe </a:t>
                      </a:r>
                      <a:endParaRPr lang="es-PE" sz="24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52400" y="3003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Arial Narrow" pitchFamily="34" charset="0"/>
              </a:rPr>
              <a:t>DATOS DE CONTACTO</a:t>
            </a:r>
            <a:endParaRPr lang="es-PE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3011218" y="5517232"/>
            <a:ext cx="3504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Calibri" pitchFamily="34" charset="0"/>
              </a:rPr>
              <a:t>www.proinversion.gob.pe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017634" y="5949280"/>
            <a:ext cx="3599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lpita@proinversion.gob.pe</a:t>
            </a:r>
            <a:endParaRPr lang="es-E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15255</TotalTime>
  <Words>513</Words>
  <Application>Microsoft Office PowerPoint</Application>
  <PresentationFormat>Presentación en pantalla (4:3)</PresentationFormat>
  <Paragraphs>62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MODELO</vt:lpstr>
      <vt:lpstr>Presentación de PowerPoint</vt:lpstr>
      <vt:lpstr>RED DORSAL NACIONAL DE FIBRA ÓPTICA: COBERTURA UNIVERSAL NORTE, COBERTURA UNIVERSAL SUR Y COBERTURA UNIVERSAL CENTRO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rcaceres</cp:lastModifiedBy>
  <cp:revision>1398</cp:revision>
  <cp:lastPrinted>2013-11-27T17:07:09Z</cp:lastPrinted>
  <dcterms:created xsi:type="dcterms:W3CDTF">2009-03-03T17:39:46Z</dcterms:created>
  <dcterms:modified xsi:type="dcterms:W3CDTF">2013-11-27T17:16:58Z</dcterms:modified>
</cp:coreProperties>
</file>