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3" r:id="rId1"/>
    <p:sldMasterId id="2147483884" r:id="rId2"/>
    <p:sldMasterId id="2147483898" r:id="rId3"/>
    <p:sldMasterId id="2147483924" r:id="rId4"/>
    <p:sldMasterId id="2147483937" r:id="rId5"/>
  </p:sldMasterIdLst>
  <p:notesMasterIdLst>
    <p:notesMasterId r:id="rId22"/>
  </p:notesMasterIdLst>
  <p:handoutMasterIdLst>
    <p:handoutMasterId r:id="rId23"/>
  </p:handoutMasterIdLst>
  <p:sldIdLst>
    <p:sldId id="1438" r:id="rId6"/>
    <p:sldId id="1525" r:id="rId7"/>
    <p:sldId id="1486" r:id="rId8"/>
    <p:sldId id="1504" r:id="rId9"/>
    <p:sldId id="1505" r:id="rId10"/>
    <p:sldId id="1507" r:id="rId11"/>
    <p:sldId id="1512" r:id="rId12"/>
    <p:sldId id="1514" r:id="rId13"/>
    <p:sldId id="1515" r:id="rId14"/>
    <p:sldId id="1521" r:id="rId15"/>
    <p:sldId id="1517" r:id="rId16"/>
    <p:sldId id="1493" r:id="rId17"/>
    <p:sldId id="1518" r:id="rId18"/>
    <p:sldId id="1522" r:id="rId19"/>
    <p:sldId id="1523" r:id="rId20"/>
    <p:sldId id="1513" r:id="rId21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guille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009999"/>
    <a:srgbClr val="FF9900"/>
    <a:srgbClr val="C0C0C0"/>
    <a:srgbClr val="AFCBAD"/>
    <a:srgbClr val="3333CC"/>
    <a:srgbClr val="769AB8"/>
    <a:srgbClr val="5D6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0" autoAdjust="0"/>
    <p:restoredTop sz="98934" autoAdjust="0"/>
  </p:normalViewPr>
  <p:slideViewPr>
    <p:cSldViewPr>
      <p:cViewPr>
        <p:scale>
          <a:sx n="73" d="100"/>
          <a:sy n="73" d="100"/>
        </p:scale>
        <p:origin x="-1650" y="-114"/>
      </p:cViewPr>
      <p:guideLst>
        <p:guide orient="horz" pos="3339"/>
        <p:guide pos="16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30" d="100"/>
          <a:sy n="30" d="100"/>
        </p:scale>
        <p:origin x="-2268" y="-57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D3484-5A37-4A65-BA4F-01E12B148A7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5A51A20B-BED3-41FE-8AFA-DC50AA8F16B8}">
      <dgm:prSet phldrT="[Texto]" custT="1"/>
      <dgm:spPr/>
      <dgm:t>
        <a:bodyPr/>
        <a:lstStyle/>
        <a:p>
          <a:r>
            <a:rPr lang="es-ES" sz="1600" b="1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rPr>
            <a:t>TÉCNICOS</a:t>
          </a:r>
          <a:endParaRPr lang="es-PE" sz="1600" dirty="0"/>
        </a:p>
      </dgm:t>
    </dgm:pt>
    <dgm:pt modelId="{2125F26A-3D50-4AA1-AAC5-892F51F9C0CA}" type="parTrans" cxnId="{61BFACEF-53B1-4E1A-8918-667781DF7DEA}">
      <dgm:prSet/>
      <dgm:spPr/>
      <dgm:t>
        <a:bodyPr/>
        <a:lstStyle/>
        <a:p>
          <a:endParaRPr lang="es-PE" sz="1600"/>
        </a:p>
      </dgm:t>
    </dgm:pt>
    <dgm:pt modelId="{544CCFA8-9BAD-4F58-ADF7-60FEA60C30E1}" type="sibTrans" cxnId="{61BFACEF-53B1-4E1A-8918-667781DF7DEA}">
      <dgm:prSet/>
      <dgm:spPr/>
      <dgm:t>
        <a:bodyPr/>
        <a:lstStyle/>
        <a:p>
          <a:endParaRPr lang="es-PE" sz="1600"/>
        </a:p>
      </dgm:t>
    </dgm:pt>
    <dgm:pt modelId="{B0CEE3B3-B46B-456B-A417-6F8C2044BDE1}">
      <dgm:prSet phldrT="[Texto]" custT="1"/>
      <dgm:spPr/>
      <dgm:t>
        <a:bodyPr/>
        <a:lstStyle/>
        <a:p>
          <a:r>
            <a:rPr lang="es-PE" sz="1600" dirty="0" smtClean="0">
              <a:latin typeface="Candara" pitchFamily="34" charset="0"/>
            </a:rPr>
            <a:t>Concesión única </a:t>
          </a:r>
          <a:endParaRPr lang="es-PE" sz="1600" dirty="0"/>
        </a:p>
      </dgm:t>
    </dgm:pt>
    <dgm:pt modelId="{0BB34D25-5972-4DB1-9EF5-68B68D0596F2}" type="parTrans" cxnId="{7EEA8A59-B5AB-41C4-8150-A485432F2FE1}">
      <dgm:prSet/>
      <dgm:spPr/>
      <dgm:t>
        <a:bodyPr/>
        <a:lstStyle/>
        <a:p>
          <a:endParaRPr lang="es-PE" sz="1600"/>
        </a:p>
      </dgm:t>
    </dgm:pt>
    <dgm:pt modelId="{8D8793CE-E1B4-4F6E-AD7F-EBE4B99BCE9B}" type="sibTrans" cxnId="{7EEA8A59-B5AB-41C4-8150-A485432F2FE1}">
      <dgm:prSet/>
      <dgm:spPr/>
      <dgm:t>
        <a:bodyPr/>
        <a:lstStyle/>
        <a:p>
          <a:endParaRPr lang="es-PE" sz="1600"/>
        </a:p>
      </dgm:t>
    </dgm:pt>
    <dgm:pt modelId="{E6BC567F-4C0F-4559-83CA-F7BC19B298DF}">
      <dgm:prSet phldrT="[Texto]" custT="1"/>
      <dgm:spPr/>
      <dgm:t>
        <a:bodyPr/>
        <a:lstStyle/>
        <a:p>
          <a:r>
            <a:rPr lang="es-PE" sz="1600" dirty="0" smtClean="0">
              <a:latin typeface="Candara" pitchFamily="34" charset="0"/>
            </a:rPr>
            <a:t>Acreditar tiempo mínimo de experiencia</a:t>
          </a:r>
          <a:endParaRPr lang="es-PE" sz="1600" dirty="0"/>
        </a:p>
      </dgm:t>
    </dgm:pt>
    <dgm:pt modelId="{970CA7AE-DEA1-4258-B565-291DCB4B9756}" type="parTrans" cxnId="{4D21DD96-0E93-4A3C-8BF9-F8E90305F0EE}">
      <dgm:prSet/>
      <dgm:spPr/>
      <dgm:t>
        <a:bodyPr/>
        <a:lstStyle/>
        <a:p>
          <a:endParaRPr lang="es-PE" sz="1600"/>
        </a:p>
      </dgm:t>
    </dgm:pt>
    <dgm:pt modelId="{819504F0-D2D4-407D-B185-9317BC0DDF27}" type="sibTrans" cxnId="{4D21DD96-0E93-4A3C-8BF9-F8E90305F0EE}">
      <dgm:prSet/>
      <dgm:spPr/>
      <dgm:t>
        <a:bodyPr/>
        <a:lstStyle/>
        <a:p>
          <a:endParaRPr lang="es-PE" sz="1600"/>
        </a:p>
      </dgm:t>
    </dgm:pt>
    <dgm:pt modelId="{E9BF4504-7FDE-4964-B5D9-2DA67B5FD01A}">
      <dgm:prSet phldrT="[Texto]" custT="1"/>
      <dgm:spPr/>
      <dgm:t>
        <a:bodyPr/>
        <a:lstStyle/>
        <a:p>
          <a:r>
            <a:rPr lang="es-ES" sz="1600" b="1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rPr>
            <a:t>FINANCIEROS </a:t>
          </a:r>
          <a:endParaRPr lang="es-PE" sz="1600" dirty="0"/>
        </a:p>
      </dgm:t>
    </dgm:pt>
    <dgm:pt modelId="{BB169D27-6136-4C67-9693-5C86CF80E0FA}" type="parTrans" cxnId="{71667CC1-EAED-4059-B785-8D3F064A9092}">
      <dgm:prSet/>
      <dgm:spPr/>
      <dgm:t>
        <a:bodyPr/>
        <a:lstStyle/>
        <a:p>
          <a:endParaRPr lang="es-PE" sz="1600"/>
        </a:p>
      </dgm:t>
    </dgm:pt>
    <dgm:pt modelId="{6B9DCAB2-3CE1-404F-BBF3-86807BB1E2B5}" type="sibTrans" cxnId="{71667CC1-EAED-4059-B785-8D3F064A9092}">
      <dgm:prSet/>
      <dgm:spPr/>
      <dgm:t>
        <a:bodyPr/>
        <a:lstStyle/>
        <a:p>
          <a:endParaRPr lang="es-PE" sz="1600"/>
        </a:p>
      </dgm:t>
    </dgm:pt>
    <dgm:pt modelId="{FBD2CEF1-B3AC-4B66-BFC5-34F5275823C2}">
      <dgm:prSet phldrT="[Texto]" custT="1"/>
      <dgm:spPr/>
      <dgm:t>
        <a:bodyPr/>
        <a:lstStyle/>
        <a:p>
          <a:r>
            <a:rPr lang="es-PE" sz="1600" dirty="0" smtClean="0"/>
            <a:t>Ventas mínimas</a:t>
          </a:r>
          <a:endParaRPr lang="es-PE" sz="1600" dirty="0"/>
        </a:p>
      </dgm:t>
    </dgm:pt>
    <dgm:pt modelId="{607307D3-4A1F-4895-AF19-1E585576CD11}" type="parTrans" cxnId="{23386C76-8E93-44E8-9E33-8CF9C89F1D75}">
      <dgm:prSet/>
      <dgm:spPr/>
      <dgm:t>
        <a:bodyPr/>
        <a:lstStyle/>
        <a:p>
          <a:endParaRPr lang="es-PE" sz="1600"/>
        </a:p>
      </dgm:t>
    </dgm:pt>
    <dgm:pt modelId="{69B79E04-3EAE-4077-B26C-BD8458FEA4BA}" type="sibTrans" cxnId="{23386C76-8E93-44E8-9E33-8CF9C89F1D75}">
      <dgm:prSet/>
      <dgm:spPr/>
      <dgm:t>
        <a:bodyPr/>
        <a:lstStyle/>
        <a:p>
          <a:endParaRPr lang="es-PE" sz="1600"/>
        </a:p>
      </dgm:t>
    </dgm:pt>
    <dgm:pt modelId="{34F1305E-98A7-42A3-A18F-C0157890EFF2}">
      <dgm:prSet phldrT="[Texto]" custT="1"/>
      <dgm:spPr/>
      <dgm:t>
        <a:bodyPr/>
        <a:lstStyle/>
        <a:p>
          <a:r>
            <a:rPr lang="es-PE" sz="1600" dirty="0" smtClean="0"/>
            <a:t>Patrimonio neto mínimo</a:t>
          </a:r>
          <a:endParaRPr lang="es-PE" sz="1600" dirty="0"/>
        </a:p>
      </dgm:t>
    </dgm:pt>
    <dgm:pt modelId="{FE2C0D31-CB34-4F26-B4CB-426F632C48F5}" type="parTrans" cxnId="{6E641C25-0FBB-4F0E-B4F0-0FE4418E0114}">
      <dgm:prSet/>
      <dgm:spPr/>
      <dgm:t>
        <a:bodyPr/>
        <a:lstStyle/>
        <a:p>
          <a:endParaRPr lang="es-PE" sz="1600"/>
        </a:p>
      </dgm:t>
    </dgm:pt>
    <dgm:pt modelId="{BAB3BB2D-AB40-47AE-B05D-9E86B33EB7F0}" type="sibTrans" cxnId="{6E641C25-0FBB-4F0E-B4F0-0FE4418E0114}">
      <dgm:prSet/>
      <dgm:spPr/>
      <dgm:t>
        <a:bodyPr/>
        <a:lstStyle/>
        <a:p>
          <a:endParaRPr lang="es-PE" sz="1600"/>
        </a:p>
      </dgm:t>
    </dgm:pt>
    <dgm:pt modelId="{555B651D-22E8-49E8-A589-F06DD51CA70A}">
      <dgm:prSet phldrT="[Texto]" custT="1"/>
      <dgm:spPr/>
      <dgm:t>
        <a:bodyPr/>
        <a:lstStyle/>
        <a:p>
          <a:r>
            <a:rPr lang="es-PE" sz="1600" dirty="0" smtClean="0"/>
            <a:t>LEGALES </a:t>
          </a:r>
          <a:endParaRPr lang="es-PE" sz="1600" dirty="0"/>
        </a:p>
      </dgm:t>
    </dgm:pt>
    <dgm:pt modelId="{7DE3572F-FD95-4894-A8BD-31267F1B60FC}" type="parTrans" cxnId="{00DC001E-4370-4C78-8349-764AE9F5699F}">
      <dgm:prSet/>
      <dgm:spPr/>
      <dgm:t>
        <a:bodyPr/>
        <a:lstStyle/>
        <a:p>
          <a:endParaRPr lang="es-PE" sz="1600"/>
        </a:p>
      </dgm:t>
    </dgm:pt>
    <dgm:pt modelId="{0B05070E-2969-4B31-9488-90D459DE8228}" type="sibTrans" cxnId="{00DC001E-4370-4C78-8349-764AE9F5699F}">
      <dgm:prSet/>
      <dgm:spPr/>
      <dgm:t>
        <a:bodyPr/>
        <a:lstStyle/>
        <a:p>
          <a:endParaRPr lang="es-PE" sz="1600"/>
        </a:p>
      </dgm:t>
    </dgm:pt>
    <dgm:pt modelId="{412B2B6A-3CE7-4C0C-840E-00D924F3FFC2}">
      <dgm:prSet phldrT="[Texto]" custT="1"/>
      <dgm:spPr/>
      <dgm:t>
        <a:bodyPr/>
        <a:lstStyle/>
        <a:p>
          <a:r>
            <a:rPr lang="es-PE" sz="1600" dirty="0" smtClean="0"/>
            <a:t>Ser una persona o un consorcio </a:t>
          </a:r>
          <a:endParaRPr lang="es-PE" sz="1600" dirty="0"/>
        </a:p>
      </dgm:t>
    </dgm:pt>
    <dgm:pt modelId="{C7C54B22-67AB-4EAD-A8EF-78082A66F9C6}" type="parTrans" cxnId="{AB2E8179-C317-4B07-AFE8-2C44A8B9E657}">
      <dgm:prSet/>
      <dgm:spPr/>
      <dgm:t>
        <a:bodyPr/>
        <a:lstStyle/>
        <a:p>
          <a:endParaRPr lang="es-PE" sz="1600"/>
        </a:p>
      </dgm:t>
    </dgm:pt>
    <dgm:pt modelId="{17EB64C5-4F1D-4C3D-8F0B-7953506F5768}" type="sibTrans" cxnId="{AB2E8179-C317-4B07-AFE8-2C44A8B9E657}">
      <dgm:prSet/>
      <dgm:spPr/>
      <dgm:t>
        <a:bodyPr/>
        <a:lstStyle/>
        <a:p>
          <a:endParaRPr lang="es-PE" sz="1600"/>
        </a:p>
      </dgm:t>
    </dgm:pt>
    <dgm:pt modelId="{84ADDB6C-EAD2-490A-B33D-DEF17FEDBD4B}">
      <dgm:prSet phldrT="[Texto]" custT="1"/>
      <dgm:spPr/>
      <dgm:t>
        <a:bodyPr/>
        <a:lstStyle/>
        <a:p>
          <a:r>
            <a:rPr lang="es-PE" sz="1600" dirty="0" smtClean="0"/>
            <a:t>Activos netos mínimos</a:t>
          </a:r>
          <a:endParaRPr lang="es-PE" sz="1600" dirty="0"/>
        </a:p>
      </dgm:t>
    </dgm:pt>
    <dgm:pt modelId="{1F1090C8-7EB8-427F-90FD-AFE8B784E632}" type="parTrans" cxnId="{9E3DB56B-2CD4-4AA9-8B7A-37ACC03AB4AB}">
      <dgm:prSet/>
      <dgm:spPr/>
      <dgm:t>
        <a:bodyPr/>
        <a:lstStyle/>
        <a:p>
          <a:endParaRPr lang="es-PE" sz="1600"/>
        </a:p>
      </dgm:t>
    </dgm:pt>
    <dgm:pt modelId="{71022041-FCE8-485D-897F-BEE84DE8B94F}" type="sibTrans" cxnId="{9E3DB56B-2CD4-4AA9-8B7A-37ACC03AB4AB}">
      <dgm:prSet/>
      <dgm:spPr/>
      <dgm:t>
        <a:bodyPr/>
        <a:lstStyle/>
        <a:p>
          <a:endParaRPr lang="es-PE" sz="1600"/>
        </a:p>
      </dgm:t>
    </dgm:pt>
    <dgm:pt modelId="{6684B8EB-B7BE-43F8-91B0-5429BE618635}">
      <dgm:prSet custT="1"/>
      <dgm:spPr/>
      <dgm:t>
        <a:bodyPr/>
        <a:lstStyle/>
        <a:p>
          <a:r>
            <a:rPr lang="es-PE" sz="1600" dirty="0" smtClean="0"/>
            <a:t>Declaraciones Juradas</a:t>
          </a:r>
        </a:p>
      </dgm:t>
    </dgm:pt>
    <dgm:pt modelId="{7ACB5D2C-F971-4386-A758-5F8B5D58EC9D}" type="parTrans" cxnId="{DA63A697-0D9F-4CE4-A113-190AB324671C}">
      <dgm:prSet/>
      <dgm:spPr/>
      <dgm:t>
        <a:bodyPr/>
        <a:lstStyle/>
        <a:p>
          <a:endParaRPr lang="es-PE" sz="1600"/>
        </a:p>
      </dgm:t>
    </dgm:pt>
    <dgm:pt modelId="{F10F7637-7C40-4332-BAFA-3FFFCCD3A7ED}" type="sibTrans" cxnId="{DA63A697-0D9F-4CE4-A113-190AB324671C}">
      <dgm:prSet/>
      <dgm:spPr/>
      <dgm:t>
        <a:bodyPr/>
        <a:lstStyle/>
        <a:p>
          <a:endParaRPr lang="es-PE" sz="1600"/>
        </a:p>
      </dgm:t>
    </dgm:pt>
    <dgm:pt modelId="{1F2FF8DF-98EA-4C61-876E-6F03558F9DBC}" type="pres">
      <dgm:prSet presAssocID="{6DFD3484-5A37-4A65-BA4F-01E12B148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E57ABF2-3164-4C8C-B668-6C8226BA58F5}" type="pres">
      <dgm:prSet presAssocID="{5A51A20B-BED3-41FE-8AFA-DC50AA8F16B8}" presName="composite" presStyleCnt="0"/>
      <dgm:spPr/>
    </dgm:pt>
    <dgm:pt modelId="{80E2A5CB-3518-4FEC-86F1-6413B2A3FEE3}" type="pres">
      <dgm:prSet presAssocID="{5A51A20B-BED3-41FE-8AFA-DC50AA8F16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142A87-83E7-4EA6-87B3-3A5DBE55E0DA}" type="pres">
      <dgm:prSet presAssocID="{5A51A20B-BED3-41FE-8AFA-DC50AA8F16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5F21EE8-C08A-4271-8D81-89593914FC89}" type="pres">
      <dgm:prSet presAssocID="{544CCFA8-9BAD-4F58-ADF7-60FEA60C30E1}" presName="space" presStyleCnt="0"/>
      <dgm:spPr/>
    </dgm:pt>
    <dgm:pt modelId="{6377402F-8297-4D59-B48E-2F139D4DC05F}" type="pres">
      <dgm:prSet presAssocID="{E9BF4504-7FDE-4964-B5D9-2DA67B5FD01A}" presName="composite" presStyleCnt="0"/>
      <dgm:spPr/>
    </dgm:pt>
    <dgm:pt modelId="{258A7CB0-E602-40DD-BCF6-74C8B54238B8}" type="pres">
      <dgm:prSet presAssocID="{E9BF4504-7FDE-4964-B5D9-2DA67B5FD0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345B36-EE4E-4AF3-A874-41B3A4C6E101}" type="pres">
      <dgm:prSet presAssocID="{E9BF4504-7FDE-4964-B5D9-2DA67B5FD01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2E4E6C5-A433-4CFC-9D27-BB2603FA4D1F}" type="pres">
      <dgm:prSet presAssocID="{6B9DCAB2-3CE1-404F-BBF3-86807BB1E2B5}" presName="space" presStyleCnt="0"/>
      <dgm:spPr/>
    </dgm:pt>
    <dgm:pt modelId="{775EF3CC-57BB-41EA-ABE1-D19750872B4B}" type="pres">
      <dgm:prSet presAssocID="{555B651D-22E8-49E8-A589-F06DD51CA70A}" presName="composite" presStyleCnt="0"/>
      <dgm:spPr/>
    </dgm:pt>
    <dgm:pt modelId="{824F4F2D-4BC4-44C0-8B94-DBAD3A52D186}" type="pres">
      <dgm:prSet presAssocID="{555B651D-22E8-49E8-A589-F06DD51CA7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361EAC7-227B-4357-85DA-D24520085752}" type="pres">
      <dgm:prSet presAssocID="{555B651D-22E8-49E8-A589-F06DD51CA70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17286F4-0D77-47FF-8DB9-C58BE5A0D540}" type="presOf" srcId="{5A51A20B-BED3-41FE-8AFA-DC50AA8F16B8}" destId="{80E2A5CB-3518-4FEC-86F1-6413B2A3FEE3}" srcOrd="0" destOrd="0" presId="urn:microsoft.com/office/officeart/2005/8/layout/hList1"/>
    <dgm:cxn modelId="{FBD7B2DD-82B3-4748-B5A9-669C0F85A734}" type="presOf" srcId="{6684B8EB-B7BE-43F8-91B0-5429BE618635}" destId="{B361EAC7-227B-4357-85DA-D24520085752}" srcOrd="0" destOrd="1" presId="urn:microsoft.com/office/officeart/2005/8/layout/hList1"/>
    <dgm:cxn modelId="{00DC001E-4370-4C78-8349-764AE9F5699F}" srcId="{6DFD3484-5A37-4A65-BA4F-01E12B148A73}" destId="{555B651D-22E8-49E8-A589-F06DD51CA70A}" srcOrd="2" destOrd="0" parTransId="{7DE3572F-FD95-4894-A8BD-31267F1B60FC}" sibTransId="{0B05070E-2969-4B31-9488-90D459DE8228}"/>
    <dgm:cxn modelId="{74A7DE6D-7852-4D9F-94E0-AB2D7703CD99}" type="presOf" srcId="{E6BC567F-4C0F-4559-83CA-F7BC19B298DF}" destId="{53142A87-83E7-4EA6-87B3-3A5DBE55E0DA}" srcOrd="0" destOrd="1" presId="urn:microsoft.com/office/officeart/2005/8/layout/hList1"/>
    <dgm:cxn modelId="{71667CC1-EAED-4059-B785-8D3F064A9092}" srcId="{6DFD3484-5A37-4A65-BA4F-01E12B148A73}" destId="{E9BF4504-7FDE-4964-B5D9-2DA67B5FD01A}" srcOrd="1" destOrd="0" parTransId="{BB169D27-6136-4C67-9693-5C86CF80E0FA}" sibTransId="{6B9DCAB2-3CE1-404F-BBF3-86807BB1E2B5}"/>
    <dgm:cxn modelId="{9048D102-4FCF-4A6B-9411-21962CC48D1A}" type="presOf" srcId="{84ADDB6C-EAD2-490A-B33D-DEF17FEDBD4B}" destId="{97345B36-EE4E-4AF3-A874-41B3A4C6E101}" srcOrd="0" destOrd="2" presId="urn:microsoft.com/office/officeart/2005/8/layout/hList1"/>
    <dgm:cxn modelId="{ADEAB7DF-2CD4-44AE-89CD-314E35E34996}" type="presOf" srcId="{E9BF4504-7FDE-4964-B5D9-2DA67B5FD01A}" destId="{258A7CB0-E602-40DD-BCF6-74C8B54238B8}" srcOrd="0" destOrd="0" presId="urn:microsoft.com/office/officeart/2005/8/layout/hList1"/>
    <dgm:cxn modelId="{36D0901C-EB92-4D16-9F71-0BCC980F091E}" type="presOf" srcId="{B0CEE3B3-B46B-456B-A417-6F8C2044BDE1}" destId="{53142A87-83E7-4EA6-87B3-3A5DBE55E0DA}" srcOrd="0" destOrd="0" presId="urn:microsoft.com/office/officeart/2005/8/layout/hList1"/>
    <dgm:cxn modelId="{61BFACEF-53B1-4E1A-8918-667781DF7DEA}" srcId="{6DFD3484-5A37-4A65-BA4F-01E12B148A73}" destId="{5A51A20B-BED3-41FE-8AFA-DC50AA8F16B8}" srcOrd="0" destOrd="0" parTransId="{2125F26A-3D50-4AA1-AAC5-892F51F9C0CA}" sibTransId="{544CCFA8-9BAD-4F58-ADF7-60FEA60C30E1}"/>
    <dgm:cxn modelId="{AB2E8179-C317-4B07-AFE8-2C44A8B9E657}" srcId="{555B651D-22E8-49E8-A589-F06DD51CA70A}" destId="{412B2B6A-3CE7-4C0C-840E-00D924F3FFC2}" srcOrd="0" destOrd="0" parTransId="{C7C54B22-67AB-4EAD-A8EF-78082A66F9C6}" sibTransId="{17EB64C5-4F1D-4C3D-8F0B-7953506F5768}"/>
    <dgm:cxn modelId="{9E3DB56B-2CD4-4AA9-8B7A-37ACC03AB4AB}" srcId="{E9BF4504-7FDE-4964-B5D9-2DA67B5FD01A}" destId="{84ADDB6C-EAD2-490A-B33D-DEF17FEDBD4B}" srcOrd="2" destOrd="0" parTransId="{1F1090C8-7EB8-427F-90FD-AFE8B784E632}" sibTransId="{71022041-FCE8-485D-897F-BEE84DE8B94F}"/>
    <dgm:cxn modelId="{46A9DCFD-3ACA-4757-8308-7C9084CA7D58}" type="presOf" srcId="{555B651D-22E8-49E8-A589-F06DD51CA70A}" destId="{824F4F2D-4BC4-44C0-8B94-DBAD3A52D186}" srcOrd="0" destOrd="0" presId="urn:microsoft.com/office/officeart/2005/8/layout/hList1"/>
    <dgm:cxn modelId="{6E641C25-0FBB-4F0E-B4F0-0FE4418E0114}" srcId="{E9BF4504-7FDE-4964-B5D9-2DA67B5FD01A}" destId="{34F1305E-98A7-42A3-A18F-C0157890EFF2}" srcOrd="1" destOrd="0" parTransId="{FE2C0D31-CB34-4F26-B4CB-426F632C48F5}" sibTransId="{BAB3BB2D-AB40-47AE-B05D-9E86B33EB7F0}"/>
    <dgm:cxn modelId="{1C44D488-BF7D-4444-9728-334FE95FC30E}" type="presOf" srcId="{FBD2CEF1-B3AC-4B66-BFC5-34F5275823C2}" destId="{97345B36-EE4E-4AF3-A874-41B3A4C6E101}" srcOrd="0" destOrd="0" presId="urn:microsoft.com/office/officeart/2005/8/layout/hList1"/>
    <dgm:cxn modelId="{23386C76-8E93-44E8-9E33-8CF9C89F1D75}" srcId="{E9BF4504-7FDE-4964-B5D9-2DA67B5FD01A}" destId="{FBD2CEF1-B3AC-4B66-BFC5-34F5275823C2}" srcOrd="0" destOrd="0" parTransId="{607307D3-4A1F-4895-AF19-1E585576CD11}" sibTransId="{69B79E04-3EAE-4077-B26C-BD8458FEA4BA}"/>
    <dgm:cxn modelId="{451D0E35-89DC-4BD0-89A6-640FE14276EC}" type="presOf" srcId="{412B2B6A-3CE7-4C0C-840E-00D924F3FFC2}" destId="{B361EAC7-227B-4357-85DA-D24520085752}" srcOrd="0" destOrd="0" presId="urn:microsoft.com/office/officeart/2005/8/layout/hList1"/>
    <dgm:cxn modelId="{DA63A697-0D9F-4CE4-A113-190AB324671C}" srcId="{555B651D-22E8-49E8-A589-F06DD51CA70A}" destId="{6684B8EB-B7BE-43F8-91B0-5429BE618635}" srcOrd="1" destOrd="0" parTransId="{7ACB5D2C-F971-4386-A758-5F8B5D58EC9D}" sibTransId="{F10F7637-7C40-4332-BAFA-3FFFCCD3A7ED}"/>
    <dgm:cxn modelId="{91A5B2E8-341D-4329-9A73-77483A20F58E}" type="presOf" srcId="{6DFD3484-5A37-4A65-BA4F-01E12B148A73}" destId="{1F2FF8DF-98EA-4C61-876E-6F03558F9DBC}" srcOrd="0" destOrd="0" presId="urn:microsoft.com/office/officeart/2005/8/layout/hList1"/>
    <dgm:cxn modelId="{AC250BF8-AD5A-40C1-9E13-E6B12DE8A8BE}" type="presOf" srcId="{34F1305E-98A7-42A3-A18F-C0157890EFF2}" destId="{97345B36-EE4E-4AF3-A874-41B3A4C6E101}" srcOrd="0" destOrd="1" presId="urn:microsoft.com/office/officeart/2005/8/layout/hList1"/>
    <dgm:cxn modelId="{4D21DD96-0E93-4A3C-8BF9-F8E90305F0EE}" srcId="{5A51A20B-BED3-41FE-8AFA-DC50AA8F16B8}" destId="{E6BC567F-4C0F-4559-83CA-F7BC19B298DF}" srcOrd="1" destOrd="0" parTransId="{970CA7AE-DEA1-4258-B565-291DCB4B9756}" sibTransId="{819504F0-D2D4-407D-B185-9317BC0DDF27}"/>
    <dgm:cxn modelId="{7EEA8A59-B5AB-41C4-8150-A485432F2FE1}" srcId="{5A51A20B-BED3-41FE-8AFA-DC50AA8F16B8}" destId="{B0CEE3B3-B46B-456B-A417-6F8C2044BDE1}" srcOrd="0" destOrd="0" parTransId="{0BB34D25-5972-4DB1-9EF5-68B68D0596F2}" sibTransId="{8D8793CE-E1B4-4F6E-AD7F-EBE4B99BCE9B}"/>
    <dgm:cxn modelId="{D2FD73A6-0713-4EC3-A0F5-23C45A9E58BB}" type="presParOf" srcId="{1F2FF8DF-98EA-4C61-876E-6F03558F9DBC}" destId="{3E57ABF2-3164-4C8C-B668-6C8226BA58F5}" srcOrd="0" destOrd="0" presId="urn:microsoft.com/office/officeart/2005/8/layout/hList1"/>
    <dgm:cxn modelId="{41F89C9D-2FB6-4EEE-B159-56813BEA8F1F}" type="presParOf" srcId="{3E57ABF2-3164-4C8C-B668-6C8226BA58F5}" destId="{80E2A5CB-3518-4FEC-86F1-6413B2A3FEE3}" srcOrd="0" destOrd="0" presId="urn:microsoft.com/office/officeart/2005/8/layout/hList1"/>
    <dgm:cxn modelId="{CADCEDA5-68E0-44FB-8C16-22A5412F7002}" type="presParOf" srcId="{3E57ABF2-3164-4C8C-B668-6C8226BA58F5}" destId="{53142A87-83E7-4EA6-87B3-3A5DBE55E0DA}" srcOrd="1" destOrd="0" presId="urn:microsoft.com/office/officeart/2005/8/layout/hList1"/>
    <dgm:cxn modelId="{A39FE6BD-5AC6-491E-9460-3E5CE5AEEA65}" type="presParOf" srcId="{1F2FF8DF-98EA-4C61-876E-6F03558F9DBC}" destId="{65F21EE8-C08A-4271-8D81-89593914FC89}" srcOrd="1" destOrd="0" presId="urn:microsoft.com/office/officeart/2005/8/layout/hList1"/>
    <dgm:cxn modelId="{43CBD06C-71D6-439B-9963-8A7FFB335ECF}" type="presParOf" srcId="{1F2FF8DF-98EA-4C61-876E-6F03558F9DBC}" destId="{6377402F-8297-4D59-B48E-2F139D4DC05F}" srcOrd="2" destOrd="0" presId="urn:microsoft.com/office/officeart/2005/8/layout/hList1"/>
    <dgm:cxn modelId="{00467CD9-80DE-49C1-92B5-A09A5A05E216}" type="presParOf" srcId="{6377402F-8297-4D59-B48E-2F139D4DC05F}" destId="{258A7CB0-E602-40DD-BCF6-74C8B54238B8}" srcOrd="0" destOrd="0" presId="urn:microsoft.com/office/officeart/2005/8/layout/hList1"/>
    <dgm:cxn modelId="{6EF59A1B-ED62-46BD-8829-4823CD28C274}" type="presParOf" srcId="{6377402F-8297-4D59-B48E-2F139D4DC05F}" destId="{97345B36-EE4E-4AF3-A874-41B3A4C6E101}" srcOrd="1" destOrd="0" presId="urn:microsoft.com/office/officeart/2005/8/layout/hList1"/>
    <dgm:cxn modelId="{759F6AE5-9482-4C18-A8BC-930D5F14AAB3}" type="presParOf" srcId="{1F2FF8DF-98EA-4C61-876E-6F03558F9DBC}" destId="{42E4E6C5-A433-4CFC-9D27-BB2603FA4D1F}" srcOrd="3" destOrd="0" presId="urn:microsoft.com/office/officeart/2005/8/layout/hList1"/>
    <dgm:cxn modelId="{0C4986B7-C55C-4A25-811C-5D7C3FFE4325}" type="presParOf" srcId="{1F2FF8DF-98EA-4C61-876E-6F03558F9DBC}" destId="{775EF3CC-57BB-41EA-ABE1-D19750872B4B}" srcOrd="4" destOrd="0" presId="urn:microsoft.com/office/officeart/2005/8/layout/hList1"/>
    <dgm:cxn modelId="{1A90A49B-CB6B-4BED-90D8-968E265E2D82}" type="presParOf" srcId="{775EF3CC-57BB-41EA-ABE1-D19750872B4B}" destId="{824F4F2D-4BC4-44C0-8B94-DBAD3A52D186}" srcOrd="0" destOrd="0" presId="urn:microsoft.com/office/officeart/2005/8/layout/hList1"/>
    <dgm:cxn modelId="{3175CDBB-C362-48F7-9E15-BD293C732712}" type="presParOf" srcId="{775EF3CC-57BB-41EA-ABE1-D19750872B4B}" destId="{B361EAC7-227B-4357-85DA-D245200857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1D8BB-6266-4FCA-99BF-2CC896B487C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8F81C2DB-6ED7-4DC6-8332-82D74BB66D89}">
      <dgm:prSet phldrT="[Texto]" custT="1"/>
      <dgm:spPr/>
      <dgm:t>
        <a:bodyPr/>
        <a:lstStyle/>
        <a:p>
          <a:r>
            <a:rPr lang="es-ES" sz="1700" dirty="0" smtClean="0">
              <a:latin typeface="Candara" pitchFamily="34" charset="0"/>
              <a:cs typeface="Arial" pitchFamily="34" charset="0"/>
            </a:rPr>
            <a:t>Adquisición de derecho de participación</a:t>
          </a:r>
          <a:endParaRPr lang="es-PE" sz="1700" dirty="0"/>
        </a:p>
      </dgm:t>
    </dgm:pt>
    <dgm:pt modelId="{D2D8CE67-D782-4983-8D0D-B4F997FB7459}" type="parTrans" cxnId="{AB1FB98B-417D-48CB-98F7-207AF7BEC848}">
      <dgm:prSet/>
      <dgm:spPr/>
      <dgm:t>
        <a:bodyPr/>
        <a:lstStyle/>
        <a:p>
          <a:endParaRPr lang="es-PE" sz="1700"/>
        </a:p>
      </dgm:t>
    </dgm:pt>
    <dgm:pt modelId="{6D091931-77D6-4B2C-9A84-8F53DD026C1E}" type="sibTrans" cxnId="{AB1FB98B-417D-48CB-98F7-207AF7BEC848}">
      <dgm:prSet/>
      <dgm:spPr/>
      <dgm:t>
        <a:bodyPr/>
        <a:lstStyle/>
        <a:p>
          <a:endParaRPr lang="es-PE" sz="1700"/>
        </a:p>
      </dgm:t>
    </dgm:pt>
    <dgm:pt modelId="{C4D76BA3-0842-45E8-B119-D96855076E40}">
      <dgm:prSet phldrT="[Texto]" custT="1"/>
      <dgm:spPr/>
      <dgm:t>
        <a:bodyPr/>
        <a:lstStyle/>
        <a:p>
          <a:r>
            <a:rPr lang="es-ES" sz="1700" dirty="0" smtClean="0">
              <a:latin typeface="Candara" pitchFamily="34" charset="0"/>
              <a:cs typeface="Arial" pitchFamily="34" charset="0"/>
            </a:rPr>
            <a:t>Designación de agentes autorizados y representantes legales </a:t>
          </a:r>
          <a:endParaRPr lang="es-PE" sz="1700" dirty="0"/>
        </a:p>
      </dgm:t>
    </dgm:pt>
    <dgm:pt modelId="{8F241658-E378-434E-AE37-338DDFA89817}" type="parTrans" cxnId="{EC300BB7-64E1-470F-9B5D-CAF7857282D5}">
      <dgm:prSet/>
      <dgm:spPr/>
      <dgm:t>
        <a:bodyPr/>
        <a:lstStyle/>
        <a:p>
          <a:endParaRPr lang="es-PE" sz="1700"/>
        </a:p>
      </dgm:t>
    </dgm:pt>
    <dgm:pt modelId="{96ED6EC5-0BE1-48A7-BDD8-0919C5C3404D}" type="sibTrans" cxnId="{EC300BB7-64E1-470F-9B5D-CAF7857282D5}">
      <dgm:prSet/>
      <dgm:spPr/>
      <dgm:t>
        <a:bodyPr/>
        <a:lstStyle/>
        <a:p>
          <a:endParaRPr lang="es-PE" sz="1700"/>
        </a:p>
      </dgm:t>
    </dgm:pt>
    <dgm:pt modelId="{BD08D743-7B87-4648-8491-6AB2B65E0616}">
      <dgm:prSet phldrT="[Texto]" custT="1"/>
      <dgm:spPr/>
      <dgm:t>
        <a:bodyPr anchor="t" anchorCtr="0"/>
        <a:lstStyle/>
        <a:p>
          <a:endParaRPr lang="es-ES" sz="1700" b="0" dirty="0" smtClean="0">
            <a:latin typeface="Candara" pitchFamily="34" charset="0"/>
            <a:cs typeface="Arial" pitchFamily="34" charset="0"/>
          </a:endParaRPr>
        </a:p>
        <a:p>
          <a:r>
            <a:rPr lang="es-ES" sz="1700" b="0" dirty="0" smtClean="0">
              <a:latin typeface="Candara" pitchFamily="34" charset="0"/>
              <a:cs typeface="Arial" pitchFamily="34" charset="0"/>
            </a:rPr>
            <a:t>Identificación de  Postores</a:t>
          </a:r>
          <a:endParaRPr lang="es-PE" sz="1700" b="0" dirty="0"/>
        </a:p>
      </dgm:t>
    </dgm:pt>
    <dgm:pt modelId="{988EFB05-D483-4009-936E-2BFCA9839208}" type="parTrans" cxnId="{B05DA97A-A5E1-4F6E-92AE-432332D56D3A}">
      <dgm:prSet/>
      <dgm:spPr/>
      <dgm:t>
        <a:bodyPr/>
        <a:lstStyle/>
        <a:p>
          <a:endParaRPr lang="es-PE" sz="1700"/>
        </a:p>
      </dgm:t>
    </dgm:pt>
    <dgm:pt modelId="{AFB42EF4-328A-4BBA-B6F7-C38F570334E7}" type="sibTrans" cxnId="{B05DA97A-A5E1-4F6E-92AE-432332D56D3A}">
      <dgm:prSet/>
      <dgm:spPr/>
      <dgm:t>
        <a:bodyPr/>
        <a:lstStyle/>
        <a:p>
          <a:endParaRPr lang="es-PE" sz="1700"/>
        </a:p>
      </dgm:t>
    </dgm:pt>
    <dgm:pt modelId="{4E81ABA2-A23F-428E-A228-D29189D2FB71}" type="pres">
      <dgm:prSet presAssocID="{63F1D8BB-6266-4FCA-99BF-2CC896B487C5}" presName="Name0" presStyleCnt="0">
        <dgm:presLayoutVars>
          <dgm:dir/>
          <dgm:animLvl val="lvl"/>
          <dgm:resizeHandles val="exact"/>
        </dgm:presLayoutVars>
      </dgm:prSet>
      <dgm:spPr/>
    </dgm:pt>
    <dgm:pt modelId="{5A9B1458-0262-4D8B-8DCB-D65E33AFD81E}" type="pres">
      <dgm:prSet presAssocID="{8F81C2DB-6ED7-4DC6-8332-82D74BB66D8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3BCA43-16A8-4256-92F7-C81EABF47DDB}" type="pres">
      <dgm:prSet presAssocID="{6D091931-77D6-4B2C-9A84-8F53DD026C1E}" presName="parTxOnlySpace" presStyleCnt="0"/>
      <dgm:spPr/>
    </dgm:pt>
    <dgm:pt modelId="{A8B2EB1B-7C18-4184-A6E0-28808532747F}" type="pres">
      <dgm:prSet presAssocID="{C4D76BA3-0842-45E8-B119-D96855076E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A4F096-6BD3-4687-B382-5295A4B444E4}" type="pres">
      <dgm:prSet presAssocID="{96ED6EC5-0BE1-48A7-BDD8-0919C5C3404D}" presName="parTxOnlySpace" presStyleCnt="0"/>
      <dgm:spPr/>
    </dgm:pt>
    <dgm:pt modelId="{881B85DC-FC36-423F-8163-8BBA0328A278}" type="pres">
      <dgm:prSet presAssocID="{BD08D743-7B87-4648-8491-6AB2B65E061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65B1ED4-23F7-47FB-961D-A085BD79B616}" type="presOf" srcId="{63F1D8BB-6266-4FCA-99BF-2CC896B487C5}" destId="{4E81ABA2-A23F-428E-A228-D29189D2FB71}" srcOrd="0" destOrd="0" presId="urn:microsoft.com/office/officeart/2005/8/layout/chevron1"/>
    <dgm:cxn modelId="{AB1FB98B-417D-48CB-98F7-207AF7BEC848}" srcId="{63F1D8BB-6266-4FCA-99BF-2CC896B487C5}" destId="{8F81C2DB-6ED7-4DC6-8332-82D74BB66D89}" srcOrd="0" destOrd="0" parTransId="{D2D8CE67-D782-4983-8D0D-B4F997FB7459}" sibTransId="{6D091931-77D6-4B2C-9A84-8F53DD026C1E}"/>
    <dgm:cxn modelId="{EC300BB7-64E1-470F-9B5D-CAF7857282D5}" srcId="{63F1D8BB-6266-4FCA-99BF-2CC896B487C5}" destId="{C4D76BA3-0842-45E8-B119-D96855076E40}" srcOrd="1" destOrd="0" parTransId="{8F241658-E378-434E-AE37-338DDFA89817}" sibTransId="{96ED6EC5-0BE1-48A7-BDD8-0919C5C3404D}"/>
    <dgm:cxn modelId="{B05DA97A-A5E1-4F6E-92AE-432332D56D3A}" srcId="{63F1D8BB-6266-4FCA-99BF-2CC896B487C5}" destId="{BD08D743-7B87-4648-8491-6AB2B65E0616}" srcOrd="2" destOrd="0" parTransId="{988EFB05-D483-4009-936E-2BFCA9839208}" sibTransId="{AFB42EF4-328A-4BBA-B6F7-C38F570334E7}"/>
    <dgm:cxn modelId="{D3C96C83-34B3-40B6-A2BE-927C04CBAA8C}" type="presOf" srcId="{8F81C2DB-6ED7-4DC6-8332-82D74BB66D89}" destId="{5A9B1458-0262-4D8B-8DCB-D65E33AFD81E}" srcOrd="0" destOrd="0" presId="urn:microsoft.com/office/officeart/2005/8/layout/chevron1"/>
    <dgm:cxn modelId="{50DD4F4F-9CCD-49A4-929B-CCD00F7EE003}" type="presOf" srcId="{BD08D743-7B87-4648-8491-6AB2B65E0616}" destId="{881B85DC-FC36-423F-8163-8BBA0328A278}" srcOrd="0" destOrd="0" presId="urn:microsoft.com/office/officeart/2005/8/layout/chevron1"/>
    <dgm:cxn modelId="{F33C5F90-87B5-4D72-85D5-632835F499F9}" type="presOf" srcId="{C4D76BA3-0842-45E8-B119-D96855076E40}" destId="{A8B2EB1B-7C18-4184-A6E0-28808532747F}" srcOrd="0" destOrd="0" presId="urn:microsoft.com/office/officeart/2005/8/layout/chevron1"/>
    <dgm:cxn modelId="{1705F748-465E-4568-B69D-91183D4C2819}" type="presParOf" srcId="{4E81ABA2-A23F-428E-A228-D29189D2FB71}" destId="{5A9B1458-0262-4D8B-8DCB-D65E33AFD81E}" srcOrd="0" destOrd="0" presId="urn:microsoft.com/office/officeart/2005/8/layout/chevron1"/>
    <dgm:cxn modelId="{002FEB7D-9DEC-4924-A13A-0549AACCCD39}" type="presParOf" srcId="{4E81ABA2-A23F-428E-A228-D29189D2FB71}" destId="{D03BCA43-16A8-4256-92F7-C81EABF47DDB}" srcOrd="1" destOrd="0" presId="urn:microsoft.com/office/officeart/2005/8/layout/chevron1"/>
    <dgm:cxn modelId="{193BF676-8F46-46B4-864C-DD43EE6C0717}" type="presParOf" srcId="{4E81ABA2-A23F-428E-A228-D29189D2FB71}" destId="{A8B2EB1B-7C18-4184-A6E0-28808532747F}" srcOrd="2" destOrd="0" presId="urn:microsoft.com/office/officeart/2005/8/layout/chevron1"/>
    <dgm:cxn modelId="{6CB72525-1FE6-4D19-800E-23FE522CB722}" type="presParOf" srcId="{4E81ABA2-A23F-428E-A228-D29189D2FB71}" destId="{C0A4F096-6BD3-4687-B382-5295A4B444E4}" srcOrd="3" destOrd="0" presId="urn:microsoft.com/office/officeart/2005/8/layout/chevron1"/>
    <dgm:cxn modelId="{82ECF798-8B31-42FC-BFDF-747FC0304C17}" type="presParOf" srcId="{4E81ABA2-A23F-428E-A228-D29189D2FB71}" destId="{881B85DC-FC36-423F-8163-8BBA0328A27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2A5CB-3518-4FEC-86F1-6413B2A3FEE3}">
      <dsp:nvSpPr>
        <dsp:cNvPr id="0" name=""/>
        <dsp:cNvSpPr/>
      </dsp:nvSpPr>
      <dsp:spPr>
        <a:xfrm>
          <a:off x="1755" y="1483"/>
          <a:ext cx="1711315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rPr>
            <a:t>TÉCNICOS</a:t>
          </a:r>
          <a:endParaRPr lang="es-PE" sz="1600" kern="1200" dirty="0"/>
        </a:p>
      </dsp:txBody>
      <dsp:txXfrm>
        <a:off x="1755" y="1483"/>
        <a:ext cx="1711315" cy="576000"/>
      </dsp:txXfrm>
    </dsp:sp>
    <dsp:sp modelId="{53142A87-83E7-4EA6-87B3-3A5DBE55E0DA}">
      <dsp:nvSpPr>
        <dsp:cNvPr id="0" name=""/>
        <dsp:cNvSpPr/>
      </dsp:nvSpPr>
      <dsp:spPr>
        <a:xfrm>
          <a:off x="1755" y="577483"/>
          <a:ext cx="1711315" cy="14153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>
              <a:latin typeface="Candara" pitchFamily="34" charset="0"/>
            </a:rPr>
            <a:t>Concesión única 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>
              <a:latin typeface="Candara" pitchFamily="34" charset="0"/>
            </a:rPr>
            <a:t>Acreditar tiempo mínimo de experiencia</a:t>
          </a:r>
          <a:endParaRPr lang="es-PE" sz="1600" kern="1200" dirty="0"/>
        </a:p>
      </dsp:txBody>
      <dsp:txXfrm>
        <a:off x="1755" y="577483"/>
        <a:ext cx="1711315" cy="1415390"/>
      </dsp:txXfrm>
    </dsp:sp>
    <dsp:sp modelId="{258A7CB0-E602-40DD-BCF6-74C8B54238B8}">
      <dsp:nvSpPr>
        <dsp:cNvPr id="0" name=""/>
        <dsp:cNvSpPr/>
      </dsp:nvSpPr>
      <dsp:spPr>
        <a:xfrm>
          <a:off x="1952654" y="1483"/>
          <a:ext cx="1711315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rPr>
            <a:t>FINANCIEROS </a:t>
          </a:r>
          <a:endParaRPr lang="es-PE" sz="1600" kern="1200" dirty="0"/>
        </a:p>
      </dsp:txBody>
      <dsp:txXfrm>
        <a:off x="1952654" y="1483"/>
        <a:ext cx="1711315" cy="576000"/>
      </dsp:txXfrm>
    </dsp:sp>
    <dsp:sp modelId="{97345B36-EE4E-4AF3-A874-41B3A4C6E101}">
      <dsp:nvSpPr>
        <dsp:cNvPr id="0" name=""/>
        <dsp:cNvSpPr/>
      </dsp:nvSpPr>
      <dsp:spPr>
        <a:xfrm>
          <a:off x="1952654" y="577483"/>
          <a:ext cx="1711315" cy="14153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Ventas mínimas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Patrimonio neto mínimo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Activos netos mínimos</a:t>
          </a:r>
          <a:endParaRPr lang="es-PE" sz="1600" kern="1200" dirty="0"/>
        </a:p>
      </dsp:txBody>
      <dsp:txXfrm>
        <a:off x="1952654" y="577483"/>
        <a:ext cx="1711315" cy="1415390"/>
      </dsp:txXfrm>
    </dsp:sp>
    <dsp:sp modelId="{824F4F2D-4BC4-44C0-8B94-DBAD3A52D186}">
      <dsp:nvSpPr>
        <dsp:cNvPr id="0" name=""/>
        <dsp:cNvSpPr/>
      </dsp:nvSpPr>
      <dsp:spPr>
        <a:xfrm>
          <a:off x="3903553" y="1483"/>
          <a:ext cx="1711315" cy="57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LEGALES </a:t>
          </a:r>
          <a:endParaRPr lang="es-PE" sz="1600" kern="1200" dirty="0"/>
        </a:p>
      </dsp:txBody>
      <dsp:txXfrm>
        <a:off x="3903553" y="1483"/>
        <a:ext cx="1711315" cy="576000"/>
      </dsp:txXfrm>
    </dsp:sp>
    <dsp:sp modelId="{B361EAC7-227B-4357-85DA-D24520085752}">
      <dsp:nvSpPr>
        <dsp:cNvPr id="0" name=""/>
        <dsp:cNvSpPr/>
      </dsp:nvSpPr>
      <dsp:spPr>
        <a:xfrm>
          <a:off x="3903553" y="577483"/>
          <a:ext cx="1711315" cy="14153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Ser una persona o un consorcio 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Declaraciones Juradas</a:t>
          </a:r>
        </a:p>
      </dsp:txBody>
      <dsp:txXfrm>
        <a:off x="3903553" y="577483"/>
        <a:ext cx="1711315" cy="141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B1458-0262-4D8B-8DCB-D65E33AFD81E}">
      <dsp:nvSpPr>
        <dsp:cNvPr id="0" name=""/>
        <dsp:cNvSpPr/>
      </dsp:nvSpPr>
      <dsp:spPr>
        <a:xfrm>
          <a:off x="2678" y="427359"/>
          <a:ext cx="3263800" cy="13055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Candara" pitchFamily="34" charset="0"/>
              <a:cs typeface="Arial" pitchFamily="34" charset="0"/>
            </a:rPr>
            <a:t>Adquisición de derecho de participación</a:t>
          </a:r>
          <a:endParaRPr lang="es-PE" sz="1700" kern="1200" dirty="0"/>
        </a:p>
      </dsp:txBody>
      <dsp:txXfrm>
        <a:off x="655438" y="427359"/>
        <a:ext cx="1958280" cy="1305520"/>
      </dsp:txXfrm>
    </dsp:sp>
    <dsp:sp modelId="{A8B2EB1B-7C18-4184-A6E0-28808532747F}">
      <dsp:nvSpPr>
        <dsp:cNvPr id="0" name=""/>
        <dsp:cNvSpPr/>
      </dsp:nvSpPr>
      <dsp:spPr>
        <a:xfrm>
          <a:off x="2940099" y="427359"/>
          <a:ext cx="3263800" cy="13055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Candara" pitchFamily="34" charset="0"/>
              <a:cs typeface="Arial" pitchFamily="34" charset="0"/>
            </a:rPr>
            <a:t>Designación de agentes autorizados y representantes legales </a:t>
          </a:r>
          <a:endParaRPr lang="es-PE" sz="1700" kern="1200" dirty="0"/>
        </a:p>
      </dsp:txBody>
      <dsp:txXfrm>
        <a:off x="3592859" y="427359"/>
        <a:ext cx="1958280" cy="1305520"/>
      </dsp:txXfrm>
    </dsp:sp>
    <dsp:sp modelId="{881B85DC-FC36-423F-8163-8BBA0328A278}">
      <dsp:nvSpPr>
        <dsp:cNvPr id="0" name=""/>
        <dsp:cNvSpPr/>
      </dsp:nvSpPr>
      <dsp:spPr>
        <a:xfrm>
          <a:off x="5877520" y="427359"/>
          <a:ext cx="3263800" cy="13055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b="0" kern="1200" dirty="0" smtClean="0">
            <a:latin typeface="Candara" pitchFamily="34" charset="0"/>
            <a:cs typeface="Arial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 smtClean="0">
              <a:latin typeface="Candara" pitchFamily="34" charset="0"/>
              <a:cs typeface="Arial" pitchFamily="34" charset="0"/>
            </a:rPr>
            <a:t>Identificación de  Postores</a:t>
          </a:r>
          <a:endParaRPr lang="es-PE" sz="1700" b="0" kern="1200" dirty="0"/>
        </a:p>
      </dsp:txBody>
      <dsp:txXfrm>
        <a:off x="6530280" y="427359"/>
        <a:ext cx="1958280" cy="130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755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325" y="0"/>
            <a:ext cx="2944754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AD9F85-7969-41C3-B275-4C9F10F81A71}" type="datetimeFigureOut">
              <a:rPr lang="es-ES"/>
              <a:pPr>
                <a:defRPr/>
              </a:pPr>
              <a:t>02/02/2015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468"/>
            <a:ext cx="2944755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325" y="9430468"/>
            <a:ext cx="2944754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87B5A0A-867D-482A-BA39-10548371EF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78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755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325" y="0"/>
            <a:ext cx="2944754" cy="496174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9640BCD-5597-489B-BD60-B8B44ABFEF70}" type="datetimeFigureOut">
              <a:rPr lang="es-ES"/>
              <a:pPr>
                <a:defRPr/>
              </a:pPr>
              <a:t>02/02/2015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9" tIns="45794" rIns="91589" bIns="45794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929" y="4716027"/>
            <a:ext cx="5437821" cy="4468731"/>
          </a:xfrm>
          <a:prstGeom prst="rect">
            <a:avLst/>
          </a:prstGeom>
        </p:spPr>
        <p:txBody>
          <a:bodyPr vert="horz" wrap="square" lIns="91589" tIns="45794" rIns="91589" bIns="4579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4755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325" y="9430468"/>
            <a:ext cx="2944754" cy="496173"/>
          </a:xfrm>
          <a:prstGeom prst="rect">
            <a:avLst/>
          </a:prstGeom>
        </p:spPr>
        <p:txBody>
          <a:bodyPr vert="horz" wrap="square" lIns="91589" tIns="45794" rIns="91589" bIns="457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CD1814-3B86-4CDF-8A70-198E53BF46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3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 smtClean="0">
                <a:latin typeface="+mn-lt"/>
                <a:cs typeface="+mn-cs"/>
              </a:rPr>
              <a:t>El Concesionario deberá contar con un Asesor de Artes Escénicas y Musicales en el Perú (persona natural o jurídica), que deberá acreditar experiencia de por lo menos </a:t>
            </a:r>
            <a:r>
              <a:rPr lang="es-PE" b="0" dirty="0" smtClean="0">
                <a:latin typeface="+mn-lt"/>
                <a:cs typeface="+mn-cs"/>
              </a:rPr>
              <a:t>10 años como Productor, Distribuidor, Exhibidor y/o Promotor de espectáculos culturales o escénicos en el Perú. </a:t>
            </a:r>
            <a:r>
              <a:rPr lang="es-PE" dirty="0" smtClean="0">
                <a:latin typeface="+mn-lt"/>
                <a:cs typeface="+mn-cs"/>
              </a:rPr>
              <a:t>Podrá ser parte del Concesionario o ser un tercero subcontratado.</a:t>
            </a:r>
          </a:p>
          <a:p>
            <a:pPr algn="l">
              <a:buClr>
                <a:srgbClr val="FFFFFF"/>
              </a:buClr>
              <a:buSzPct val="100000"/>
              <a:buFont typeface="Tahoma" pitchFamily="34" charset="0"/>
              <a:buNone/>
            </a:pPr>
            <a:endParaRPr lang="es-PE" dirty="0" smtClean="0">
              <a:latin typeface="+mn-lt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0" dirty="0" smtClean="0">
                <a:latin typeface="+mn-lt"/>
                <a:cs typeface="+mn-cs"/>
              </a:rPr>
              <a:t>Dentro del Concesionario, siempre existirá la figura del 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Operador Estratégico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que es el que cumple con la experiencia como 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Productor </a:t>
            </a:r>
            <a:r>
              <a:rPr kumimoji="0" lang="es-ES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Espectáculos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 como </a:t>
            </a:r>
            <a:r>
              <a:rPr kumimoji="0" lang="es-ES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Gestor de Infraestructura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escénica </a:t>
            </a:r>
            <a:r>
              <a:rPr lang="es-PE" sz="1200" kern="0" dirty="0" smtClean="0">
                <a:latin typeface="+mn-lt"/>
                <a:cs typeface="+mn-cs"/>
              </a:rPr>
              <a:t>y que deberá tener la titularidad de la Participación Mínima, en el Concesionario.  La participación mínima nunca podrá ser menor a 25% del capital social del Concesionario.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455E5-B7D1-4524-8D0B-24BB32BFB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 smtClean="0">
                <a:latin typeface="+mn-lt"/>
                <a:cs typeface="+mn-cs"/>
              </a:rPr>
              <a:t>El Concesionario deberá contar con un Asesor de Artes Escénicas y Musicales en el Perú (persona natural o jurídica), que deberá acreditar experiencia de por lo menos </a:t>
            </a:r>
            <a:r>
              <a:rPr lang="es-PE" b="0" dirty="0" smtClean="0">
                <a:latin typeface="+mn-lt"/>
                <a:cs typeface="+mn-cs"/>
              </a:rPr>
              <a:t>10 años como Productor, Distribuidor, Exhibidor y/o Promotor de espectáculos culturales o escénicos en el Perú. </a:t>
            </a:r>
            <a:r>
              <a:rPr lang="es-PE" dirty="0" smtClean="0">
                <a:latin typeface="+mn-lt"/>
                <a:cs typeface="+mn-cs"/>
              </a:rPr>
              <a:t>Podrá ser parte del Concesionario o ser un tercero subcontratado.</a:t>
            </a:r>
          </a:p>
          <a:p>
            <a:pPr algn="l">
              <a:buClr>
                <a:srgbClr val="FFFFFF"/>
              </a:buClr>
              <a:buSzPct val="100000"/>
              <a:buFont typeface="Tahoma" pitchFamily="34" charset="0"/>
              <a:buNone/>
            </a:pPr>
            <a:endParaRPr lang="es-PE" dirty="0" smtClean="0">
              <a:latin typeface="+mn-lt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0" dirty="0" smtClean="0">
                <a:latin typeface="+mn-lt"/>
                <a:cs typeface="+mn-cs"/>
              </a:rPr>
              <a:t>Dentro del Concesionario, siempre existirá la figura del 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Operador Estratégico</a:t>
            </a: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que es el que cumple con la experiencia como 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Productor </a:t>
            </a:r>
            <a:r>
              <a:rPr kumimoji="0" lang="es-ES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Espectáculos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 como </a:t>
            </a:r>
            <a:r>
              <a:rPr kumimoji="0" lang="es-ES" sz="1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Gestor de Infraestructura</a:t>
            </a:r>
            <a:r>
              <a:rPr kumimoji="0" lang="es-ES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escénica </a:t>
            </a:r>
            <a:r>
              <a:rPr lang="es-PE" sz="1200" kern="0" dirty="0" smtClean="0">
                <a:latin typeface="+mn-lt"/>
                <a:cs typeface="+mn-cs"/>
              </a:rPr>
              <a:t>y que deberá tener la titularidad de la Participación Mínima, en el Concesionario.  La participación mínima nunca podrá ser menor a 25% del capital social del Concesionario.</a:t>
            </a:r>
            <a:endParaRPr kumimoji="0" lang="es-E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455E5-B7D1-4524-8D0B-24BB32BFB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B00A-BDBA-43C0-982F-D9FAB789F828}" type="datetime1">
              <a:rPr lang="en-US"/>
              <a:pPr>
                <a:defRPr/>
              </a:pPr>
              <a:t>2/2/2015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A0E7F-35F8-4572-84D8-ADD4DED29D7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3DA4-20DD-4C11-82BF-4510BD0C4512}" type="datetimeFigureOut">
              <a:rPr lang="es-ES">
                <a:solidFill>
                  <a:srgbClr val="1F497D"/>
                </a:solidFill>
              </a:rPr>
              <a:pPr>
                <a:defRPr/>
              </a:pPr>
              <a:t>02/02/2015</a:t>
            </a:fld>
            <a:endParaRPr lang="es-ES" dirty="0">
              <a:solidFill>
                <a:srgbClr val="1F497D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DBC8-357E-4E83-A8A2-EF22EEDE1592}" type="slidenum">
              <a:rPr lang="es-ES">
                <a:solidFill>
                  <a:srgbClr val="1F497D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6711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3FBF-5EEC-4198-9FB8-8FFE2F45583A}" type="datetimeFigureOut">
              <a:rPr lang="es-ES">
                <a:solidFill>
                  <a:srgbClr val="1F497D"/>
                </a:solidFill>
              </a:rPr>
              <a:pPr>
                <a:defRPr/>
              </a:pPr>
              <a:t>02/02/2015</a:t>
            </a:fld>
            <a:endParaRPr lang="es-ES" dirty="0">
              <a:solidFill>
                <a:srgbClr val="1F497D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703B-6330-4342-9649-0E23FFB3D1BC}" type="slidenum">
              <a:rPr lang="es-ES">
                <a:solidFill>
                  <a:srgbClr val="1F497D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85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D3216-2153-4284-B5A6-ABA1934AEEAC}" type="datetimeFigureOut">
              <a:rPr lang="es-ES">
                <a:solidFill>
                  <a:srgbClr val="1F497D"/>
                </a:solidFill>
              </a:rPr>
              <a:pPr>
                <a:defRPr/>
              </a:pPr>
              <a:t>02/02/2015</a:t>
            </a:fld>
            <a:endParaRPr lang="es-ES" dirty="0">
              <a:solidFill>
                <a:srgbClr val="1F497D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30BF3-5AC2-4A78-93BB-2AA75CD8D13D}" type="slidenum">
              <a:rPr lang="es-ES">
                <a:solidFill>
                  <a:srgbClr val="1F497D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4351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58207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8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9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8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4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7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02/02/2015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39138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964E-3F5D-436E-9416-8DDA6E9A69B2}" type="datetime1">
              <a:rPr lang="en-US"/>
              <a:pPr>
                <a:defRPr/>
              </a:pPr>
              <a:t>2/2/2015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7D7D-E48F-469A-893D-B8A82A4955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8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0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52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72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0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94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90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0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27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4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5BBD-23A4-453C-9EEB-9DADEFD49447}" type="datetime1">
              <a:rPr lang="en-US"/>
              <a:pPr>
                <a:defRPr/>
              </a:pPr>
              <a:t>2/2/2015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8E47-E001-4E86-B5E6-C4AEE03D06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02/02/2015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861450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7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6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02/02/2015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619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17FD-B56B-4734-918F-14E984929A46}" type="datetime1">
              <a:rPr lang="en-US"/>
              <a:pPr>
                <a:defRPr/>
              </a:pPr>
              <a:t>2/2/2015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A381-64FC-4E4A-9247-0A7EE0766C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1680-02EE-45EC-BE84-B4153FC4CF78}" type="datetime1">
              <a:rPr lang="en-US"/>
              <a:pPr>
                <a:defRPr/>
              </a:pPr>
              <a:t>2/2/2015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7E77-9555-4434-A908-F09A849EDD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3F6922-64C4-4AF6-BEF7-9B47BA8FE63C}" type="datetime1">
              <a:rPr lang="en-US"/>
              <a:pPr>
                <a:defRPr/>
              </a:pPr>
              <a:t>2/2/2015</a:t>
            </a:fld>
            <a:endParaRPr lang="es-PE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683A-8D2C-411A-A169-D1040C004382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0246-E533-4830-BBCA-92732D338443}" type="slidenum">
              <a:rPr lang="es-ES" altLang="es-ES"/>
              <a:pPr>
                <a:defRPr/>
              </a:pPr>
              <a:t>‹Nº›</a:t>
            </a:fld>
            <a:endParaRPr lang="es-ES" altLang="es-ES" sz="1200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3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0246-E533-4830-BBCA-92732D338443}" type="slidenum">
              <a:rPr lang="es-ES" altLang="es-ES"/>
              <a:pPr>
                <a:defRPr/>
              </a:pPr>
              <a:t>‹Nº›</a:t>
            </a:fld>
            <a:endParaRPr lang="es-ES" altLang="es-ES" sz="1200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4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27639-6EBF-4D02-82A9-7656157A14A2}" type="datetimeFigureOut">
              <a:rPr lang="es-ES">
                <a:solidFill>
                  <a:srgbClr val="1F497D"/>
                </a:solidFill>
              </a:rPr>
              <a:pPr>
                <a:defRPr/>
              </a:pPr>
              <a:t>02/02/2015</a:t>
            </a:fld>
            <a:endParaRPr lang="es-ES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D63C-95B8-4997-8A50-FACE43291D77}" type="slidenum">
              <a:rPr lang="es-ES">
                <a:solidFill>
                  <a:srgbClr val="1F497D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24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0" y="-25"/>
            <a:ext cx="9215470" cy="69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52C9CD0-8762-4F3A-A4A4-FC51DF819653}" type="datetime1">
              <a:rPr lang="en-US"/>
              <a:pPr>
                <a:defRPr/>
              </a:pPr>
              <a:t>2/2/2015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945B6D-1411-44C6-9418-355F1C65C3F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2" r:id="rId3"/>
    <p:sldLayoutId id="2147483771" r:id="rId4"/>
    <p:sldLayoutId id="2147483769" r:id="rId5"/>
    <p:sldLayoutId id="2147483779" r:id="rId6"/>
    <p:sldLayoutId id="2147483897" r:id="rId7"/>
    <p:sldLayoutId id="2147483923" r:id="rId8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D7B932-FAA7-46D5-8B35-326FAC6335D8}" type="datetimeFigureOut">
              <a:rPr lang="es-ES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02/02/2015</a:t>
            </a:fld>
            <a:endParaRPr lang="es-ES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 algn="r">
              <a:defRPr/>
            </a:pPr>
            <a:fld id="{0344C315-1BC1-4621-BDD8-D356CF433E62}" type="slidenum">
              <a:rPr lang="es-ES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‹Nº›</a:t>
            </a:fld>
            <a:endParaRPr lang="es-ES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Imagen 9" descr="pi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126817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9" r:id="rId2"/>
    <p:sldLayoutId id="2147483891" r:id="rId3"/>
    <p:sldLayoutId id="2147483893" r:id="rId4"/>
    <p:sldLayoutId id="2147483896" r:id="rId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02/02/2015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 idx="4294967295"/>
          </p:nvPr>
        </p:nvSpPr>
        <p:spPr>
          <a:xfrm>
            <a:off x="3059832" y="1844824"/>
            <a:ext cx="5760640" cy="3672408"/>
          </a:xfrm>
        </p:spPr>
        <p:txBody>
          <a:bodyPr/>
          <a:lstStyle/>
          <a:p>
            <a:pPr lvl="0" algn="r">
              <a:defRPr/>
            </a:pP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Banda ancha </a:t>
            </a:r>
            <a:r>
              <a:rPr lang="es-ES" sz="3200" dirty="0">
                <a:solidFill>
                  <a:schemeClr val="bg1"/>
                </a:solidFill>
                <a:latin typeface="Candara" pitchFamily="34" charset="0"/>
              </a:rPr>
              <a:t>para la </a:t>
            </a: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conectividad </a:t>
            </a:r>
            <a:r>
              <a:rPr lang="es-ES" sz="32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ntegral </a:t>
            </a:r>
            <a:r>
              <a:rPr lang="es-ES" sz="3200" dirty="0">
                <a:solidFill>
                  <a:schemeClr val="bg1"/>
                </a:solidFill>
                <a:latin typeface="Candara" pitchFamily="34" charset="0"/>
              </a:rPr>
              <a:t>y </a:t>
            </a: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el desarrollo social </a:t>
            </a:r>
            <a:r>
              <a:rPr lang="es-ES" sz="3200" dirty="0">
                <a:solidFill>
                  <a:schemeClr val="bg1"/>
                </a:solidFill>
                <a:latin typeface="Candara" pitchFamily="34" charset="0"/>
              </a:rPr>
              <a:t>de </a:t>
            </a: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las </a:t>
            </a: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regiones:</a:t>
            </a:r>
            <a:b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Apurímac, Ayacucho, Huancavelica y Lambayeque</a:t>
            </a: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Candara" pitchFamily="34" charset="0"/>
              </a:rPr>
              <a:t/>
            </a:r>
            <a:br>
              <a:rPr lang="es-ES" sz="3200" dirty="0">
                <a:solidFill>
                  <a:schemeClr val="bg1"/>
                </a:solidFill>
                <a:latin typeface="Candara" pitchFamily="34" charset="0"/>
              </a:rPr>
            </a:br>
            <a:endParaRPr lang="es-ES" sz="24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332656"/>
            <a:ext cx="5525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ETAPA 1: CALIFICACION DE POSTORES (SOBRE 1) </a:t>
            </a:r>
            <a:endParaRPr lang="es-PE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9441422"/>
              </p:ext>
            </p:extLst>
          </p:nvPr>
        </p:nvGraphicFramePr>
        <p:xfrm>
          <a:off x="-1298" y="4675003"/>
          <a:ext cx="5616624" cy="1994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3823101"/>
            <a:ext cx="5580112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PE" b="1" kern="2200" spc="90" dirty="0" smtClean="0">
                <a:latin typeface="Candara" pitchFamily="34" charset="0"/>
              </a:rPr>
              <a:t>Requisitos  </a:t>
            </a:r>
            <a:endParaRPr lang="es-PE" b="1" kern="2200" spc="90" dirty="0"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177" y="3823101"/>
            <a:ext cx="2987824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kern="2200" spc="90" dirty="0">
                <a:latin typeface="Candara" pitchFamily="34" charset="0"/>
              </a:rPr>
              <a:t>Recepción de Sobre 1 </a:t>
            </a:r>
            <a:r>
              <a:rPr lang="es-ES" b="1" kern="2200" spc="90" dirty="0" smtClean="0">
                <a:latin typeface="Candara" pitchFamily="34" charset="0"/>
              </a:rPr>
              <a:t>           y Calificación</a:t>
            </a:r>
            <a:endParaRPr lang="es-PE" b="1" kern="2200" spc="90" dirty="0">
              <a:latin typeface="Candar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56177" y="4655894"/>
            <a:ext cx="2987823" cy="2013465"/>
          </a:xfrm>
          <a:prstGeom prst="rect">
            <a:avLst/>
          </a:prstGeom>
          <a:solidFill>
            <a:schemeClr val="accent6">
              <a:lumMod val="40000"/>
              <a:lumOff val="60000"/>
              <a:alpha val="55000"/>
            </a:schemeClr>
          </a:solidFill>
        </p:spPr>
        <p:txBody>
          <a:bodyPr wrap="square">
            <a:noAutofit/>
          </a:bodyPr>
          <a:lstStyle/>
          <a:p>
            <a:pPr marL="182563" lvl="3" indent="-182563">
              <a:buFontTx/>
              <a:buAutoNum type="arabicPeriod"/>
            </a:pPr>
            <a:r>
              <a:rPr lang="es-PE" sz="1800" dirty="0" smtClean="0">
                <a:latin typeface="Candara" pitchFamily="34" charset="0"/>
              </a:rPr>
              <a:t>En orden de presentación  </a:t>
            </a:r>
            <a:r>
              <a:rPr lang="es-PE" sz="1800" dirty="0">
                <a:latin typeface="Candara" pitchFamily="34" charset="0"/>
              </a:rPr>
              <a:t>de </a:t>
            </a:r>
            <a:r>
              <a:rPr lang="es-PE" sz="1800" dirty="0" smtClean="0">
                <a:latin typeface="Candara" pitchFamily="34" charset="0"/>
              </a:rPr>
              <a:t>postores</a:t>
            </a:r>
            <a:r>
              <a:rPr lang="es-PE" sz="1800" dirty="0">
                <a:latin typeface="Candara" pitchFamily="34" charset="0"/>
              </a:rPr>
              <a:t>. </a:t>
            </a:r>
            <a:endParaRPr lang="es-PE" sz="1800" dirty="0" smtClean="0">
              <a:latin typeface="Candara" pitchFamily="34" charset="0"/>
            </a:endParaRPr>
          </a:p>
          <a:p>
            <a:pPr marL="0" lvl="3"/>
            <a:endParaRPr lang="es-PE" sz="1800" dirty="0">
              <a:latin typeface="Candara" pitchFamily="34" charset="0"/>
            </a:endParaRPr>
          </a:p>
          <a:p>
            <a:pPr marL="0" lvl="3"/>
            <a:r>
              <a:rPr lang="es-PE" sz="1800" dirty="0" smtClean="0">
                <a:latin typeface="Candara" pitchFamily="34" charset="0"/>
              </a:rPr>
              <a:t>2. Comité anuncia postores calificados</a:t>
            </a:r>
            <a:r>
              <a:rPr lang="es-PE" sz="1800" dirty="0">
                <a:latin typeface="Candara" pitchFamily="34" charset="0"/>
              </a:rPr>
              <a:t>, habilitados para presentar </a:t>
            </a:r>
            <a:r>
              <a:rPr lang="es-PE" sz="1800" dirty="0" smtClean="0">
                <a:latin typeface="Candara" pitchFamily="34" charset="0"/>
              </a:rPr>
              <a:t>Sobres </a:t>
            </a:r>
            <a:r>
              <a:rPr lang="es-PE" sz="1800" dirty="0">
                <a:latin typeface="Candara" pitchFamily="34" charset="0"/>
              </a:rPr>
              <a:t>2 y 3.</a:t>
            </a:r>
          </a:p>
        </p:txBody>
      </p:sp>
      <p:sp>
        <p:nvSpPr>
          <p:cNvPr id="9" name="8 Medio marco"/>
          <p:cNvSpPr/>
          <p:nvPr/>
        </p:nvSpPr>
        <p:spPr>
          <a:xfrm rot="7757736">
            <a:off x="5394729" y="5315375"/>
            <a:ext cx="671743" cy="504056"/>
          </a:xfrm>
          <a:prstGeom prst="halfFram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55178036"/>
              </p:ext>
            </p:extLst>
          </p:nvPr>
        </p:nvGraphicFramePr>
        <p:xfrm>
          <a:off x="0" y="1340768"/>
          <a:ext cx="91440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6255060" y="2492896"/>
            <a:ext cx="2790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kern="0" dirty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empresas, consorcios, </a:t>
            </a:r>
            <a:r>
              <a:rPr lang="es-ES" sz="1400" kern="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pers. naturales </a:t>
            </a:r>
            <a:r>
              <a:rPr lang="es-ES" sz="1400" kern="0" dirty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– Operador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36512" y="1300698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defRPr/>
            </a:pPr>
            <a:r>
              <a:rPr lang="es-ES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Gestiones preliminares:</a:t>
            </a:r>
          </a:p>
        </p:txBody>
      </p:sp>
    </p:spTree>
    <p:extLst>
      <p:ext uri="{BB962C8B-B14F-4D97-AF65-F5344CB8AC3E}">
        <p14:creationId xmlns:p14="http://schemas.microsoft.com/office/powerpoint/2010/main" val="5633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88640"/>
            <a:ext cx="5552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defRPr/>
            </a:pPr>
            <a:r>
              <a:rPr lang="es-ES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ETAPA 2: EVALUACIÓN DE PROPUESTAS TÉCNICAS  (SOBRE 2) </a:t>
            </a:r>
            <a:endParaRPr lang="es-ES" b="1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7543" y="1700808"/>
            <a:ext cx="80648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Declaración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Jurada indicando que información presentada en el SOBRE Nº 1 permanece 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vigente</a:t>
            </a:r>
          </a:p>
          <a:p>
            <a:pPr marL="342900" indent="-342900" algn="just">
              <a:buFont typeface="+mj-lt"/>
              <a:buAutoNum type="arabicPeriod"/>
            </a:pPr>
            <a:endParaRPr lang="es-PE" kern="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Garantía de Validez, Vigencia y Seriedad de la 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Oferta</a:t>
            </a:r>
            <a:endParaRPr lang="es-PE" kern="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PE" kern="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Ingeniería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del Proyecto, descripción preliminar de gabinete de la  red de transporte y de la red de acceso de los p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royectos</a:t>
            </a:r>
            <a:endParaRPr lang="es-PE" kern="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PE" kern="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Versión final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del 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contrato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 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financiamiento</a:t>
            </a:r>
            <a:endParaRPr lang="es-PE" kern="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PE" kern="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Capacidad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 asumir inversiones </a:t>
            </a:r>
          </a:p>
          <a:p>
            <a:pPr marL="342900" indent="-342900" algn="just">
              <a:buFont typeface="+mj-lt"/>
              <a:buAutoNum type="arabicPeriod"/>
            </a:pPr>
            <a:endParaRPr lang="es-PE" kern="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Cartas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 intención de financiamiento de instituciones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407483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553062" y="3284984"/>
            <a:ext cx="7272808" cy="3559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55 Rectángulo"/>
          <p:cNvSpPr>
            <a:spLocks noChangeArrowheads="1"/>
          </p:cNvSpPr>
          <p:nvPr/>
        </p:nvSpPr>
        <p:spPr bwMode="gray">
          <a:xfrm>
            <a:off x="48437" y="1575260"/>
            <a:ext cx="8820472" cy="242980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725488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E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Localidades </a:t>
            </a:r>
            <a:r>
              <a:rPr lang="es-PE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b</a:t>
            </a:r>
            <a:r>
              <a:rPr lang="es-PE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eneficiarias adicionales</a:t>
            </a:r>
            <a:endParaRPr lang="es-PE" sz="1800" kern="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725488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PE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Tabletas</a:t>
            </a:r>
          </a:p>
          <a:p>
            <a:pPr marL="554038" indent="1651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Ponderación 25 – 25</a:t>
            </a:r>
          </a:p>
          <a:p>
            <a:pPr marL="554038" indent="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Puntaje Técnico= </a:t>
            </a:r>
          </a:p>
          <a:p>
            <a:pPr marL="554038" indent="1651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kern="0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5540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Puntaje por Localidades beneficiarias </a:t>
            </a:r>
            <a:r>
              <a:rPr lang="es-ES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a</a:t>
            </a: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dicionales + </a:t>
            </a:r>
            <a:r>
              <a:rPr lang="es-ES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Puntaje por </a:t>
            </a: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Tabletas</a:t>
            </a:r>
            <a:endParaRPr lang="es-PE" sz="1800" b="1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396552" y="5733256"/>
            <a:ext cx="1008112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9 Rectángulo"/>
          <p:cNvSpPr/>
          <p:nvPr/>
        </p:nvSpPr>
        <p:spPr>
          <a:xfrm>
            <a:off x="-180528" y="3861048"/>
            <a:ext cx="1008112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Rectángulo"/>
          <p:cNvSpPr/>
          <p:nvPr/>
        </p:nvSpPr>
        <p:spPr>
          <a:xfrm>
            <a:off x="-108520" y="1412776"/>
            <a:ext cx="1008112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55 Rectángulo"/>
          <p:cNvSpPr>
            <a:spLocks noChangeArrowheads="1"/>
          </p:cNvSpPr>
          <p:nvPr/>
        </p:nvSpPr>
        <p:spPr bwMode="gray">
          <a:xfrm>
            <a:off x="35495" y="4221088"/>
            <a:ext cx="8833413" cy="13681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554038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Menor </a:t>
            </a:r>
            <a:r>
              <a:rPr lang="es-ES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f</a:t>
            </a: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inanciamiento </a:t>
            </a:r>
            <a:r>
              <a:rPr lang="es-ES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r</a:t>
            </a: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equerido </a:t>
            </a:r>
            <a:r>
              <a:rPr lang="es-ES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por los </a:t>
            </a: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postores </a:t>
            </a:r>
            <a:r>
              <a:rPr lang="es-ES" sz="1800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c</a:t>
            </a: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alificados</a:t>
            </a:r>
          </a:p>
          <a:p>
            <a:pPr marL="554038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Ponderación 50</a:t>
            </a:r>
          </a:p>
          <a:p>
            <a:pPr marL="554038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Puntaje Económico: puntos  atribuidos en función del menor valor solicitado</a:t>
            </a:r>
            <a:endParaRPr lang="es-PE" sz="18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55 Rectángulo"/>
          <p:cNvSpPr>
            <a:spLocks noChangeArrowheads="1"/>
          </p:cNvSpPr>
          <p:nvPr/>
        </p:nvSpPr>
        <p:spPr bwMode="gray">
          <a:xfrm>
            <a:off x="107504" y="5985284"/>
            <a:ext cx="7992888" cy="9001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554038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Puntaje Técnico + Puntaje Económico</a:t>
            </a:r>
            <a:endParaRPr lang="es-PE" sz="18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188640"/>
            <a:ext cx="5552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defRPr/>
            </a:pPr>
            <a:r>
              <a:rPr lang="es-ES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ETAPA 3: EVALUACIÓN DE PROPUESTAS ECONÓMICAS (SOBRE 3) </a:t>
            </a:r>
            <a:endParaRPr lang="es-ES" b="1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464749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indent="-92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OFERTA </a:t>
            </a:r>
            <a:r>
              <a:rPr lang="es-ES" kern="0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TECNICA</a:t>
            </a:r>
            <a:endParaRPr lang="es-ES" kern="0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3913021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kern="0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OFERTA  ECONOMICA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108520" y="5785229"/>
            <a:ext cx="2313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PUNTAJE </a:t>
            </a:r>
            <a:r>
              <a:rPr lang="es-ES" kern="0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TOTAL</a:t>
            </a:r>
            <a:endParaRPr lang="es-ES" kern="0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1200564" cy="7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259632" y="3649090"/>
            <a:ext cx="6878200" cy="716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21328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Bonificación por reducción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del número de días calendario 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respecto          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 los 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12 </a:t>
            </a:r>
            <a:r>
              <a:rPr lang="es-PE" kern="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meses  de duración previstos </a:t>
            </a:r>
            <a:r>
              <a:rPr lang="es-PE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 la etapa.</a:t>
            </a:r>
            <a:endParaRPr lang="es-PE" kern="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3076" y="3820978"/>
            <a:ext cx="6804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kern="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PUNTAJE FINAL  = PUNTAJE TOTAL  * BONO POR ADELANTO</a:t>
            </a:r>
            <a:endParaRPr lang="es-PE" b="1" kern="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88640"/>
            <a:ext cx="5552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00000"/>
              </a:buClr>
              <a:defRPr/>
            </a:pPr>
            <a:r>
              <a:rPr lang="es-ES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ETAPA 3: EVALUACIÓN DE PROPUESTAS ECONÓMICAS (SOBRE 3) </a:t>
            </a:r>
            <a:endParaRPr lang="es-ES" b="1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08520" y="1412776"/>
            <a:ext cx="1008112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23548" y="1444714"/>
            <a:ext cx="9200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E" kern="0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BONO POR ADELANTO DE EJECUCIÓN DE LA ETAPA DE INSTALACIÓN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-108520" y="5048635"/>
            <a:ext cx="1008112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125712" y="5100608"/>
            <a:ext cx="4014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PE" kern="0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ADJUDICACIÓN DE LA BUENA PRO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66301" y="5877272"/>
            <a:ext cx="2574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PE" dirty="0">
                <a:solidFill>
                  <a:prstClr val="black"/>
                </a:solidFill>
                <a:latin typeface="Calibri"/>
                <a:cs typeface="Arial" pitchFamily="34" charset="0"/>
              </a:rPr>
              <a:t>Mayor </a:t>
            </a:r>
            <a:r>
              <a:rPr lang="es-PE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puntaje final</a:t>
            </a:r>
            <a:endParaRPr lang="es-PE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3238500" y="2781300"/>
            <a:ext cx="5905500" cy="2376488"/>
          </a:xfrm>
        </p:spPr>
        <p:txBody>
          <a:bodyPr/>
          <a:lstStyle/>
          <a:p>
            <a:pPr algn="l"/>
            <a:r>
              <a:rPr lang="es-ES" b="1" kern="1200" cap="all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Solidez macroeconómica</a:t>
            </a:r>
            <a:endParaRPr lang="es-ES" b="1" kern="1200" cap="all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989138"/>
            <a:ext cx="8286750" cy="642937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90000"/>
              </a:lnSpc>
              <a:spcBef>
                <a:spcPts val="1800"/>
              </a:spcBef>
              <a:buClr>
                <a:prstClr val="white"/>
              </a:buClr>
              <a:buFont typeface="Wingdings" pitchFamily="2" charset="2"/>
              <a:buAutoNum type="arabicPeriod"/>
              <a:defRPr/>
            </a:pPr>
            <a:r>
              <a:rPr lang="es-PE" sz="2400" b="1" dirty="0">
                <a:solidFill>
                  <a:prstClr val="white"/>
                </a:solidFill>
                <a:latin typeface="Candara" pitchFamily="34" charset="0"/>
              </a:rPr>
              <a:t>Solidez macroeconómica reconocida internacionalmente</a:t>
            </a:r>
            <a:endParaRPr lang="en-US" sz="24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63" y="2917825"/>
            <a:ext cx="8286750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61950" indent="-361950" eaLnBrk="1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AutoNum type="arabicPeriod"/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9pPr>
          </a:lstStyle>
          <a:p>
            <a:pPr marL="457200" indent="-457200">
              <a:buClr>
                <a:prstClr val="white"/>
              </a:buClr>
              <a:buFont typeface="+mj-lt"/>
              <a:buAutoNum type="arabicPeriod" startAt="2"/>
              <a:defRPr/>
            </a:pPr>
            <a:r>
              <a:rPr lang="es-PE" dirty="0" smtClean="0">
                <a:solidFill>
                  <a:prstClr val="white"/>
                </a:solidFill>
                <a:latin typeface="Candara" pitchFamily="34" charset="0"/>
              </a:rPr>
              <a:t>Clima </a:t>
            </a:r>
            <a:r>
              <a:rPr lang="es-PE" dirty="0">
                <a:solidFill>
                  <a:prstClr val="white"/>
                </a:solidFill>
                <a:latin typeface="Candara" pitchFamily="34" charset="0"/>
              </a:rPr>
              <a:t>favorable para la inversión</a:t>
            </a:r>
            <a:endParaRPr lang="en-US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3917950"/>
            <a:ext cx="8286750" cy="642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61950" indent="-361950" eaLnBrk="1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AutoNum type="arabicPeriod"/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9pPr>
          </a:lstStyle>
          <a:p>
            <a:pPr marL="457200" indent="-457200">
              <a:spcBef>
                <a:spcPts val="2400"/>
              </a:spcBef>
              <a:buClr>
                <a:prstClr val="white"/>
              </a:buClr>
              <a:buFont typeface="+mj-lt"/>
              <a:buAutoNum type="arabicPeriod" startAt="3"/>
              <a:defRPr/>
            </a:pPr>
            <a:r>
              <a:rPr lang="es-PE" dirty="0" smtClean="0">
                <a:solidFill>
                  <a:prstClr val="white"/>
                </a:solidFill>
                <a:latin typeface="Candara" pitchFamily="34" charset="0"/>
              </a:rPr>
              <a:t>Política </a:t>
            </a:r>
            <a:r>
              <a:rPr lang="es-PE" dirty="0">
                <a:solidFill>
                  <a:prstClr val="white"/>
                </a:solidFill>
                <a:latin typeface="Candara" pitchFamily="34" charset="0"/>
              </a:rPr>
              <a:t>de integración comercial -  acceso a mercados</a:t>
            </a:r>
            <a:endParaRPr lang="en-US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4781550"/>
            <a:ext cx="8286750" cy="642938"/>
          </a:xfrm>
          <a:prstGeom prst="rect">
            <a:avLst/>
          </a:prstGeom>
          <a:solidFill>
            <a:srgbClr val="B5CD85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61950" indent="-361950" eaLnBrk="1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AutoNum type="arabicPeriod"/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9pPr>
          </a:lstStyle>
          <a:p>
            <a:pPr marL="457200" indent="-457200">
              <a:spcBef>
                <a:spcPts val="2400"/>
              </a:spcBef>
              <a:buClr>
                <a:prstClr val="white"/>
              </a:buClr>
              <a:buFont typeface="+mj-lt"/>
              <a:buAutoNum type="arabicPeriod" startAt="4"/>
              <a:defRPr/>
            </a:pPr>
            <a:r>
              <a:rPr lang="es-PE" dirty="0" smtClean="0">
                <a:solidFill>
                  <a:prstClr val="white"/>
                </a:solidFill>
                <a:latin typeface="Candara" pitchFamily="34" charset="0"/>
              </a:rPr>
              <a:t>Oportunidad de inversión</a:t>
            </a:r>
            <a:endParaRPr lang="en-US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14282" y="188640"/>
            <a:ext cx="34936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ATRACTIVO PARA LA INVERSION PRIVADA </a:t>
            </a:r>
            <a:endParaRPr lang="es-ES" b="1" dirty="0" smtClean="0">
              <a:solidFill>
                <a:prstClr val="black"/>
              </a:solidFill>
              <a:latin typeface="Candara" pitchFamily="34" charset="0"/>
              <a:cs typeface="Arial" charset="0"/>
            </a:endParaRPr>
          </a:p>
          <a:p>
            <a:endParaRPr lang="en-US" dirty="0">
              <a:solidFill>
                <a:prstClr val="black"/>
              </a:solidFill>
              <a:latin typeface="Candar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/>
        </p:blipFill>
        <p:spPr bwMode="auto">
          <a:xfrm>
            <a:off x="4125621" y="5362489"/>
            <a:ext cx="1742523" cy="10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/>
          <a:stretch/>
        </p:blipFill>
        <p:spPr bwMode="auto">
          <a:xfrm>
            <a:off x="4538362" y="3591288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" y="1412776"/>
            <a:ext cx="2273849" cy="159690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214282" y="188640"/>
            <a:ext cx="4646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SECTOR: TELECOMUNICACIONES</a:t>
            </a:r>
          </a:p>
          <a:p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cs typeface="Arial" charset="0"/>
              </a:rPr>
              <a:t>BANDA ANCHA FIJA  </a:t>
            </a:r>
            <a:endParaRPr lang="es-ES" b="1" dirty="0" smtClean="0">
              <a:solidFill>
                <a:prstClr val="black"/>
              </a:solidFill>
              <a:latin typeface="Candara" pitchFamily="34" charset="0"/>
              <a:cs typeface="Arial" charset="0"/>
            </a:endParaRPr>
          </a:p>
          <a:p>
            <a:endParaRPr lang="en-US" dirty="0">
              <a:solidFill>
                <a:prstClr val="black"/>
              </a:solidFill>
              <a:latin typeface="Candara" pitchFamily="34" charset="0"/>
              <a:cs typeface="Arial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 rot="3834277" flipH="1">
            <a:off x="6057663" y="2187661"/>
            <a:ext cx="667994" cy="976312"/>
            <a:chOff x="3345447" y="2452688"/>
            <a:chExt cx="2398128" cy="3505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Diffused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425" y="2452688"/>
              <a:ext cx="234315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45447" y="4005064"/>
              <a:ext cx="234315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3 Rectángulo"/>
          <p:cNvSpPr/>
          <p:nvPr/>
        </p:nvSpPr>
        <p:spPr>
          <a:xfrm>
            <a:off x="482855" y="2619827"/>
            <a:ext cx="2144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MERCADO </a:t>
            </a:r>
            <a:r>
              <a:rPr 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EMERGENTE </a:t>
            </a:r>
            <a:endParaRPr lang="es-P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44016" y="1276311"/>
            <a:ext cx="2828712" cy="239960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8147" y="4924090"/>
            <a:ext cx="2425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800" dirty="0">
                <a:solidFill>
                  <a:prstClr val="black"/>
                </a:solidFill>
                <a:latin typeface="Candara" panose="020E0502030303020204" pitchFamily="34" charset="0"/>
              </a:rPr>
              <a:t>Crecimiento potencial del consumo de datos (Mbps) con </a:t>
            </a:r>
            <a:r>
              <a:rPr lang="es-PE" sz="1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ARPU </a:t>
            </a:r>
            <a:r>
              <a:rPr lang="es-PE" sz="1800" dirty="0">
                <a:solidFill>
                  <a:prstClr val="black"/>
                </a:solidFill>
                <a:latin typeface="Candara" panose="020E0502030303020204" pitchFamily="34" charset="0"/>
              </a:rPr>
              <a:t>estable</a:t>
            </a:r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1403648" y="3933056"/>
            <a:ext cx="124298" cy="707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3995935" y="3140968"/>
            <a:ext cx="2088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dirty="0">
                <a:solidFill>
                  <a:prstClr val="black"/>
                </a:solidFill>
                <a:latin typeface="Candara" panose="020E0502030303020204" pitchFamily="34" charset="0"/>
              </a:rPr>
              <a:t>Gran oportunidad en las regiones 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3144079" y="3250427"/>
            <a:ext cx="851856" cy="3408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064117" y="2167632"/>
            <a:ext cx="715795" cy="38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3995936" y="143646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18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Banda </a:t>
            </a:r>
            <a:r>
              <a:rPr lang="es-PE" sz="1800" b="1" dirty="0">
                <a:solidFill>
                  <a:prstClr val="black"/>
                </a:solidFill>
                <a:latin typeface="Candara" panose="020E0502030303020204" pitchFamily="34" charset="0"/>
              </a:rPr>
              <a:t>ancha </a:t>
            </a:r>
            <a:r>
              <a:rPr lang="es-PE" sz="18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fija y banda ancha móvil</a:t>
            </a:r>
            <a:r>
              <a:rPr lang="es-PE" sz="1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: </a:t>
            </a:r>
            <a:r>
              <a:rPr lang="es-PE" sz="1800" dirty="0">
                <a:solidFill>
                  <a:prstClr val="black"/>
                </a:solidFill>
                <a:latin typeface="Candara" panose="020E0502030303020204" pitchFamily="34" charset="0"/>
              </a:rPr>
              <a:t>operadores emergentes como potenciales clientes del operador regional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6970233" y="5478087"/>
            <a:ext cx="2016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OPORTUNIDADES DE NEGOCIO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1" y="6102879"/>
            <a:ext cx="2286727" cy="65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4343318"/>
            <a:ext cx="1331047" cy="8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33 Conector recto"/>
          <p:cNvCxnSpPr/>
          <p:nvPr/>
        </p:nvCxnSpPr>
        <p:spPr>
          <a:xfrm flipH="1">
            <a:off x="7236296" y="1772816"/>
            <a:ext cx="360040" cy="266429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5986162" y="4437112"/>
            <a:ext cx="1278329" cy="208823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2627784" y="3787299"/>
            <a:ext cx="436333" cy="807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3144079" y="4777425"/>
            <a:ext cx="2350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dirty="0" smtClean="0">
                <a:solidFill>
                  <a:prstClr val="black"/>
                </a:solidFill>
                <a:latin typeface="Candara" panose="020E0502030303020204" pitchFamily="34" charset="0"/>
              </a:rPr>
              <a:t>Demanda de acceso impulsada por los proyectos </a:t>
            </a:r>
            <a:endParaRPr lang="es-PE" sz="18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784" y="5373216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chemeClr val="bg1"/>
                </a:solidFill>
                <a:latin typeface="+mj-lt"/>
              </a:rPr>
              <a:t>Contacto: Jesús Guillén </a:t>
            </a:r>
          </a:p>
          <a:p>
            <a:pPr algn="ctr"/>
            <a:r>
              <a:rPr lang="es-PE" sz="2200" b="1" dirty="0" smtClean="0">
                <a:solidFill>
                  <a:schemeClr val="bg1"/>
                </a:solidFill>
                <a:latin typeface="+mj-lt"/>
              </a:rPr>
              <a:t>jguillen@proinversión.gob.pe</a:t>
            </a:r>
            <a:endParaRPr lang="es-PE" sz="22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PE" sz="2200" b="1" dirty="0" smtClean="0">
                <a:solidFill>
                  <a:schemeClr val="bg1"/>
                </a:solidFill>
                <a:latin typeface="+mj-lt"/>
              </a:rPr>
              <a:t>www.proinversion.gob.pe</a:t>
            </a:r>
            <a:endParaRPr lang="es-PE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1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2 Rectángulo"/>
          <p:cNvSpPr>
            <a:spLocks noChangeArrowheads="1"/>
          </p:cNvSpPr>
          <p:nvPr/>
        </p:nvSpPr>
        <p:spPr bwMode="auto">
          <a:xfrm>
            <a:off x="121373" y="332656"/>
            <a:ext cx="25784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E" b="1" dirty="0" smtClean="0">
                <a:latin typeface="Candara" pitchFamily="34" charset="0"/>
                <a:cs typeface="Arial" charset="0"/>
              </a:rPr>
              <a:t>INICIATIVA PÚBLICA</a:t>
            </a:r>
          </a:p>
          <a:p>
            <a:endParaRPr lang="es-PE" b="1" i="1" dirty="0">
              <a:latin typeface="Candara" pitchFamily="34" charset="0"/>
              <a:cs typeface="Arial" charset="0"/>
            </a:endParaRPr>
          </a:p>
        </p:txBody>
      </p:sp>
      <p:pic>
        <p:nvPicPr>
          <p:cNvPr id="1026" name="Picture 2" descr="3479385286_1087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948058" cy="579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7261604" y="1340768"/>
            <a:ext cx="1562889" cy="1117633"/>
            <a:chOff x="6843281" y="1447271"/>
            <a:chExt cx="1761167" cy="1117633"/>
          </a:xfrm>
        </p:grpSpPr>
        <p:sp>
          <p:nvSpPr>
            <p:cNvPr id="2" name="1 Triángulo rectángulo"/>
            <p:cNvSpPr/>
            <p:nvPr/>
          </p:nvSpPr>
          <p:spPr>
            <a:xfrm rot="11132319">
              <a:off x="6843281" y="1772816"/>
              <a:ext cx="720080" cy="79208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7020272" y="1447271"/>
              <a:ext cx="1584176" cy="397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115616" y="1340768"/>
            <a:ext cx="1008112" cy="276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52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214290"/>
            <a:ext cx="600076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POLITICA DE ESTADO</a:t>
            </a:r>
            <a:endParaRPr lang="es-PE" dirty="0" smtClean="0">
              <a:solidFill>
                <a:prstClr val="black"/>
              </a:solidFill>
              <a:latin typeface="Candara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1706508"/>
            <a:ext cx="7661132" cy="1074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marL="95250" lvl="1" algn="ctr" eaLnBrk="0" hangingPunc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tabLst>
                <a:tab pos="508000" algn="l"/>
              </a:tabLst>
            </a:pPr>
            <a:r>
              <a:rPr lang="es-ES" b="1" dirty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MASIFICAR E INCREMENTAR EL ACCESO, USO Y APROPIACIÓN DE LA BANDA </a:t>
            </a:r>
            <a:r>
              <a:rPr lang="es-ES" b="1" dirty="0" smtClean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 ANCHA </a:t>
            </a:r>
            <a:r>
              <a:rPr lang="es-ES" b="1" dirty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PARA </a:t>
            </a:r>
            <a:r>
              <a:rPr lang="es-ES" b="1" dirty="0" smtClean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ACELERAR </a:t>
            </a:r>
            <a:r>
              <a:rPr lang="es-ES" b="1" dirty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EL DESARROLLO </a:t>
            </a:r>
            <a:r>
              <a:rPr lang="es-ES" b="1" dirty="0" smtClean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DE </a:t>
            </a:r>
            <a:r>
              <a:rPr lang="es-ES" b="1" dirty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LA POBLACION DEL PAÍS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179512" y="3443727"/>
            <a:ext cx="8389440" cy="2400657"/>
            <a:chOff x="367252" y="3443727"/>
            <a:chExt cx="8201700" cy="2400657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1691680" y="3443727"/>
              <a:ext cx="6877272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895350" lvl="2" indent="-342900" eaLnBrk="0" hangingPunct="0"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508000" algn="l"/>
                </a:tabLst>
              </a:pPr>
              <a:endParaRPr lang="es-ES" b="1" dirty="0" smtClean="0">
                <a:solidFill>
                  <a:prstClr val="black"/>
                </a:solidFill>
                <a:latin typeface="Candara" pitchFamily="34" charset="0"/>
                <a:cs typeface="Arial" charset="0"/>
              </a:endParaRPr>
            </a:p>
            <a:p>
              <a:pPr marL="1466850" lvl="3" indent="-457200" eaLnBrk="0" hangingPunct="0"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508000" algn="l"/>
                </a:tabLst>
              </a:pPr>
              <a:r>
                <a:rPr lang="es-ES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Despliegue de la Red </a:t>
              </a:r>
              <a:r>
                <a:rPr lang="es-ES" b="1" dirty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D</a:t>
              </a:r>
              <a:r>
                <a:rPr lang="es-ES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orsal de Fibra </a:t>
              </a:r>
              <a:r>
                <a:rPr lang="es-ES" b="1" dirty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Ó</a:t>
              </a:r>
              <a:r>
                <a:rPr lang="es-ES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ptica</a:t>
              </a:r>
            </a:p>
            <a:p>
              <a:pPr marL="1466850" lvl="3" indent="-457200" eaLnBrk="0" hangingPunct="0"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508000" algn="l"/>
                </a:tabLst>
              </a:pPr>
              <a:r>
                <a:rPr lang="es-ES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Elaboración de proyectos de banda ancha para la conectividad y desarrollo de las regiones</a:t>
              </a:r>
            </a:p>
            <a:p>
              <a:pPr marL="1466850" lvl="3" indent="-457200" eaLnBrk="0" hangingPunct="0"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+mj-lt"/>
                <a:buAutoNum type="arabicPeriod"/>
                <a:tabLst>
                  <a:tab pos="508000" algn="l"/>
                </a:tabLst>
              </a:pPr>
              <a:r>
                <a:rPr lang="es-ES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Concursos públicos para seleccionar empresas que implementen y desplieguen los proyectos</a:t>
              </a:r>
            </a:p>
          </p:txBody>
        </p:sp>
        <p:sp>
          <p:nvSpPr>
            <p:cNvPr id="7" name="6 Pentágono"/>
            <p:cNvSpPr/>
            <p:nvPr/>
          </p:nvSpPr>
          <p:spPr>
            <a:xfrm>
              <a:off x="367252" y="3717032"/>
              <a:ext cx="2332540" cy="2088232"/>
            </a:xfrm>
            <a:prstGeom prst="homePlate">
              <a:avLst>
                <a:gd name="adj" fmla="val 32429"/>
              </a:avLst>
            </a:prstGeom>
            <a:solidFill>
              <a:schemeClr val="accent6">
                <a:lumMod val="75000"/>
                <a:alpha val="5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s-ES" sz="1800" b="1" dirty="0">
                  <a:solidFill>
                    <a:prstClr val="black"/>
                  </a:solidFill>
                  <a:cs typeface="Arial" charset="0"/>
                </a:rPr>
                <a:t>HERRAMIENTAS DE  </a:t>
              </a:r>
              <a:r>
                <a:rPr lang="es-ES" sz="1800" b="1" dirty="0" smtClean="0">
                  <a:solidFill>
                    <a:prstClr val="black"/>
                  </a:solidFill>
                  <a:cs typeface="Arial" charset="0"/>
                </a:rPr>
                <a:t>IMPLEMENTACIÓN</a:t>
              </a:r>
              <a:endParaRPr lang="es-PE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990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71150" y="2118803"/>
            <a:ext cx="8344577" cy="3354765"/>
            <a:chOff x="367252" y="3259153"/>
            <a:chExt cx="8667921" cy="3354765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2157900" y="3259153"/>
              <a:ext cx="6877273" cy="335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908050" lvl="2" indent="-355600" eaLnBrk="0" hangingPunct="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4"/>
                <a:tabLst>
                  <a:tab pos="508000" algn="l"/>
                </a:tabLst>
              </a:pPr>
              <a:r>
                <a:rPr lang="es-ES" sz="2400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Participación de los operadores en la implementación y despliegue de 21 proyectos</a:t>
              </a:r>
            </a:p>
            <a:p>
              <a:pPr marL="908050" lvl="2" indent="-355600" eaLnBrk="0" hangingPunct="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4"/>
                <a:tabLst>
                  <a:tab pos="508000" algn="l"/>
                </a:tabLst>
              </a:pPr>
              <a:r>
                <a:rPr lang="es-ES" sz="2400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Despliegue y operación de los proyectos regionales</a:t>
              </a:r>
            </a:p>
            <a:p>
              <a:pPr marL="908050" lvl="2" indent="-355600" eaLnBrk="0" hangingPunct="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 startAt="4"/>
                <a:tabLst>
                  <a:tab pos="508000" algn="l"/>
                </a:tabLst>
              </a:pPr>
              <a:r>
                <a:rPr lang="es-ES" sz="2400" b="1" dirty="0" smtClean="0">
                  <a:solidFill>
                    <a:prstClr val="black"/>
                  </a:solidFill>
                  <a:latin typeface="Candara" pitchFamily="34" charset="0"/>
                  <a:cs typeface="Arial" charset="0"/>
                </a:rPr>
                <a:t>Estimulo y uso de la banda ancha para el desarrollo de los habitantes de las regiones</a:t>
              </a:r>
              <a:endParaRPr lang="es-ES" sz="2400" b="1" dirty="0">
                <a:solidFill>
                  <a:prstClr val="black"/>
                </a:solidFill>
                <a:latin typeface="Candara" pitchFamily="34" charset="0"/>
                <a:cs typeface="Arial" charset="0"/>
              </a:endParaRPr>
            </a:p>
          </p:txBody>
        </p:sp>
        <p:sp>
          <p:nvSpPr>
            <p:cNvPr id="7" name="6 Pentágono"/>
            <p:cNvSpPr/>
            <p:nvPr/>
          </p:nvSpPr>
          <p:spPr>
            <a:xfrm>
              <a:off x="367252" y="3345214"/>
              <a:ext cx="2260532" cy="3170099"/>
            </a:xfrm>
            <a:prstGeom prst="homePlate">
              <a:avLst>
                <a:gd name="adj" fmla="val 35305"/>
              </a:avLst>
            </a:prstGeom>
            <a:solidFill>
              <a:schemeClr val="accent6">
                <a:lumMod val="75000"/>
                <a:alpha val="5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/>
              <a:r>
                <a:rPr lang="es-ES" sz="1600" b="1" dirty="0">
                  <a:solidFill>
                    <a:prstClr val="black"/>
                  </a:solidFill>
                  <a:cs typeface="Arial" charset="0"/>
                </a:rPr>
                <a:t>HERRAMIENTAS DE  </a:t>
              </a:r>
              <a:r>
                <a:rPr lang="es-ES" sz="1600" b="1" dirty="0" smtClean="0">
                  <a:solidFill>
                    <a:prstClr val="black"/>
                  </a:solidFill>
                  <a:cs typeface="Arial" charset="0"/>
                </a:rPr>
                <a:t>IMPLEMENTACIÓN</a:t>
              </a:r>
              <a:endParaRPr lang="es-PE" sz="1600" b="1" dirty="0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214290"/>
            <a:ext cx="600076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POLITICA DE ESTADO</a:t>
            </a:r>
            <a:endParaRPr lang="es-PE" dirty="0" smtClean="0">
              <a:solidFill>
                <a:prstClr val="black"/>
              </a:solidFill>
              <a:latin typeface="Candara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97260" y="6536377"/>
            <a:ext cx="1018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>
                <a:latin typeface="+mj-lt"/>
              </a:rPr>
              <a:t>Fuente: FITEL</a:t>
            </a:r>
            <a:endParaRPr lang="es-PE" sz="1200" dirty="0"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08346" y="364866"/>
            <a:ext cx="314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Candara" pitchFamily="34" charset="0"/>
              </a:rPr>
              <a:t>ESQUEMA GENERAL </a:t>
            </a:r>
            <a:r>
              <a:rPr lang="es-PE" dirty="0" smtClean="0">
                <a:latin typeface="Candara" pitchFamily="34" charset="0"/>
              </a:rPr>
              <a:t> </a:t>
            </a:r>
            <a:endParaRPr lang="es-PE" dirty="0">
              <a:latin typeface="Candara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82550" y="1573932"/>
            <a:ext cx="3796481" cy="4614143"/>
            <a:chOff x="271463" y="1573932"/>
            <a:chExt cx="3796481" cy="4614143"/>
          </a:xfrm>
        </p:grpSpPr>
        <p:sp>
          <p:nvSpPr>
            <p:cNvPr id="18" name="Anillo 18"/>
            <p:cNvSpPr>
              <a:spLocks noChangeAspect="1"/>
            </p:cNvSpPr>
            <p:nvPr/>
          </p:nvSpPr>
          <p:spPr>
            <a:xfrm>
              <a:off x="271463" y="2205038"/>
              <a:ext cx="3614737" cy="3600450"/>
            </a:xfrm>
            <a:prstGeom prst="donut">
              <a:avLst>
                <a:gd name="adj" fmla="val 1305"/>
              </a:avLst>
            </a:prstGeom>
            <a:solidFill>
              <a:schemeClr val="accent6">
                <a:lumMod val="75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>
                <a:defRPr/>
              </a:pPr>
              <a:endParaRPr lang="es-ES" sz="2200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Calibri" charset="0"/>
              </a:endParaRPr>
            </a:p>
          </p:txBody>
        </p:sp>
        <p:sp>
          <p:nvSpPr>
            <p:cNvPr id="19" name="Anillo 18"/>
            <p:cNvSpPr>
              <a:spLocks noChangeAspect="1"/>
            </p:cNvSpPr>
            <p:nvPr/>
          </p:nvSpPr>
          <p:spPr>
            <a:xfrm>
              <a:off x="909638" y="2840038"/>
              <a:ext cx="2339975" cy="2330450"/>
            </a:xfrm>
            <a:prstGeom prst="donut">
              <a:avLst>
                <a:gd name="adj" fmla="val 1940"/>
              </a:avLst>
            </a:prstGeom>
            <a:solidFill>
              <a:schemeClr val="accent6">
                <a:lumMod val="75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>
                <a:defRPr/>
              </a:pPr>
              <a:endParaRPr lang="es-ES" sz="2200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Calibri" charset="0"/>
              </a:endParaRPr>
            </a:p>
          </p:txBody>
        </p:sp>
        <p:sp>
          <p:nvSpPr>
            <p:cNvPr id="20" name="Anillo 18"/>
            <p:cNvSpPr>
              <a:spLocks noChangeAspect="1"/>
            </p:cNvSpPr>
            <p:nvPr/>
          </p:nvSpPr>
          <p:spPr>
            <a:xfrm>
              <a:off x="1430338" y="3359150"/>
              <a:ext cx="1296987" cy="1290638"/>
            </a:xfrm>
            <a:prstGeom prst="donut">
              <a:avLst>
                <a:gd name="adj" fmla="val 3487"/>
              </a:avLst>
            </a:prstGeom>
            <a:solidFill>
              <a:schemeClr val="accent6">
                <a:lumMod val="75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>
                <a:defRPr/>
              </a:pPr>
              <a:endParaRPr lang="es-ES" sz="2200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Calibri" charset="0"/>
              </a:endParaRPr>
            </a:p>
          </p:txBody>
        </p:sp>
        <p:sp>
          <p:nvSpPr>
            <p:cNvPr id="21" name="Anillo 18"/>
            <p:cNvSpPr>
              <a:spLocks noChangeAspect="1"/>
            </p:cNvSpPr>
            <p:nvPr/>
          </p:nvSpPr>
          <p:spPr>
            <a:xfrm>
              <a:off x="2727325" y="2068513"/>
              <a:ext cx="1187450" cy="1184275"/>
            </a:xfrm>
            <a:prstGeom prst="donut">
              <a:avLst>
                <a:gd name="adj" fmla="val 2730"/>
              </a:avLst>
            </a:prstGeom>
            <a:solidFill>
              <a:schemeClr val="tx1">
                <a:lumMod val="65000"/>
                <a:lumOff val="35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>
                <a:defRPr/>
              </a:pPr>
              <a:endParaRPr lang="es-ES" sz="2200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Calibri" charset="0"/>
              </a:endParaRPr>
            </a:p>
          </p:txBody>
        </p:sp>
        <p:sp>
          <p:nvSpPr>
            <p:cNvPr id="22" name="Anillo 18"/>
            <p:cNvSpPr>
              <a:spLocks noChangeAspect="1"/>
            </p:cNvSpPr>
            <p:nvPr/>
          </p:nvSpPr>
          <p:spPr>
            <a:xfrm>
              <a:off x="2943225" y="2284413"/>
              <a:ext cx="755650" cy="752475"/>
            </a:xfrm>
            <a:prstGeom prst="donut">
              <a:avLst>
                <a:gd name="adj" fmla="val 4491"/>
              </a:avLst>
            </a:prstGeom>
            <a:solidFill>
              <a:schemeClr val="tx1">
                <a:lumMod val="65000"/>
                <a:lumOff val="35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>
                <a:defRPr/>
              </a:pPr>
              <a:endParaRPr lang="es-ES" sz="2200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Calibri" charset="0"/>
              </a:endParaRPr>
            </a:p>
          </p:txBody>
        </p:sp>
        <p:sp>
          <p:nvSpPr>
            <p:cNvPr id="23" name="Anillo 18"/>
            <p:cNvSpPr>
              <a:spLocks noChangeAspect="1"/>
            </p:cNvSpPr>
            <p:nvPr/>
          </p:nvSpPr>
          <p:spPr>
            <a:xfrm>
              <a:off x="3176588" y="2516188"/>
              <a:ext cx="288925" cy="288925"/>
            </a:xfrm>
            <a:prstGeom prst="donut">
              <a:avLst>
                <a:gd name="adj" fmla="val 26995"/>
              </a:avLst>
            </a:prstGeom>
            <a:solidFill>
              <a:schemeClr val="tx1">
                <a:lumMod val="65000"/>
                <a:lumOff val="35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>
                <a:defRPr/>
              </a:pPr>
              <a:endParaRPr lang="es-ES" sz="2200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Calibri" charset="0"/>
              </a:endParaRPr>
            </a:p>
          </p:txBody>
        </p:sp>
        <p:sp>
          <p:nvSpPr>
            <p:cNvPr id="24" name="Anillo 18"/>
            <p:cNvSpPr>
              <a:spLocks noChangeAspect="1"/>
            </p:cNvSpPr>
            <p:nvPr/>
          </p:nvSpPr>
          <p:spPr>
            <a:xfrm>
              <a:off x="1928813" y="3873500"/>
              <a:ext cx="288925" cy="288925"/>
            </a:xfrm>
            <a:prstGeom prst="donut">
              <a:avLst>
                <a:gd name="adj" fmla="val 26995"/>
              </a:avLst>
            </a:prstGeom>
            <a:solidFill>
              <a:schemeClr val="accent6">
                <a:lumMod val="5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>
                <a:defRPr/>
              </a:pPr>
              <a:endParaRPr lang="es-ES" sz="2200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Calibri" charset="0"/>
              </a:endParaRP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1780593" y="1573932"/>
              <a:ext cx="2256929" cy="3429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r>
                <a:rPr lang="es-PE" sz="1800" dirty="0">
                  <a:solidFill>
                    <a:srgbClr val="404040"/>
                  </a:solidFill>
                  <a:latin typeface="Calibri" pitchFamily="34" charset="0"/>
                  <a:sym typeface="Calibri" charset="0"/>
                </a:rPr>
                <a:t>Distritos-localidades</a:t>
              </a:r>
            </a:p>
          </p:txBody>
        </p:sp>
        <p:sp>
          <p:nvSpPr>
            <p:cNvPr id="26" name="Rectángulo redondeado 24"/>
            <p:cNvSpPr/>
            <p:nvPr/>
          </p:nvSpPr>
          <p:spPr>
            <a:xfrm>
              <a:off x="1519238" y="5229200"/>
              <a:ext cx="1141412" cy="3429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r>
                <a:rPr lang="es-PE" sz="1800" dirty="0">
                  <a:solidFill>
                    <a:srgbClr val="404040"/>
                  </a:solidFill>
                  <a:latin typeface="Calibri" pitchFamily="34" charset="0"/>
                  <a:sym typeface="Calibri" charset="0"/>
                </a:rPr>
                <a:t>Regiones</a:t>
              </a:r>
            </a:p>
          </p:txBody>
        </p:sp>
        <p:sp>
          <p:nvSpPr>
            <p:cNvPr id="27" name="Rectángulo redondeado 9"/>
            <p:cNvSpPr/>
            <p:nvPr/>
          </p:nvSpPr>
          <p:spPr bwMode="auto">
            <a:xfrm>
              <a:off x="271463" y="5876925"/>
              <a:ext cx="3796481" cy="311150"/>
            </a:xfrm>
            <a:prstGeom prst="roundRect">
              <a:avLst/>
            </a:prstGeom>
            <a:solidFill>
              <a:schemeClr val="accent6">
                <a:lumMod val="50000"/>
                <a:alpha val="97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r>
                <a:rPr lang="es-ES" sz="2400" b="1" dirty="0" smtClean="0">
                  <a:solidFill>
                    <a:schemeClr val="bg1"/>
                  </a:solidFill>
                  <a:latin typeface="Calibri" pitchFamily="34" charset="0"/>
                </a:rPr>
                <a:t>PERÚ </a:t>
              </a:r>
              <a:endParaRPr lang="es-E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Rectángulo redondeado 24"/>
            <p:cNvSpPr/>
            <p:nvPr/>
          </p:nvSpPr>
          <p:spPr>
            <a:xfrm>
              <a:off x="1450975" y="4653136"/>
              <a:ext cx="1274763" cy="3429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r>
                <a:rPr lang="es-PE" sz="1800" dirty="0">
                  <a:solidFill>
                    <a:srgbClr val="404040"/>
                  </a:solidFill>
                  <a:latin typeface="Calibri" pitchFamily="34" charset="0"/>
                  <a:sym typeface="Calibri" charset="0"/>
                </a:rPr>
                <a:t>Provincias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4283968" y="1693257"/>
            <a:ext cx="4608512" cy="4216099"/>
            <a:chOff x="4283968" y="1693257"/>
            <a:chExt cx="4608512" cy="4216099"/>
          </a:xfrm>
        </p:grpSpPr>
        <p:sp>
          <p:nvSpPr>
            <p:cNvPr id="16" name="Rectángulo 1"/>
            <p:cNvSpPr/>
            <p:nvPr/>
          </p:nvSpPr>
          <p:spPr>
            <a:xfrm>
              <a:off x="4283968" y="2636924"/>
              <a:ext cx="4608512" cy="327243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>
                <a:defRPr/>
              </a:pPr>
              <a:endParaRPr lang="es-ES" sz="1700" b="1" dirty="0">
                <a:solidFill>
                  <a:srgbClr val="000000"/>
                </a:solidFill>
                <a:latin typeface="Candara" pitchFamily="34" charset="0"/>
              </a:endParaRPr>
            </a:p>
            <a:p>
              <a:pPr marL="285750" indent="-285750" eaLnBrk="1">
                <a:buFont typeface="Wingdings" pitchFamily="2" charset="2"/>
                <a:buChar char="ü"/>
                <a:defRPr/>
              </a:pPr>
              <a:r>
                <a:rPr lang="es-ES" sz="1700" b="1" dirty="0" smtClean="0">
                  <a:solidFill>
                    <a:srgbClr val="000000"/>
                  </a:solidFill>
                  <a:latin typeface="Candara" pitchFamily="34" charset="0"/>
                </a:rPr>
                <a:t> </a:t>
              </a: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RDNFO: 180 capitales  de provincia  </a:t>
              </a:r>
              <a:r>
                <a:rPr lang="es-ES" sz="1700" dirty="0">
                  <a:solidFill>
                    <a:srgbClr val="FFFFFF"/>
                  </a:solidFill>
                  <a:latin typeface="Candara" pitchFamily="34" charset="0"/>
                </a:rPr>
                <a:t>	</a:t>
              </a:r>
              <a:endParaRPr lang="es-ES" sz="1700" dirty="0">
                <a:solidFill>
                  <a:srgbClr val="404040"/>
                </a:solidFill>
                <a:latin typeface="Candara" pitchFamily="34" charset="0"/>
              </a:endParaRPr>
            </a:p>
            <a:p>
              <a:pPr marL="285750" indent="-285750" eaLnBrk="1">
                <a:buFont typeface="Wingdings" pitchFamily="2" charset="2"/>
                <a:buChar char="ü"/>
                <a:defRPr/>
              </a:pP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Proyectos Regionales: 21  proyectos regionales (Capitales de distrito, localidades  rurales)</a:t>
              </a:r>
            </a:p>
            <a:p>
              <a:pPr marL="285750" indent="-285750" eaLnBrk="1">
                <a:buFont typeface="Wingdings" pitchFamily="2" charset="2"/>
                <a:buChar char="ü"/>
                <a:defRPr/>
              </a:pP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Neutralidad </a:t>
              </a:r>
              <a:r>
                <a:rPr lang="es-ES" sz="1700" dirty="0">
                  <a:solidFill>
                    <a:srgbClr val="000000"/>
                  </a:solidFill>
                  <a:latin typeface="Candara" pitchFamily="34" charset="0"/>
                </a:rPr>
                <a:t>de </a:t>
              </a: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red, tarifas reguladas OSIPTEL</a:t>
              </a:r>
            </a:p>
            <a:p>
              <a:pPr marL="285750" indent="-285750" eaLnBrk="1">
                <a:buFont typeface="Wingdings" pitchFamily="2" charset="2"/>
                <a:buChar char="ü"/>
                <a:defRPr/>
              </a:pP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Promoción </a:t>
              </a:r>
              <a:r>
                <a:rPr lang="es-ES" sz="1700" dirty="0">
                  <a:solidFill>
                    <a:srgbClr val="000000"/>
                  </a:solidFill>
                  <a:latin typeface="Candara" pitchFamily="34" charset="0"/>
                </a:rPr>
                <a:t>de Gobierno </a:t>
              </a: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Electrónico</a:t>
              </a:r>
            </a:p>
            <a:p>
              <a:pPr marL="285750" indent="-285750" eaLnBrk="1">
                <a:buFont typeface="Wingdings" pitchFamily="2" charset="2"/>
                <a:buChar char="ü"/>
                <a:defRPr/>
              </a:pP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Impulso </a:t>
              </a:r>
              <a:r>
                <a:rPr lang="es-ES" sz="1700" dirty="0">
                  <a:solidFill>
                    <a:srgbClr val="000000"/>
                  </a:solidFill>
                  <a:latin typeface="Candara" pitchFamily="34" charset="0"/>
                </a:rPr>
                <a:t>a la creación de contenidos, aplicaciones y </a:t>
              </a: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formación </a:t>
              </a:r>
              <a:r>
                <a:rPr lang="es-ES" sz="1700" dirty="0">
                  <a:solidFill>
                    <a:srgbClr val="000000"/>
                  </a:solidFill>
                  <a:latin typeface="Candara" pitchFamily="34" charset="0"/>
                </a:rPr>
                <a:t>de capacidades </a:t>
              </a: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digitales (</a:t>
              </a:r>
              <a:r>
                <a:rPr lang="es-ES" sz="1700" dirty="0" smtClean="0">
                  <a:solidFill>
                    <a:srgbClr val="404040"/>
                  </a:solidFill>
                  <a:latin typeface="Candara" pitchFamily="34" charset="0"/>
                </a:rPr>
                <a:t>educación </a:t>
              </a:r>
              <a:r>
                <a:rPr lang="es-ES" sz="1700" dirty="0">
                  <a:solidFill>
                    <a:srgbClr val="404040"/>
                  </a:solidFill>
                  <a:latin typeface="Candara" pitchFamily="34" charset="0"/>
                </a:rPr>
                <a:t>y </a:t>
              </a:r>
              <a:r>
                <a:rPr lang="es-ES" sz="1700" dirty="0" smtClean="0">
                  <a:solidFill>
                    <a:srgbClr val="404040"/>
                  </a:solidFill>
                  <a:latin typeface="Candara" pitchFamily="34" charset="0"/>
                </a:rPr>
                <a:t> salud).</a:t>
              </a:r>
              <a:endParaRPr lang="es-ES" sz="1700" dirty="0">
                <a:solidFill>
                  <a:srgbClr val="404040"/>
                </a:solidFill>
                <a:latin typeface="Candara" pitchFamily="34" charset="0"/>
              </a:endParaRPr>
            </a:p>
            <a:p>
              <a:pPr marL="285750" indent="-285750" eaLnBrk="1">
                <a:buFont typeface="Wingdings" pitchFamily="2" charset="2"/>
                <a:buChar char="ü"/>
                <a:defRPr/>
              </a:pPr>
              <a:r>
                <a:rPr lang="es-ES" sz="1700" dirty="0">
                  <a:solidFill>
                    <a:srgbClr val="000000"/>
                  </a:solidFill>
                  <a:latin typeface="Candara" pitchFamily="34" charset="0"/>
                </a:rPr>
                <a:t>Impulso de la Red Nacional del Estado (REDNACE</a:t>
              </a:r>
              <a:r>
                <a:rPr lang="es-ES" sz="1700" dirty="0" smtClean="0">
                  <a:solidFill>
                    <a:srgbClr val="000000"/>
                  </a:solidFill>
                  <a:latin typeface="Candara" pitchFamily="34" charset="0"/>
                </a:rPr>
                <a:t>)</a:t>
              </a:r>
              <a:endParaRPr lang="es-ES" sz="1700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4572000" y="1693257"/>
              <a:ext cx="4176713" cy="101566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19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eaLnBrk="1">
                <a:defRPr/>
              </a:pPr>
              <a:r>
                <a:rPr lang="es-ES" b="1" dirty="0">
                  <a:solidFill>
                    <a:srgbClr val="000000"/>
                  </a:solidFill>
                  <a:latin typeface="Candara" pitchFamily="34" charset="0"/>
                </a:rPr>
                <a:t>Ley 29904: Ley de Promoción de la Banda Ancha y Construcción de la </a:t>
              </a:r>
              <a:r>
                <a:rPr lang="es-ES" b="1" dirty="0" smtClean="0">
                  <a:solidFill>
                    <a:srgbClr val="000000"/>
                  </a:solidFill>
                  <a:latin typeface="Candara" pitchFamily="34" charset="0"/>
                </a:rPr>
                <a:t>RDNFO </a:t>
              </a:r>
              <a:r>
                <a:rPr lang="es-ES" b="1" dirty="0">
                  <a:solidFill>
                    <a:srgbClr val="000000"/>
                  </a:solidFill>
                  <a:latin typeface="Candara" pitchFamily="34" charset="0"/>
                </a:rPr>
                <a:t>y su </a:t>
              </a:r>
              <a:r>
                <a:rPr lang="es-ES" b="1" dirty="0" smtClean="0">
                  <a:solidFill>
                    <a:srgbClr val="000000"/>
                  </a:solidFill>
                  <a:latin typeface="Candara" pitchFamily="34" charset="0"/>
                </a:rPr>
                <a:t>Reglamento </a:t>
              </a:r>
              <a:endParaRPr lang="es-ES" b="1" dirty="0">
                <a:solidFill>
                  <a:srgbClr val="000000"/>
                </a:solidFill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6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28169"/>
              </p:ext>
            </p:extLst>
          </p:nvPr>
        </p:nvGraphicFramePr>
        <p:xfrm>
          <a:off x="4036996" y="4769048"/>
          <a:ext cx="4680520" cy="168249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448272"/>
                <a:gridCol w="2232248"/>
              </a:tblGrid>
              <a:tr h="399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Región 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Longitud de la fibra </a:t>
                      </a:r>
                      <a:r>
                        <a:rPr lang="es-ES" sz="1600" b="0" dirty="0" smtClean="0">
                          <a:effectLst/>
                        </a:rPr>
                        <a:t>óptica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</a:rPr>
                        <a:t>1.Apurímac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1,400 km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</a:rPr>
                        <a:t>2.Ayacucho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1,900 km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</a:rPr>
                        <a:t>3.Huancavelica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1,330 km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5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</a:rPr>
                        <a:t>4.Lambayeque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570 km</a:t>
                      </a:r>
                      <a:endParaRPr lang="es-P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14" descr="W:\Promoción\Fototeca\mapa PERU\MAPA DEPARTAMENTO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" y="1268760"/>
            <a:ext cx="3144838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Elipse"/>
          <p:cNvSpPr/>
          <p:nvPr/>
        </p:nvSpPr>
        <p:spPr>
          <a:xfrm>
            <a:off x="2051720" y="5064472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11 Elipse"/>
          <p:cNvSpPr/>
          <p:nvPr/>
        </p:nvSpPr>
        <p:spPr>
          <a:xfrm>
            <a:off x="1763688" y="5273104"/>
            <a:ext cx="290512" cy="290512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12 Elipse"/>
          <p:cNvSpPr/>
          <p:nvPr/>
        </p:nvSpPr>
        <p:spPr>
          <a:xfrm>
            <a:off x="1502569" y="4769048"/>
            <a:ext cx="290512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13 Elipse"/>
          <p:cNvSpPr/>
          <p:nvPr/>
        </p:nvSpPr>
        <p:spPr>
          <a:xfrm>
            <a:off x="321047" y="3184872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2844" y="214290"/>
            <a:ext cx="600076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s-PE" sz="2800" b="1" dirty="0" smtClean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21</a:t>
            </a:r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ea typeface="Tahoma" pitchFamily="34" charset="0"/>
                <a:cs typeface="Calibri" pitchFamily="34" charset="0"/>
              </a:rPr>
              <a:t> PROYECTOS DE BANDA ANCHA </a:t>
            </a:r>
            <a:endParaRPr lang="es-PE" dirty="0" smtClean="0">
              <a:solidFill>
                <a:prstClr val="black"/>
              </a:solidFill>
              <a:latin typeface="Candara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620561" y="4307383"/>
            <a:ext cx="36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i="1" dirty="0" smtClean="0">
                <a:latin typeface="Candara" pitchFamily="34" charset="0"/>
              </a:rPr>
              <a:t>4 Procesos convocados </a:t>
            </a:r>
            <a:endParaRPr lang="es-PE" sz="2400" b="1" i="1" dirty="0"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52054" y="1806977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latin typeface="Candara" pitchFamily="34" charset="0"/>
              </a:rPr>
              <a:t>Más de 6,400 localidades beneficiarias </a:t>
            </a:r>
            <a:endParaRPr lang="es-PE" sz="1600" b="1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25" y="2400093"/>
            <a:ext cx="380835" cy="38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67" y="1638660"/>
            <a:ext cx="711523" cy="7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716016" y="2350183"/>
            <a:ext cx="311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ndara" pitchFamily="34" charset="0"/>
              </a:rPr>
              <a:t>Más </a:t>
            </a:r>
            <a:r>
              <a:rPr lang="en-US" sz="1600" b="1" dirty="0">
                <a:latin typeface="Candara" pitchFamily="34" charset="0"/>
              </a:rPr>
              <a:t>de 30,350 Km de fibra </a:t>
            </a:r>
            <a:r>
              <a:rPr lang="en-US" sz="1600" b="1" dirty="0" smtClean="0">
                <a:latin typeface="Candara" pitchFamily="34" charset="0"/>
              </a:rPr>
              <a:t>óptica </a:t>
            </a:r>
            <a:endParaRPr lang="en-US" sz="1600" b="1" dirty="0">
              <a:latin typeface="Candara" pitchFamily="34" charset="0"/>
            </a:endParaRPr>
          </a:p>
        </p:txBody>
      </p:sp>
      <p:sp>
        <p:nvSpPr>
          <p:cNvPr id="22" name="21 Triángulo isósceles"/>
          <p:cNvSpPr/>
          <p:nvPr/>
        </p:nvSpPr>
        <p:spPr>
          <a:xfrm rot="10800000">
            <a:off x="5603543" y="3758282"/>
            <a:ext cx="1080120" cy="36606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76" y="2972498"/>
            <a:ext cx="502887" cy="50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4730237" y="3018438"/>
            <a:ext cx="4486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itchFamily="34" charset="0"/>
              </a:rPr>
              <a:t>US$ 1,456 milllones de inversión </a:t>
            </a:r>
            <a:r>
              <a:rPr lang="en-US" dirty="0" smtClean="0">
                <a:latin typeface="Candara" pitchFamily="34" charset="0"/>
              </a:rPr>
              <a:t>aprox. 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/>
          </p:cNvSpPr>
          <p:nvPr/>
        </p:nvSpPr>
        <p:spPr bwMode="auto">
          <a:xfrm>
            <a:off x="1228725" y="2060575"/>
            <a:ext cx="7200900" cy="1008063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ts val="600"/>
              </a:spcBef>
              <a:spcAft>
                <a:spcPct val="95000"/>
              </a:spcAft>
              <a:defRPr/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nfraestructura </a:t>
            </a: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de transporte y acceso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 de comunicaciones de alta capacidad de transmisión que contribuya al desarrollo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</a:rPr>
              <a:t>integral </a:t>
            </a: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1228725" y="3397250"/>
            <a:ext cx="7200900" cy="1008063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ts val="600"/>
              </a:spcBef>
              <a:spcAft>
                <a:spcPct val="95000"/>
              </a:spcAft>
              <a:defRPr/>
            </a:pP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Integración  del Estado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, Gobiernos Locales y sectores educación, salud, </a:t>
            </a:r>
            <a:r>
              <a:rPr lang="es-ES" sz="2000" dirty="0" smtClean="0">
                <a:solidFill>
                  <a:srgbClr val="000000"/>
                </a:solidFill>
                <a:latin typeface="Calibri" pitchFamily="34" charset="0"/>
              </a:rPr>
              <a:t>interior, entre otros.</a:t>
            </a: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228725" y="4716463"/>
            <a:ext cx="7200900" cy="1008062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600"/>
              </a:spcBef>
              <a:spcAft>
                <a:spcPct val="95000"/>
              </a:spcAft>
            </a:pPr>
            <a:r>
              <a:rPr lang="es-ES" dirty="0">
                <a:solidFill>
                  <a:srgbClr val="000000"/>
                </a:solidFill>
                <a:latin typeface="Calibri" pitchFamily="34" charset="0"/>
              </a:rPr>
              <a:t>Despliegue de servicios TIC de banda ancha de alta capacidad (Gobierno electrónico, tele-salud, tele-educación, etc.)</a:t>
            </a:r>
          </a:p>
        </p:txBody>
      </p:sp>
      <p:pic>
        <p:nvPicPr>
          <p:cNvPr id="27654" name="Picture 2" descr="arrow, business, business goal, dartboard, darts, goal setting, goals, target, targe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06625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arrow, business, business goal, dartboard, darts, goal setting, goals, target, targe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5600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arrow, business, business goal, dartboard, darts, goal setting, goals, target, targe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86410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0038" y="404664"/>
            <a:ext cx="36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eaLnBrk="1">
              <a:defRPr/>
            </a:pPr>
            <a:r>
              <a:rPr lang="es-ES" altLang="es-ES" b="1" dirty="0" smtClean="0">
                <a:latin typeface="Candara" pitchFamily="34" charset="0"/>
                <a:cs typeface="Arial" charset="0"/>
              </a:rPr>
              <a:t>OBJETIVOS DE LOS PROYECTOS</a:t>
            </a:r>
            <a:endParaRPr lang="es-ES" altLang="es-ES" b="1" dirty="0">
              <a:latin typeface="Candar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2844" y="214290"/>
            <a:ext cx="3997108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PRINCIPALES </a:t>
            </a:r>
            <a:r>
              <a:rPr lang="es-PE" b="1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CARACTERÍSTICAS </a:t>
            </a:r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 LOS PROYECTOS</a:t>
            </a:r>
            <a:endParaRPr lang="es-PE" b="1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0" y="1725391"/>
            <a:ext cx="1274764" cy="143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141398" y="4665330"/>
            <a:ext cx="1356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Candara" pitchFamily="34" charset="0"/>
              </a:rPr>
              <a:t>RED DE ACCESO </a:t>
            </a:r>
            <a:endParaRPr lang="es-PE" dirty="0">
              <a:latin typeface="Candar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15548" y="2248171"/>
            <a:ext cx="1673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ndara" pitchFamily="34" charset="0"/>
              </a:rPr>
              <a:t>RED DE TRANSPORTE</a:t>
            </a:r>
            <a:endParaRPr lang="es-ES" dirty="0">
              <a:latin typeface="Candara" pitchFamily="34" charset="0"/>
            </a:endParaRPr>
          </a:p>
        </p:txBody>
      </p:sp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7" y="4209780"/>
            <a:ext cx="1274765" cy="14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16016" y="47373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  <a:cs typeface="Arial" pitchFamily="34" charset="0"/>
              </a:rPr>
              <a:t>INFRAESTRUCTURA Y EQUIPAMIENTO </a:t>
            </a:r>
          </a:p>
          <a:p>
            <a:pPr algn="ctr"/>
            <a:r>
              <a:rPr lang="es-ES" b="1" dirty="0" smtClean="0">
                <a:latin typeface="Candara" pitchFamily="34" charset="0"/>
                <a:cs typeface="Arial" pitchFamily="34" charset="0"/>
              </a:rPr>
              <a:t>PARA PRESTAR SERVICIOS</a:t>
            </a:r>
            <a:endParaRPr lang="es-ES" b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36504" y="22048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  <a:cs typeface="Arial" pitchFamily="34" charset="0"/>
              </a:rPr>
              <a:t>RED DE FIBRA ÓPTICA</a:t>
            </a:r>
            <a:endParaRPr lang="es-ES" b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851920" y="1923743"/>
            <a:ext cx="936104" cy="1171321"/>
          </a:xfrm>
          <a:prstGeom prst="chevron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6" name="15 Cheurón"/>
          <p:cNvSpPr/>
          <p:nvPr/>
        </p:nvSpPr>
        <p:spPr>
          <a:xfrm>
            <a:off x="3671900" y="1988840"/>
            <a:ext cx="936104" cy="1171321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7" name="16 Cheurón"/>
          <p:cNvSpPr/>
          <p:nvPr/>
        </p:nvSpPr>
        <p:spPr>
          <a:xfrm>
            <a:off x="3887924" y="4352822"/>
            <a:ext cx="936104" cy="1171321"/>
          </a:xfrm>
          <a:prstGeom prst="chevron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>
            <a:off x="3707904" y="4417919"/>
            <a:ext cx="936104" cy="1171321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2844" y="214290"/>
            <a:ext cx="600076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s-PE" b="1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SERVICIOS REQUERIDOS EN EL PROCESO </a:t>
            </a:r>
            <a:endParaRPr lang="es-PE" b="1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1" y="1789746"/>
            <a:ext cx="1274764" cy="1434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1487636" y="4509120"/>
            <a:ext cx="1356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Candara" pitchFamily="34" charset="0"/>
              </a:rPr>
              <a:t>RED DE ACCESO </a:t>
            </a:r>
            <a:endParaRPr lang="es-PE" dirty="0">
              <a:latin typeface="Candar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454277" y="2208853"/>
            <a:ext cx="1673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ndara" pitchFamily="34" charset="0"/>
              </a:rPr>
              <a:t>RED DE TRANS-PORTE</a:t>
            </a:r>
            <a:endParaRPr lang="es-ES" dirty="0">
              <a:latin typeface="Candara" pitchFamily="34" charset="0"/>
            </a:endParaRPr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2328"/>
            <a:ext cx="1274765" cy="14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01496" y="2380818"/>
            <a:ext cx="5468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andara" pitchFamily="34" charset="0"/>
                <a:cs typeface="Arial" pitchFamily="34" charset="0"/>
              </a:rPr>
              <a:t>Transporte de señales </a:t>
            </a:r>
            <a:r>
              <a:rPr lang="es-ES" b="1" dirty="0" smtClean="0">
                <a:latin typeface="Candara" pitchFamily="34" charset="0"/>
                <a:cs typeface="Arial" pitchFamily="34" charset="0"/>
              </a:rPr>
              <a:t>de telecomunicaciones</a:t>
            </a:r>
            <a:endParaRPr lang="es-ES" b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3" name="22 Cheurón"/>
          <p:cNvSpPr/>
          <p:nvPr/>
        </p:nvSpPr>
        <p:spPr>
          <a:xfrm>
            <a:off x="2807804" y="1988840"/>
            <a:ext cx="936104" cy="1171321"/>
          </a:xfrm>
          <a:prstGeom prst="chevron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4" name="23 Cheurón"/>
          <p:cNvSpPr/>
          <p:nvPr/>
        </p:nvSpPr>
        <p:spPr>
          <a:xfrm>
            <a:off x="2627784" y="2053937"/>
            <a:ext cx="936104" cy="1171321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5" name="24 Cheurón"/>
          <p:cNvSpPr/>
          <p:nvPr/>
        </p:nvSpPr>
        <p:spPr>
          <a:xfrm>
            <a:off x="2816188" y="4344129"/>
            <a:ext cx="936104" cy="1171321"/>
          </a:xfrm>
          <a:prstGeom prst="chevron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6" name="25 Cheurón"/>
          <p:cNvSpPr/>
          <p:nvPr/>
        </p:nvSpPr>
        <p:spPr>
          <a:xfrm>
            <a:off x="2636168" y="4409226"/>
            <a:ext cx="936104" cy="1171321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779912" y="4421957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+mj-lt"/>
              <a:buAutoNum type="arabicPeriod"/>
            </a:pPr>
            <a:r>
              <a:rPr lang="es-PE" b="1" dirty="0">
                <a:latin typeface="Candara" pitchFamily="34" charset="0"/>
              </a:rPr>
              <a:t>Internet</a:t>
            </a:r>
          </a:p>
          <a:p>
            <a:pPr marL="274638" indent="-274638">
              <a:buFont typeface="+mj-lt"/>
              <a:buAutoNum type="arabicPeriod"/>
            </a:pPr>
            <a:r>
              <a:rPr lang="es-PE" b="1" dirty="0">
                <a:latin typeface="Candara" pitchFamily="34" charset="0"/>
              </a:rPr>
              <a:t>Intranet</a:t>
            </a:r>
          </a:p>
          <a:p>
            <a:pPr marL="274638" indent="-274638">
              <a:buFont typeface="+mj-lt"/>
              <a:buAutoNum type="arabicPeriod"/>
            </a:pPr>
            <a:r>
              <a:rPr lang="es-PE" b="1" dirty="0">
                <a:latin typeface="Candara" pitchFamily="34" charset="0"/>
              </a:rPr>
              <a:t>Otros servicios</a:t>
            </a:r>
            <a:endParaRPr lang="es-ES" b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9" name="28 Cheurón"/>
          <p:cNvSpPr/>
          <p:nvPr/>
        </p:nvSpPr>
        <p:spPr>
          <a:xfrm>
            <a:off x="5940152" y="3996507"/>
            <a:ext cx="342893" cy="42905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0" name="29 Cheurón"/>
          <p:cNvSpPr/>
          <p:nvPr/>
        </p:nvSpPr>
        <p:spPr>
          <a:xfrm>
            <a:off x="5940152" y="5864754"/>
            <a:ext cx="342893" cy="42905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02" y="3284984"/>
            <a:ext cx="711523" cy="7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6383457" y="3420443"/>
            <a:ext cx="3013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Instituciones abonadas obligatorias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Instituciones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Población en general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21528"/>
            <a:ext cx="643261" cy="82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1023 Rectángulo"/>
          <p:cNvSpPr/>
          <p:nvPr/>
        </p:nvSpPr>
        <p:spPr>
          <a:xfrm>
            <a:off x="6516216" y="5157192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Régimen </a:t>
            </a:r>
            <a:r>
              <a:rPr lang="es-PE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tarifario</a:t>
            </a:r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Regulado fuera de </a:t>
            </a:r>
            <a:r>
              <a:rPr lang="es-PE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        contrato </a:t>
            </a:r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de </a:t>
            </a:r>
            <a:r>
              <a:rPr lang="es-PE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financiamiento</a:t>
            </a:r>
            <a:endParaRPr lang="es-PE" sz="160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s-PE" sz="1600" dirty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Elaborado por </a:t>
            </a:r>
            <a:r>
              <a:rPr lang="es-PE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OSIPTEL</a:t>
            </a:r>
            <a:endParaRPr lang="es-PE" sz="1600" dirty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16751</TotalTime>
  <Words>932</Words>
  <Application>Microsoft Office PowerPoint</Application>
  <PresentationFormat>Presentación en pantalla (4:3)</PresentationFormat>
  <Paragraphs>149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Diseño personalizado</vt:lpstr>
      <vt:lpstr>9_Diseño personalizado</vt:lpstr>
      <vt:lpstr>10_Diseño personalizado</vt:lpstr>
      <vt:lpstr>11_Diseño personalizado</vt:lpstr>
      <vt:lpstr>12_Diseño personalizado</vt:lpstr>
      <vt:lpstr>Banda ancha para la conectividad integral y el desarrollo social de las regiones:  Apurímac, Ayacucho, Huancavelica y Lambayeque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Solidez macroeconómica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Lourdes Valverde</cp:lastModifiedBy>
  <cp:revision>1462</cp:revision>
  <cp:lastPrinted>2013-10-18T15:23:12Z</cp:lastPrinted>
  <dcterms:created xsi:type="dcterms:W3CDTF">2009-03-03T17:39:46Z</dcterms:created>
  <dcterms:modified xsi:type="dcterms:W3CDTF">2015-02-02T23:39:57Z</dcterms:modified>
</cp:coreProperties>
</file>