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</p:sldMasterIdLst>
  <p:notesMasterIdLst>
    <p:notesMasterId r:id="rId12"/>
  </p:notesMasterIdLst>
  <p:handoutMasterIdLst>
    <p:handoutMasterId r:id="rId13"/>
  </p:handoutMasterIdLst>
  <p:sldIdLst>
    <p:sldId id="302" r:id="rId4"/>
    <p:sldId id="403" r:id="rId5"/>
    <p:sldId id="401" r:id="rId6"/>
    <p:sldId id="386" r:id="rId7"/>
    <p:sldId id="400" r:id="rId8"/>
    <p:sldId id="388" r:id="rId9"/>
    <p:sldId id="399" r:id="rId10"/>
    <p:sldId id="402" r:id="rId11"/>
  </p:sldIdLst>
  <p:sldSz cx="9144000" cy="6858000" type="screen4x3"/>
  <p:notesSz cx="6797675" cy="9928225"/>
  <p:defaultTextStyle>
    <a:defPPr>
      <a:defRPr lang="es-P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6666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 autoAdjust="0"/>
  </p:normalViewPr>
  <p:slideViewPr>
    <p:cSldViewPr>
      <p:cViewPr>
        <p:scale>
          <a:sx n="90" d="100"/>
          <a:sy n="90" d="100"/>
        </p:scale>
        <p:origin x="-1110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C6380D-C1C3-47A5-BC08-6BEDDFEB0B7F}" type="datetimeFigureOut">
              <a:rPr lang="es-PE"/>
              <a:pPr>
                <a:defRPr/>
              </a:pPr>
              <a:t>18/07/2013</a:t>
            </a:fld>
            <a:endParaRPr lang="es-PE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88C317-4E26-4CC6-A876-F034EDB73E7F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00575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8A9413-42B0-47C3-A503-8CC68E641118}" type="datetimeFigureOut">
              <a:rPr lang="es-PE"/>
              <a:pPr>
                <a:defRPr/>
              </a:pPr>
              <a:t>18/07/2013</a:t>
            </a:fld>
            <a:endParaRPr lang="es-PE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PE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PE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D0DB6A-FB28-47C3-8990-416565689CF3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474590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dirty="0" smtClean="0"/>
          </a:p>
        </p:txBody>
      </p:sp>
      <p:sp>
        <p:nvSpPr>
          <p:cNvPr id="645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B895E0-699E-4669-BF63-DF490A162183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dirty="0" smtClean="0"/>
          </a:p>
        </p:txBody>
      </p:sp>
      <p:sp>
        <p:nvSpPr>
          <p:cNvPr id="645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B184CE-BAE7-41BC-9C53-CA240BC49227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dirty="0" smtClean="0"/>
          </a:p>
        </p:txBody>
      </p:sp>
      <p:sp>
        <p:nvSpPr>
          <p:cNvPr id="706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4143DD-DCCF-4ADC-A039-A3CDA417FC27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smtClean="0"/>
          </a:p>
        </p:txBody>
      </p:sp>
      <p:sp>
        <p:nvSpPr>
          <p:cNvPr id="706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1493C9-1AD4-427F-B4FD-E14CFE603E58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smtClean="0"/>
          </a:p>
        </p:txBody>
      </p:sp>
      <p:sp>
        <p:nvSpPr>
          <p:cNvPr id="727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DB1CE7-F413-4954-A33A-DDCD582A2219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dirty="0" smtClean="0"/>
          </a:p>
        </p:txBody>
      </p:sp>
      <p:sp>
        <p:nvSpPr>
          <p:cNvPr id="727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EA39C5-7F3D-4C7A-8837-07BCF8F6562B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E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D25A72A-A964-4EFF-842A-17063AD388D6}" type="datetimeFigureOut">
              <a:rPr lang="es-ES"/>
              <a:pPr>
                <a:defRPr/>
              </a:pPr>
              <a:t>18/07/2013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B70F3E6-926F-4A59-A29B-D308011526B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6C13174-BBB9-4687-8EEB-12C82525EE95}" type="datetimeFigureOut">
              <a:rPr lang="es-ES"/>
              <a:pPr>
                <a:defRPr/>
              </a:pPr>
              <a:t>18/07/2013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565E59-EEB9-4A97-BB8E-C8092FB1AC4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84950" y="71438"/>
            <a:ext cx="2101850" cy="60547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79400" y="71438"/>
            <a:ext cx="6153150" cy="60547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D58EC7-4CC7-458C-BEE1-B49B82C8A6AC}" type="datetimeFigureOut">
              <a:rPr lang="es-ES"/>
              <a:pPr>
                <a:defRPr/>
              </a:pPr>
              <a:t>18/07/2013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DD2E3B-BEBA-4AF2-820F-26AD19990FF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 Imagen" descr="Logo_español_complet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6216650"/>
            <a:ext cx="1787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2 Conector recto"/>
          <p:cNvCxnSpPr/>
          <p:nvPr userDrawn="1"/>
        </p:nvCxnSpPr>
        <p:spPr>
          <a:xfrm>
            <a:off x="357188" y="6215063"/>
            <a:ext cx="8286750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624C86-B731-447F-91E8-AA4AC7C07F2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PT PAIS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552347E-7607-490F-AD64-AB77C8771D70}" type="datetimeFigureOut">
              <a:rPr lang="es-ES"/>
              <a:pPr>
                <a:defRPr/>
              </a:pPr>
              <a:t>18/07/2013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85B902-8963-4DCB-AF9B-8312AA1BB6D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BF30DA9-3C9F-4E85-A400-887BABD439B0}" type="datetimeFigureOut">
              <a:rPr lang="es-ES"/>
              <a:pPr>
                <a:defRPr/>
              </a:pPr>
              <a:t>18/07/2013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9977EA4-F768-410D-B930-1D473570C71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3BD7BC6-BE02-4858-BD8D-E6F834AC0A92}" type="datetimeFigureOut">
              <a:rPr lang="es-ES"/>
              <a:pPr>
                <a:defRPr/>
              </a:pPr>
              <a:t>18/07/2013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81C169-6E99-4E4A-8F03-707A5011170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93AE7DF-762E-4E8F-A995-5C267FC71A2D}" type="datetimeFigureOut">
              <a:rPr lang="es-ES"/>
              <a:pPr>
                <a:defRPr/>
              </a:pPr>
              <a:t>18/07/2013</a:t>
            </a:fld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939D590-2732-4FAF-B2F9-CB6902E0E37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C15466C-4073-4ADB-8743-B8C77350D912}" type="datetimeFigureOut">
              <a:rPr lang="es-ES"/>
              <a:pPr>
                <a:defRPr/>
              </a:pPr>
              <a:t>18/07/2013</a:t>
            </a:fld>
            <a:endParaRPr lang="es-E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E47EE9A-A6C2-461D-85E9-2469BC0AC97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0A62DB8-6B5F-4F86-8B86-861A65A49AE0}" type="datetimeFigureOut">
              <a:rPr lang="es-ES"/>
              <a:pPr>
                <a:defRPr/>
              </a:pPr>
              <a:t>18/07/2013</a:t>
            </a:fld>
            <a:endParaRPr lang="es-E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78169C5-A0DC-4B42-926A-ED51984D18E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D961EC-00A1-4E0C-A18E-1F62C3CE1AFB}" type="datetimeFigureOut">
              <a:rPr lang="es-ES"/>
              <a:pPr>
                <a:defRPr/>
              </a:pPr>
              <a:t>18/07/2013</a:t>
            </a:fld>
            <a:endParaRPr lang="es-E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E85C2A7-1074-4B5A-9A1D-BDC7FF43674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59532C-4932-40B1-8489-38125146776E}" type="datetimeFigureOut">
              <a:rPr lang="es-ES"/>
              <a:pPr>
                <a:defRPr/>
              </a:pPr>
              <a:t>18/07/2013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19ADAC-0F6B-4310-B62F-9D63DDDDC05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0D1BCAE-2B14-43CB-8240-E8D5F6021E7A}" type="datetimeFigureOut">
              <a:rPr lang="es-ES"/>
              <a:pPr>
                <a:defRPr/>
              </a:pPr>
              <a:t>18/07/2013</a:t>
            </a:fld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5359225-DEF7-400C-8DAA-5AF22D9062C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AD3393D-6CEC-4F62-89AA-46FD89FE825E}" type="datetimeFigureOut">
              <a:rPr lang="es-ES"/>
              <a:pPr>
                <a:defRPr/>
              </a:pPr>
              <a:t>18/07/2013</a:t>
            </a:fld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9D744AD-7C15-4563-841E-20474B935CA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E7601DF-A926-4A70-B431-704E36AD70BF}" type="datetimeFigureOut">
              <a:rPr lang="es-ES"/>
              <a:pPr>
                <a:defRPr/>
              </a:pPr>
              <a:t>18/07/2013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390473B-DFFA-431A-A250-B431A261758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B7DE691-E006-4116-99D9-384B3C723B21}" type="datetimeFigureOut">
              <a:rPr lang="es-ES"/>
              <a:pPr>
                <a:defRPr/>
              </a:pPr>
              <a:t>18/07/2013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00B8F77-D199-45C6-A8F0-226C253DC5D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B967425-5F91-48CF-B189-C7BDF3A24DBC}" type="datetimeFigureOut">
              <a:rPr lang="es-ES"/>
              <a:pPr>
                <a:defRPr/>
              </a:pPr>
              <a:t>18/07/2013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0AF72B4-595E-4716-A741-EE63AD5D85C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1EE84EC-BD3F-478A-B4D1-9063FC6CE4AB}" type="datetimeFigureOut">
              <a:rPr lang="es-ES"/>
              <a:pPr>
                <a:defRPr/>
              </a:pPr>
              <a:t>18/07/2013</a:t>
            </a:fld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B437BF-B1E9-413B-8135-E8184894D8B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ener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004E3D1-CC28-4AD8-B6FC-EA321032337C}" type="datetimeFigureOut">
              <a:rPr lang="es-ES"/>
              <a:pPr>
                <a:defRPr/>
              </a:pPr>
              <a:t>18/07/2013</a:t>
            </a:fld>
            <a:endParaRPr lang="es-E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BED714-BDE9-477D-8840-691AECF91B4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EDFC36A-72BB-409C-A4B6-416B3EC05268}" type="datetimeFigureOut">
              <a:rPr lang="es-ES"/>
              <a:pPr>
                <a:defRPr/>
              </a:pPr>
              <a:t>18/07/2013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1EBE4F5-F880-49A5-8B3D-F7C130EE38E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B732F6-8D3D-4D52-A0CF-159F9EE6D8F9}" type="datetimeFigureOut">
              <a:rPr lang="es-ES"/>
              <a:pPr>
                <a:defRPr/>
              </a:pPr>
              <a:t>18/07/2013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5E5E6E1-890B-4B26-AB79-EF86D7E9EAF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84950" y="71438"/>
            <a:ext cx="2101850" cy="60547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79400" y="71438"/>
            <a:ext cx="6153150" cy="60547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C63A4E2-1E53-4D97-AFEB-1715EB6E1517}" type="datetimeFigureOut">
              <a:rPr lang="es-ES"/>
              <a:pPr>
                <a:defRPr/>
              </a:pPr>
              <a:t>18/07/2013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B3F2D2E-7259-4CB6-988D-D3A771E80C3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F02EADF-CCAD-45A9-A4E4-6391DA9A4A1C}" type="datetimeFigureOut">
              <a:rPr lang="es-ES"/>
              <a:pPr>
                <a:defRPr/>
              </a:pPr>
              <a:t>18/07/2013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06CFA6C-C0F9-45B7-8D9B-1968C74D66A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91531B9-F37E-4673-B5B9-B66BB33E81C1}" type="datetimeFigureOut">
              <a:rPr lang="es-ES"/>
              <a:pPr>
                <a:defRPr/>
              </a:pPr>
              <a:t>18/07/2013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509E313-30F2-46EC-804C-2B5F6C43EE6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9DBF0B0-EDE5-407A-A337-CB68AA85075F}" type="datetimeFigureOut">
              <a:rPr lang="es-ES"/>
              <a:pPr>
                <a:defRPr/>
              </a:pPr>
              <a:t>18/07/2013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F724C03-B333-498D-8A65-EBD38DE5D23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FA42070-ACEE-48EC-965B-B8BD9E495E78}" type="datetimeFigureOut">
              <a:rPr lang="es-ES"/>
              <a:pPr>
                <a:defRPr/>
              </a:pPr>
              <a:t>18/07/2013</a:t>
            </a:fld>
            <a:endParaRPr lang="es-E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FD47EBE-DFCB-4ACF-B3B3-CFAB1209CC8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D020F2-F0C6-4EAC-92C8-BA2335734146}" type="datetimeFigureOut">
              <a:rPr lang="es-ES"/>
              <a:pPr>
                <a:defRPr/>
              </a:pPr>
              <a:t>18/07/2013</a:t>
            </a:fld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D6BAF06-0565-4108-ABED-E12C1843FCA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ener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62FEA86-57C0-4C54-8B03-01FD646F6E1D}" type="datetimeFigureOut">
              <a:rPr lang="es-ES"/>
              <a:pPr>
                <a:defRPr/>
              </a:pPr>
              <a:t>18/07/2013</a:t>
            </a:fld>
            <a:endParaRPr lang="es-E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FF6F89-F1B3-4B46-9665-77AC6E1D3F1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BD72F26-79E4-4B90-9750-E565ABB23AB1}" type="datetimeFigureOut">
              <a:rPr lang="es-ES"/>
              <a:pPr>
                <a:defRPr/>
              </a:pPr>
              <a:t>18/07/2013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C02D55-784D-418E-BE79-8FB2EF4C35E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10B3D1D-6BB6-4ED6-93E1-5F381FFD17A0}" type="datetimeFigureOut">
              <a:rPr lang="es-ES"/>
              <a:pPr>
                <a:defRPr/>
              </a:pPr>
              <a:t>18/07/2013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FA77F8-1351-47D0-A0BC-D25FC8CA5A8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endParaRPr lang="es-ES" smtClean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9CCE7B8-E8BE-4D6A-8ACC-DC0C06E7106B}" type="datetimeFigureOut">
              <a:rPr lang="es-ES"/>
              <a:pPr>
                <a:defRPr/>
              </a:pPr>
              <a:t>18/07/2013</a:t>
            </a:fld>
            <a:endParaRPr lang="es-ES" dirty="0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ED3EA5A-64BA-46EA-974B-76615BFE080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103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71438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71438" y="0"/>
            <a:ext cx="9215438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2A14309-DE69-42E1-9AFB-B2DEB2F98854}" type="datetimeFigureOut">
              <a:rPr lang="es-ES"/>
              <a:pPr>
                <a:defRPr/>
              </a:pPr>
              <a:t>18/07/2013</a:t>
            </a:fld>
            <a:endParaRPr lang="es-ES" dirty="0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84F9D60-8AF9-4B10-8FAF-D0D69AD0845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endParaRPr lang="es-ES" smtClean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65B515A-F1BA-49C4-9117-619FA0DF5239}" type="datetimeFigureOut">
              <a:rPr lang="es-ES"/>
              <a:pPr>
                <a:defRPr/>
              </a:pPr>
              <a:t>18/07/2013</a:t>
            </a:fld>
            <a:endParaRPr lang="es-ES" dirty="0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7728E9A-F665-4A03-9373-97D65F92A82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3079" name="Imagen 9" descr="pie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" y="9536113"/>
            <a:ext cx="91440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71438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delaguila@proinversion.gob.p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whuambachano@proinversion.gob.p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C:\Users\psuclupe\AppData\Local\Microsoft\Windows\Temporary Internet Files\Content.Outlook\2DA03VIR\PLANTILLA energ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0"/>
            <a:ext cx="9251950" cy="701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5 CuadroTexto"/>
          <p:cNvSpPr txBox="1">
            <a:spLocks noChangeArrowheads="1"/>
          </p:cNvSpPr>
          <p:nvPr/>
        </p:nvSpPr>
        <p:spPr bwMode="auto">
          <a:xfrm>
            <a:off x="1619250" y="2492375"/>
            <a:ext cx="648176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pPr algn="ctr"/>
            <a:r>
              <a:rPr lang="es-PE" sz="2000" b="1" dirty="0">
                <a:solidFill>
                  <a:schemeClr val="bg1"/>
                </a:solidFill>
                <a:latin typeface="Calibri" pitchFamily="34" charset="0"/>
              </a:rPr>
              <a:t>Concurso Público Internacional: </a:t>
            </a:r>
          </a:p>
          <a:p>
            <a:pPr algn="ctr"/>
            <a:endParaRPr lang="es-PE" sz="20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s-PE" sz="20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CONCESIÓN DEL PROYECTO LÍNEA DE TRANSMISIÓN 500 KV MANTARO-MARCONA-SOCABAYA-MONTALVO Y SUBESTACIONES ASOCIADAS</a:t>
            </a:r>
            <a:endParaRPr lang="es-PE" sz="2000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9175" y="6529388"/>
            <a:ext cx="457200" cy="29368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F521FA-EE1A-45F1-8D88-32A072FBA636}" type="slidenum">
              <a:rPr lang="es-ES" sz="1000" smtClean="0">
                <a:solidFill>
                  <a:schemeClr val="tx2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S" sz="10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35845" name="Picture 11" descr="http://www.proinversion.gob.pe/RepositorioAPS/0/0/JER/SE_SOCABAYA500_FICHA/Mapa%20JPEH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4" y="1905000"/>
            <a:ext cx="4286250" cy="41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2484" y="265783"/>
            <a:ext cx="6185700" cy="64293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>
            <a:defPPr>
              <a:defRPr lang="es-ES"/>
            </a:defPPr>
            <a:lvl1pPr marL="93663">
              <a:spcBef>
                <a:spcPts val="0"/>
              </a:spcBef>
              <a:spcAft>
                <a:spcPts val="0"/>
              </a:spcAft>
              <a:defRPr sz="2400" b="1">
                <a:solidFill>
                  <a:prstClr val="black"/>
                </a:solidFill>
                <a:latin typeface="+mn-lt"/>
              </a:defRPr>
            </a:lvl1pPr>
          </a:lstStyle>
          <a:p>
            <a:r>
              <a:rPr lang="es-MX" sz="2300" dirty="0"/>
              <a:t>LÍNEA DE TRANSMISIÓN 500 </a:t>
            </a:r>
            <a:r>
              <a:rPr lang="es-MX" sz="2300" dirty="0" smtClean="0"/>
              <a:t>kV              MANTARO-MARCONA-SOCABAYA-MONTALVO</a:t>
            </a:r>
            <a:endParaRPr lang="es-MX" sz="2300" dirty="0"/>
          </a:p>
        </p:txBody>
      </p:sp>
      <p:sp>
        <p:nvSpPr>
          <p:cNvPr id="8" name="7 CuadroTexto"/>
          <p:cNvSpPr txBox="1"/>
          <p:nvPr/>
        </p:nvSpPr>
        <p:spPr>
          <a:xfrm>
            <a:off x="1754555" y="3414142"/>
            <a:ext cx="48442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600" b="1" i="1" dirty="0" smtClean="0">
                <a:latin typeface="Arial" pitchFamily="34" charset="0"/>
                <a:cs typeface="Arial" pitchFamily="34" charset="0"/>
              </a:rPr>
              <a:t>Mantaro</a:t>
            </a:r>
            <a:endParaRPr lang="es-PE" sz="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884236" y="4287763"/>
            <a:ext cx="50206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600" b="1" i="1" dirty="0" smtClean="0">
                <a:latin typeface="Arial" pitchFamily="34" charset="0"/>
                <a:cs typeface="Arial" pitchFamily="34" charset="0"/>
              </a:rPr>
              <a:t>Marcona</a:t>
            </a:r>
            <a:endParaRPr lang="es-PE" sz="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483768" y="4744194"/>
            <a:ext cx="54534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600" b="1" i="1" dirty="0" smtClean="0">
                <a:latin typeface="Arial" pitchFamily="34" charset="0"/>
                <a:cs typeface="Arial" pitchFamily="34" charset="0"/>
              </a:rPr>
              <a:t>Socabaya</a:t>
            </a:r>
            <a:endParaRPr lang="es-PE" sz="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671217" y="5097492"/>
            <a:ext cx="52129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600" b="1" i="1" dirty="0" smtClean="0">
                <a:latin typeface="Arial" pitchFamily="34" charset="0"/>
                <a:cs typeface="Arial" pitchFamily="34" charset="0"/>
              </a:rPr>
              <a:t>Montalvo</a:t>
            </a:r>
            <a:endParaRPr lang="es-PE" sz="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211960" y="1268760"/>
            <a:ext cx="475252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361950" fontAlgn="b">
              <a:spcBef>
                <a:spcPts val="900"/>
              </a:spcBef>
              <a:buSzPct val="90000"/>
              <a:tabLst>
                <a:tab pos="361950" algn="l"/>
                <a:tab pos="1166813" algn="l"/>
              </a:tabLst>
            </a:pPr>
            <a:r>
              <a:rPr lang="es-ES" sz="1400" b="1" dirty="0" smtClean="0">
                <a:solidFill>
                  <a:srgbClr val="CC3300"/>
                </a:solidFill>
                <a:latin typeface="+mj-lt"/>
                <a:ea typeface="ＭＳ Ｐゴシック" pitchFamily="34" charset="-128"/>
                <a:cs typeface="Tahoma" pitchFamily="34" charset="0"/>
              </a:rPr>
              <a:t>Ubicación</a:t>
            </a:r>
            <a:r>
              <a:rPr lang="es-ES" sz="1400" b="1" dirty="0">
                <a:solidFill>
                  <a:srgbClr val="CC3300"/>
                </a:solidFill>
                <a:latin typeface="+mj-lt"/>
                <a:ea typeface="ＭＳ Ｐゴシック" pitchFamily="34" charset="-128"/>
                <a:cs typeface="Tahoma" pitchFamily="34" charset="0"/>
              </a:rPr>
              <a:t>: </a:t>
            </a:r>
            <a:r>
              <a:rPr lang="es-PE" sz="1400" dirty="0" smtClean="0">
                <a:latin typeface="+mj-lt"/>
                <a:ea typeface="ＭＳ Ｐゴシック" pitchFamily="34" charset="-128"/>
                <a:cs typeface="Tahoma" pitchFamily="34" charset="0"/>
              </a:rPr>
              <a:t>Huancavelica, Ica, Arequipa y Moquegua</a:t>
            </a:r>
            <a:r>
              <a:rPr lang="es-ES" sz="1400" dirty="0" smtClean="0">
                <a:latin typeface="+mj-lt"/>
                <a:ea typeface="ＭＳ Ｐゴシック" pitchFamily="34" charset="-128"/>
                <a:cs typeface="Tahoma" pitchFamily="34" charset="0"/>
              </a:rPr>
              <a:t>.</a:t>
            </a:r>
            <a:endParaRPr lang="es-ES" sz="1400" dirty="0">
              <a:latin typeface="+mj-lt"/>
              <a:ea typeface="ＭＳ Ｐゴシック" pitchFamily="34" charset="-128"/>
              <a:cs typeface="Tahoma" pitchFamily="34" charset="0"/>
            </a:endParaRPr>
          </a:p>
          <a:p>
            <a:pPr algn="just" defTabSz="361950" fontAlgn="b">
              <a:spcBef>
                <a:spcPts val="900"/>
              </a:spcBef>
              <a:buSzPct val="90000"/>
              <a:tabLst>
                <a:tab pos="361950" algn="l"/>
                <a:tab pos="1166813" algn="l"/>
              </a:tabLst>
            </a:pPr>
            <a:r>
              <a:rPr lang="es-ES" sz="1400" b="1" dirty="0">
                <a:solidFill>
                  <a:srgbClr val="CC3300"/>
                </a:solidFill>
                <a:latin typeface="+mj-lt"/>
                <a:ea typeface="ＭＳ Ｐゴシック" pitchFamily="34" charset="-128"/>
                <a:cs typeface="Tahoma" pitchFamily="34" charset="0"/>
              </a:rPr>
              <a:t>Descripción: </a:t>
            </a:r>
            <a:r>
              <a:rPr lang="es-ES" sz="1400" dirty="0" smtClean="0">
                <a:latin typeface="+mj-lt"/>
                <a:ea typeface="ＭＳ Ｐゴシック" pitchFamily="34" charset="-128"/>
                <a:cs typeface="Tahoma" pitchFamily="34" charset="0"/>
              </a:rPr>
              <a:t>Concesión</a:t>
            </a:r>
            <a:r>
              <a:rPr lang="es-PE" sz="1400" dirty="0" smtClean="0">
                <a:latin typeface="+mj-lt"/>
                <a:ea typeface="ＭＳ Ｐゴシック" pitchFamily="34" charset="-128"/>
                <a:cs typeface="Tahoma" pitchFamily="34" charset="0"/>
              </a:rPr>
              <a:t> del diseño</a:t>
            </a:r>
            <a:r>
              <a:rPr lang="es-PE" sz="1400" dirty="0">
                <a:latin typeface="+mj-lt"/>
                <a:ea typeface="ＭＳ Ｐゴシック" pitchFamily="34" charset="-128"/>
                <a:cs typeface="Tahoma" pitchFamily="34" charset="0"/>
              </a:rPr>
              <a:t>, financiamiento, construcción, operación y mantenimiento de la línea de transmisión y subestaciones </a:t>
            </a:r>
            <a:r>
              <a:rPr lang="es-PE" sz="1400" dirty="0" smtClean="0">
                <a:latin typeface="+mj-lt"/>
                <a:ea typeface="ＭＳ Ｐゴシック" pitchFamily="34" charset="-128"/>
                <a:cs typeface="Tahoma" pitchFamily="34" charset="0"/>
              </a:rPr>
              <a:t>asociadas.</a:t>
            </a:r>
          </a:p>
          <a:p>
            <a:pPr algn="just" defTabSz="361950" fontAlgn="b">
              <a:spcBef>
                <a:spcPts val="900"/>
              </a:spcBef>
              <a:buSzPct val="90000"/>
              <a:tabLst>
                <a:tab pos="361950" algn="l"/>
                <a:tab pos="1166813" algn="l"/>
              </a:tabLst>
            </a:pPr>
            <a:r>
              <a:rPr lang="es-PE" sz="1400" dirty="0" smtClean="0">
                <a:latin typeface="+mj-lt"/>
                <a:ea typeface="ＭＳ Ｐゴシック" pitchFamily="34" charset="-128"/>
                <a:cs typeface="Tahoma" pitchFamily="34" charset="0"/>
              </a:rPr>
              <a:t>Los </a:t>
            </a:r>
            <a:r>
              <a:rPr lang="es-PE" sz="1400" dirty="0">
                <a:latin typeface="+mj-lt"/>
                <a:ea typeface="ＭＳ Ｐゴシック" pitchFamily="34" charset="-128"/>
                <a:cs typeface="Tahoma" pitchFamily="34" charset="0"/>
              </a:rPr>
              <a:t>estudios referenciales del proyecto consideran:</a:t>
            </a:r>
          </a:p>
          <a:p>
            <a:pPr marL="355600" lvl="1" indent="-177800" algn="just" defTabSz="361950" fontAlgn="b">
              <a:spcBef>
                <a:spcPts val="0"/>
              </a:spcBef>
              <a:buSzPct val="90000"/>
              <a:buFont typeface="Wingdings" pitchFamily="2" charset="2"/>
              <a:buChar char="ü"/>
              <a:tabLst>
                <a:tab pos="1166813" algn="l"/>
              </a:tabLst>
            </a:pPr>
            <a:r>
              <a:rPr lang="es-PE" sz="1400" dirty="0">
                <a:latin typeface="+mj-lt"/>
                <a:ea typeface="ＭＳ Ｐゴシック" pitchFamily="34" charset="-128"/>
                <a:cs typeface="Tahoma" pitchFamily="34" charset="0"/>
              </a:rPr>
              <a:t>Tres tramos de línea de transmisión en 500 kV, con una distancia estimada total de 900 </a:t>
            </a:r>
            <a:r>
              <a:rPr lang="es-PE" sz="1400" dirty="0" smtClean="0">
                <a:latin typeface="+mj-lt"/>
                <a:ea typeface="ＭＳ Ｐゴシック" pitchFamily="34" charset="-128"/>
                <a:cs typeface="Tahoma" pitchFamily="34" charset="0"/>
              </a:rPr>
              <a:t>km y una </a:t>
            </a:r>
            <a:r>
              <a:rPr lang="es-PE" sz="1400" dirty="0">
                <a:latin typeface="+mj-lt"/>
                <a:ea typeface="ＭＳ Ｐゴシック" pitchFamily="34" charset="-128"/>
                <a:cs typeface="Tahoma" pitchFamily="34" charset="0"/>
              </a:rPr>
              <a:t>capacidad de 1,400 MVA</a:t>
            </a:r>
            <a:r>
              <a:rPr lang="es-PE" sz="1400" dirty="0" smtClean="0">
                <a:latin typeface="+mj-lt"/>
                <a:ea typeface="ＭＳ Ｐゴシック" pitchFamily="34" charset="-128"/>
                <a:cs typeface="Tahoma" pitchFamily="34" charset="0"/>
              </a:rPr>
              <a:t>.</a:t>
            </a:r>
            <a:endParaRPr lang="es-PE" sz="1400" dirty="0">
              <a:latin typeface="+mj-lt"/>
              <a:ea typeface="ＭＳ Ｐゴシック" pitchFamily="34" charset="-128"/>
              <a:cs typeface="Tahoma" pitchFamily="34" charset="0"/>
            </a:endParaRPr>
          </a:p>
          <a:p>
            <a:pPr marL="355600" lvl="1" indent="-177800" algn="just" defTabSz="361950" fontAlgn="b">
              <a:spcBef>
                <a:spcPts val="0"/>
              </a:spcBef>
              <a:buSzPct val="90000"/>
              <a:buFont typeface="Wingdings" pitchFamily="2" charset="2"/>
              <a:buChar char="ü"/>
              <a:tabLst>
                <a:tab pos="1166813" algn="l"/>
              </a:tabLst>
            </a:pPr>
            <a:r>
              <a:rPr lang="es-PE" sz="1400" dirty="0">
                <a:latin typeface="+mj-lt"/>
                <a:ea typeface="ＭＳ Ｐゴシック" pitchFamily="34" charset="-128"/>
                <a:cs typeface="Tahoma" pitchFamily="34" charset="0"/>
              </a:rPr>
              <a:t>Construcción de dos subestaciones nuevas: Mantaro Nueva 500/220 kV y Socabaya Nueva 500/220 kV.</a:t>
            </a:r>
          </a:p>
          <a:p>
            <a:pPr marL="355600" lvl="1" indent="-177800" algn="just" defTabSz="361950" fontAlgn="b">
              <a:spcBef>
                <a:spcPts val="0"/>
              </a:spcBef>
              <a:buSzPct val="90000"/>
              <a:buFont typeface="Wingdings" pitchFamily="2" charset="2"/>
              <a:buChar char="ü"/>
              <a:tabLst>
                <a:tab pos="1166813" algn="l"/>
              </a:tabLst>
            </a:pPr>
            <a:r>
              <a:rPr lang="es-PE" sz="1400" dirty="0">
                <a:latin typeface="+mj-lt"/>
                <a:ea typeface="ＭＳ Ｐゴシック" pitchFamily="34" charset="-128"/>
                <a:cs typeface="Tahoma" pitchFamily="34" charset="0"/>
              </a:rPr>
              <a:t>Ampliación de tres subestaciones existentes: Campo Armiño 220 kV, Marcona Nueva 500 kV y Montalvo 500 kV</a:t>
            </a:r>
            <a:r>
              <a:rPr lang="es-PE" sz="1400" dirty="0" smtClean="0">
                <a:latin typeface="+mj-lt"/>
                <a:ea typeface="ＭＳ Ｐゴシック" pitchFamily="34" charset="-128"/>
                <a:cs typeface="Tahoma" pitchFamily="34" charset="0"/>
              </a:rPr>
              <a:t>.</a:t>
            </a:r>
            <a:endParaRPr lang="es-PE" sz="1400" dirty="0">
              <a:latin typeface="+mj-lt"/>
              <a:ea typeface="ＭＳ Ｐゴシック" pitchFamily="34" charset="-128"/>
              <a:cs typeface="Tahoma" pitchFamily="34" charset="0"/>
            </a:endParaRPr>
          </a:p>
          <a:p>
            <a:pPr marL="355600" lvl="1" indent="-177800" algn="just" defTabSz="361950" fontAlgn="b">
              <a:spcBef>
                <a:spcPts val="0"/>
              </a:spcBef>
              <a:buFont typeface="Wingdings" pitchFamily="2" charset="2"/>
              <a:buChar char="§"/>
              <a:tabLst>
                <a:tab pos="533400" algn="l"/>
                <a:tab pos="1166813" algn="l"/>
              </a:tabLst>
            </a:pPr>
            <a:r>
              <a:rPr lang="es-ES" sz="1400" b="1" dirty="0">
                <a:solidFill>
                  <a:srgbClr val="CC3300"/>
                </a:solidFill>
                <a:latin typeface="+mj-lt"/>
                <a:ea typeface="ＭＳ Ｐゴシック" pitchFamily="34" charset="-128"/>
              </a:rPr>
              <a:t>Inversión </a:t>
            </a:r>
            <a:r>
              <a:rPr lang="es-ES" sz="1400" b="1" dirty="0" smtClean="0">
                <a:solidFill>
                  <a:srgbClr val="CC3300"/>
                </a:solidFill>
                <a:latin typeface="+mj-lt"/>
                <a:ea typeface="ＭＳ Ｐゴシック" pitchFamily="34" charset="-128"/>
              </a:rPr>
              <a:t>estimada: </a:t>
            </a:r>
            <a:r>
              <a:rPr lang="es-ES" sz="1400" dirty="0">
                <a:latin typeface="+mj-lt"/>
                <a:ea typeface="ＭＳ Ｐゴシック" pitchFamily="34" charset="-128"/>
              </a:rPr>
              <a:t>US$ </a:t>
            </a:r>
            <a:r>
              <a:rPr lang="es-ES" sz="1400" dirty="0" smtClean="0">
                <a:latin typeface="+mj-lt"/>
                <a:ea typeface="ＭＳ Ｐゴシック" pitchFamily="34" charset="-128"/>
              </a:rPr>
              <a:t>380 </a:t>
            </a:r>
            <a:r>
              <a:rPr lang="es-ES" sz="1400" dirty="0">
                <a:latin typeface="+mj-lt"/>
                <a:ea typeface="ＭＳ Ｐゴシック" pitchFamily="34" charset="-128"/>
              </a:rPr>
              <a:t>Millones.</a:t>
            </a:r>
          </a:p>
          <a:p>
            <a:pPr marL="355600" lvl="1" indent="-177800" algn="just" defTabSz="361950" fontAlgn="b">
              <a:spcBef>
                <a:spcPts val="0"/>
              </a:spcBef>
              <a:buFont typeface="Wingdings" pitchFamily="2" charset="2"/>
              <a:buChar char="§"/>
              <a:tabLst>
                <a:tab pos="533400" algn="l"/>
                <a:tab pos="1166813" algn="l"/>
              </a:tabLst>
            </a:pPr>
            <a:r>
              <a:rPr lang="es-ES" sz="1400" b="1" dirty="0">
                <a:solidFill>
                  <a:srgbClr val="CC3300"/>
                </a:solidFill>
                <a:latin typeface="+mj-lt"/>
                <a:cs typeface="Tahoma" pitchFamily="34" charset="0"/>
              </a:rPr>
              <a:t>Modalidad: </a:t>
            </a:r>
            <a:r>
              <a:rPr lang="es-ES" sz="1400" dirty="0" smtClean="0">
                <a:latin typeface="+mj-lt"/>
                <a:cs typeface="Tahoma" pitchFamily="34" charset="0"/>
              </a:rPr>
              <a:t>Autosostenible</a:t>
            </a:r>
            <a:r>
              <a:rPr lang="es-ES" sz="1400" dirty="0">
                <a:latin typeface="+mj-lt"/>
                <a:cs typeface="Tahoma" pitchFamily="34" charset="0"/>
              </a:rPr>
              <a:t>.</a:t>
            </a:r>
          </a:p>
          <a:p>
            <a:pPr marL="355600" lvl="1" indent="-177800" algn="just" defTabSz="361950" fontAlgn="b">
              <a:spcBef>
                <a:spcPts val="0"/>
              </a:spcBef>
              <a:buFont typeface="Wingdings" pitchFamily="2" charset="2"/>
              <a:buChar char="§"/>
              <a:tabLst>
                <a:tab pos="533400" algn="l"/>
                <a:tab pos="1166813" algn="l"/>
              </a:tabLst>
            </a:pPr>
            <a:r>
              <a:rPr lang="es-PE" sz="1400" b="1" dirty="0">
                <a:solidFill>
                  <a:srgbClr val="CC3300"/>
                </a:solidFill>
                <a:latin typeface="+mj-lt"/>
                <a:ea typeface="ＭＳ Ｐゴシック" pitchFamily="34" charset="-128"/>
              </a:rPr>
              <a:t>P</a:t>
            </a:r>
            <a:r>
              <a:rPr lang="es-ES" sz="1400" b="1" dirty="0">
                <a:solidFill>
                  <a:srgbClr val="CC3300"/>
                </a:solidFill>
                <a:latin typeface="+mj-lt"/>
                <a:ea typeface="ＭＳ Ｐゴシック" pitchFamily="34" charset="-128"/>
              </a:rPr>
              <a:t>lazo de la concesión:</a:t>
            </a:r>
            <a:r>
              <a:rPr lang="es-ES" sz="1400" dirty="0">
                <a:latin typeface="+mj-lt"/>
                <a:ea typeface="ＭＳ Ｐゴシック" pitchFamily="34" charset="-128"/>
              </a:rPr>
              <a:t> 30 años más el periodo de construcción </a:t>
            </a:r>
            <a:r>
              <a:rPr lang="es-ES" sz="1400" dirty="0" smtClean="0">
                <a:latin typeface="+mj-lt"/>
                <a:ea typeface="ＭＳ Ｐゴシック" pitchFamily="34" charset="-128"/>
              </a:rPr>
              <a:t>(36 </a:t>
            </a:r>
            <a:r>
              <a:rPr lang="es-ES" sz="1400" dirty="0">
                <a:latin typeface="+mj-lt"/>
                <a:ea typeface="ＭＳ Ｐゴシック" pitchFamily="34" charset="-128"/>
              </a:rPr>
              <a:t>meses). </a:t>
            </a:r>
          </a:p>
          <a:p>
            <a:pPr marL="355600" lvl="1" indent="-177800" algn="just" defTabSz="361950" fontAlgn="b">
              <a:spcBef>
                <a:spcPts val="0"/>
              </a:spcBef>
              <a:buFont typeface="Wingdings" pitchFamily="2" charset="2"/>
              <a:buChar char="§"/>
              <a:tabLst>
                <a:tab pos="533400" algn="l"/>
                <a:tab pos="1166813" algn="l"/>
              </a:tabLst>
            </a:pPr>
            <a:r>
              <a:rPr lang="es-ES" sz="1400" b="1" dirty="0">
                <a:solidFill>
                  <a:srgbClr val="CC3300"/>
                </a:solidFill>
                <a:latin typeface="+mj-lt"/>
                <a:ea typeface="ＭＳ Ｐゴシック" pitchFamily="34" charset="-128"/>
              </a:rPr>
              <a:t>Factor de competencia: </a:t>
            </a:r>
            <a:r>
              <a:rPr lang="es-ES" sz="1400" dirty="0">
                <a:latin typeface="+mj-lt"/>
                <a:ea typeface="ＭＳ Ｐゴシック" pitchFamily="34" charset="-128"/>
              </a:rPr>
              <a:t>Menor Costo del Servicio Total.</a:t>
            </a:r>
          </a:p>
          <a:p>
            <a:pPr algn="just" defTabSz="361950" fontAlgn="b">
              <a:spcBef>
                <a:spcPts val="900"/>
              </a:spcBef>
              <a:buSzPct val="90000"/>
              <a:tabLst>
                <a:tab pos="361950" algn="l"/>
                <a:tab pos="1166813" algn="l"/>
              </a:tabLst>
            </a:pPr>
            <a:r>
              <a:rPr lang="es-ES" sz="1400" b="1" dirty="0">
                <a:solidFill>
                  <a:srgbClr val="CC3300"/>
                </a:solidFill>
                <a:latin typeface="+mj-lt"/>
                <a:ea typeface="ＭＳ Ｐゴシック" pitchFamily="34" charset="-128"/>
              </a:rPr>
              <a:t>Estado actual del proceso:</a:t>
            </a:r>
            <a:r>
              <a:rPr lang="es-PE" sz="1400" b="1" dirty="0">
                <a:solidFill>
                  <a:srgbClr val="CC3300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es-PE" sz="1400" smtClean="0">
                <a:latin typeface="+mj-lt"/>
                <a:ea typeface="ＭＳ Ｐゴシック" pitchFamily="34" charset="-128"/>
              </a:rPr>
              <a:t>Proceso adjudicado.</a:t>
            </a:r>
            <a:endParaRPr lang="es-ES" sz="1400" dirty="0">
              <a:latin typeface="+mj-lt"/>
              <a:ea typeface="ＭＳ Ｐゴシック" pitchFamily="34" charset="-128"/>
            </a:endParaRPr>
          </a:p>
          <a:p>
            <a:pPr algn="just" defTabSz="361950" fontAlgn="b">
              <a:spcBef>
                <a:spcPts val="900"/>
              </a:spcBef>
              <a:buSzPct val="90000"/>
              <a:tabLst>
                <a:tab pos="361950" algn="l"/>
                <a:tab pos="1166813" algn="l"/>
              </a:tabLst>
            </a:pPr>
            <a:r>
              <a:rPr lang="es-ES" sz="1400" b="1" dirty="0" smtClean="0">
                <a:solidFill>
                  <a:srgbClr val="CC3300"/>
                </a:solidFill>
                <a:latin typeface="+mj-lt"/>
                <a:ea typeface="ＭＳ Ｐゴシック" pitchFamily="34" charset="-128"/>
              </a:rPr>
              <a:t>Fecha </a:t>
            </a:r>
            <a:r>
              <a:rPr lang="es-ES" sz="1400" b="1" dirty="0">
                <a:solidFill>
                  <a:srgbClr val="CC3300"/>
                </a:solidFill>
                <a:latin typeface="+mj-lt"/>
                <a:ea typeface="ＭＳ Ｐゴシック" pitchFamily="34" charset="-128"/>
              </a:rPr>
              <a:t>de </a:t>
            </a:r>
            <a:r>
              <a:rPr lang="es-ES" sz="1400" b="1" dirty="0" smtClean="0">
                <a:solidFill>
                  <a:srgbClr val="CC3300"/>
                </a:solidFill>
                <a:latin typeface="+mj-lt"/>
                <a:ea typeface="ＭＳ Ｐゴシック" pitchFamily="34" charset="-128"/>
              </a:rPr>
              <a:t>adjudicación:</a:t>
            </a:r>
            <a:r>
              <a:rPr lang="es-ES" sz="1400" dirty="0" smtClean="0">
                <a:latin typeface="+mj-lt"/>
                <a:ea typeface="ＭＳ Ｐゴシック" pitchFamily="34" charset="-128"/>
              </a:rPr>
              <a:t>  18.07.2013 – Adjudicatario: Interconexión Eléctrica S.A. E.S.P. - ISA.</a:t>
            </a:r>
          </a:p>
        </p:txBody>
      </p:sp>
      <p:sp>
        <p:nvSpPr>
          <p:cNvPr id="13" name="42 Rectángulo"/>
          <p:cNvSpPr>
            <a:spLocks noChangeArrowheads="1"/>
          </p:cNvSpPr>
          <p:nvPr/>
        </p:nvSpPr>
        <p:spPr bwMode="auto">
          <a:xfrm>
            <a:off x="266910" y="1412776"/>
            <a:ext cx="1928826" cy="496317"/>
          </a:xfrm>
          <a:prstGeom prst="rect">
            <a:avLst/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+mn-lt"/>
              </a:rPr>
              <a:t>CONVOCADO</a:t>
            </a:r>
            <a:endParaRPr lang="es-ES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611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Título"/>
          <p:cNvSpPr txBox="1">
            <a:spLocks/>
          </p:cNvSpPr>
          <p:nvPr/>
        </p:nvSpPr>
        <p:spPr bwMode="auto">
          <a:xfrm>
            <a:off x="142875" y="374650"/>
            <a:ext cx="86312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75" tIns="44787" rIns="89575" bIns="44787" anchor="ctr"/>
          <a:lstStyle/>
          <a:p>
            <a:pPr marL="342900" indent="-342900" defTabSz="893763" eaLnBrk="0" hangingPunct="0"/>
            <a:r>
              <a:rPr lang="es-MX" sz="2000" b="1" dirty="0">
                <a:latin typeface="Calibri" pitchFamily="34" charset="0"/>
              </a:rPr>
              <a:t>RESUMEN DEL PROYECTO: PRINCIPALES COMPONENTES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250825" y="1412875"/>
            <a:ext cx="8713788" cy="4953000"/>
          </a:xfrm>
          <a:prstGeom prst="rect">
            <a:avLst/>
          </a:prstGeom>
        </p:spPr>
        <p:txBody>
          <a:bodyPr/>
          <a:lstStyle/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es-PE" sz="1200" kern="0" dirty="0">
                <a:latin typeface="+mn-lt"/>
                <a:cs typeface="Calibri" pitchFamily="34" charset="0"/>
              </a:rPr>
              <a:t>Los principales elementos y especificaciones del proyecto se resumen a continuación:</a:t>
            </a: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es-PE" sz="1200" kern="0" dirty="0">
                <a:latin typeface="+mn-lt"/>
                <a:cs typeface="Calibri" pitchFamily="34" charset="0"/>
              </a:rPr>
              <a:t>El detalle de las especificaciones se encuentra en el Anexo 1 de la primera versión del contrato de concesión publicado en enero de 2013.</a:t>
            </a:r>
            <a:endParaRPr lang="es-PE" sz="1200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085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9175" y="6529388"/>
            <a:ext cx="457200" cy="29368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F5942A-5D01-4AB8-B58D-14C94A149F01}" type="slidenum">
              <a:rPr lang="es-ES" sz="1000" smtClean="0">
                <a:solidFill>
                  <a:schemeClr val="tx2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ES" sz="10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700213"/>
            <a:ext cx="8761413" cy="424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2 Marcador de contenido"/>
          <p:cNvSpPr>
            <a:spLocks noGrp="1"/>
          </p:cNvSpPr>
          <p:nvPr>
            <p:ph idx="1"/>
          </p:nvPr>
        </p:nvSpPr>
        <p:spPr>
          <a:xfrm>
            <a:off x="247650" y="1590263"/>
            <a:ext cx="8672512" cy="4981988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PE" sz="1200" dirty="0" smtClean="0">
                <a:ea typeface="Calibri" pitchFamily="34" charset="0"/>
                <a:cs typeface="Calibri" pitchFamily="34" charset="0"/>
              </a:rPr>
              <a:t>Factor de competencia: Menor Costo de Servicio Total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PE" sz="1200" dirty="0" smtClean="0">
                <a:ea typeface="Calibri" pitchFamily="34" charset="0"/>
                <a:cs typeface="Calibri" pitchFamily="34" charset="0"/>
              </a:rPr>
              <a:t>El Costo de Servicio Total está conformado por:  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s-PE" sz="1200" dirty="0" smtClean="0">
                <a:ea typeface="Calibri" pitchFamily="34" charset="0"/>
                <a:cs typeface="Calibri" pitchFamily="34" charset="0"/>
              </a:rPr>
              <a:t>Anualidad del costo de inversión sin IGV (“aCI”) ,calculada con la tasa de 12% y un periodo de 30 años, más.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s-PE" sz="1200" dirty="0" smtClean="0">
                <a:ea typeface="Calibri" pitchFamily="34" charset="0"/>
                <a:cs typeface="Calibri" pitchFamily="34" charset="0"/>
              </a:rPr>
              <a:t>Costo anual de operación y mantenimiento sin IGV (“COyM”).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PE" sz="1200" dirty="0" smtClean="0">
                <a:ea typeface="Calibri" pitchFamily="34" charset="0"/>
                <a:cs typeface="Calibri" pitchFamily="34" charset="0"/>
              </a:rPr>
              <a:t>Formato de presentación de las ofertas: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>
              <a:buClr>
                <a:srgbClr val="FF0000"/>
              </a:buClr>
              <a:buFontTx/>
              <a:buNone/>
              <a:defRPr/>
            </a:pPr>
            <a:r>
              <a:rPr lang="es-ES" sz="1200" dirty="0" smtClean="0">
                <a:ea typeface="Calibri" pitchFamily="34" charset="0"/>
                <a:cs typeface="Calibri" pitchFamily="34" charset="0"/>
              </a:rPr>
              <a:t>	</a:t>
            </a: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lvl="0" algn="just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200" dirty="0" smtClean="0">
              <a:solidFill>
                <a:srgbClr val="000000"/>
              </a:solidFill>
              <a:ea typeface="Calibri" pitchFamily="34" charset="0"/>
              <a:cs typeface="Calibri" pitchFamily="34" charset="0"/>
            </a:endParaRPr>
          </a:p>
          <a:p>
            <a:pPr lvl="0" algn="just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PE" sz="1200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Los </a:t>
            </a:r>
            <a:r>
              <a:rPr lang="es-PE" sz="1200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costos desagregados de la Línea Eléctrica deben mostrarse en los Formularios 4-A y 4-B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marL="342900" lvl="1" indent="-342900" algn="just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PE" sz="1200" dirty="0" smtClean="0"/>
              <a:t>Sólo serán aceptables las ofertas de los postores que presenten valores para el costo de servicio total, y para cada uno de sus dos componentes (aCI y COyM), que sean iguales o menores a los valores máximos respectivos que establecerá Proinversión con anterioridad a la fecha de presentación de propuestas. 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>
              <a:solidFill>
                <a:srgbClr val="000000"/>
              </a:solidFill>
            </a:endParaRPr>
          </a:p>
          <a:p>
            <a:pPr lvl="0">
              <a:buClr>
                <a:srgbClr val="FF0000"/>
              </a:buClr>
              <a:buFont typeface="Wingdings" pitchFamily="2" charset="2"/>
              <a:buChar char="q"/>
            </a:pPr>
            <a:r>
              <a:rPr lang="es-PE" sz="1200" dirty="0" smtClean="0">
                <a:solidFill>
                  <a:srgbClr val="000000"/>
                </a:solidFill>
              </a:rPr>
              <a:t>Adicionalmente </a:t>
            </a:r>
            <a:r>
              <a:rPr lang="es-PE" sz="1200" dirty="0">
                <a:solidFill>
                  <a:srgbClr val="000000"/>
                </a:solidFill>
              </a:rPr>
              <a:t>se exigirá en la propuesta una garantía de validez, vigencia y seriedad de oferta de US$ 4 millones. </a:t>
            </a:r>
          </a:p>
          <a:p>
            <a:pPr marL="342900" lvl="1" indent="-342900"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+mn-ea"/>
              <a:cs typeface="+mn-cs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76200" y="376238"/>
            <a:ext cx="86391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ctr"/>
          <a:lstStyle/>
          <a:p>
            <a:pPr eaLnBrk="0" hangingPunct="0">
              <a:defRPr/>
            </a:pPr>
            <a:r>
              <a:rPr lang="es-PE" sz="2000" b="1" kern="0" dirty="0">
                <a:latin typeface="Calibri" pitchFamily="34" charset="0"/>
                <a:ea typeface="+mj-ea"/>
                <a:cs typeface="Calibri" pitchFamily="34" charset="0"/>
              </a:rPr>
              <a:t>CONCURSO: </a:t>
            </a:r>
            <a:r>
              <a:rPr lang="es-PE" sz="2000" b="1" kern="0" dirty="0" smtClean="0">
                <a:latin typeface="Calibri" pitchFamily="34" charset="0"/>
                <a:ea typeface="+mj-ea"/>
                <a:cs typeface="Calibri" pitchFamily="34" charset="0"/>
              </a:rPr>
              <a:t>FACTOR </a:t>
            </a:r>
            <a:r>
              <a:rPr lang="es-PE" sz="2000" b="1" kern="0" dirty="0">
                <a:latin typeface="Calibri" pitchFamily="34" charset="0"/>
                <a:ea typeface="+mj-ea"/>
                <a:cs typeface="Calibri" pitchFamily="34" charset="0"/>
              </a:rPr>
              <a:t>DE COMPETENCIA </a:t>
            </a:r>
          </a:p>
        </p:txBody>
      </p:sp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PE" dirty="0">
              <a:latin typeface="Calibri" pitchFamily="34" charset="0"/>
            </a:endParaRPr>
          </a:p>
        </p:txBody>
      </p:sp>
      <p:sp>
        <p:nvSpPr>
          <p:cNvPr id="1030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9175" y="6529388"/>
            <a:ext cx="457200" cy="29368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335F25-A2BC-4873-930A-DC61C55981B6}" type="slidenum">
              <a:rPr lang="es-ES" sz="1000" b="1" smtClean="0">
                <a:solidFill>
                  <a:schemeClr val="bg1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ES" sz="10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7894" name="AutoShape 2"/>
          <p:cNvSpPr>
            <a:spLocks noChangeAspect="1" noChangeArrowheads="1"/>
          </p:cNvSpPr>
          <p:nvPr/>
        </p:nvSpPr>
        <p:spPr bwMode="auto">
          <a:xfrm>
            <a:off x="900113" y="1731963"/>
            <a:ext cx="55721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 dirty="0"/>
          </a:p>
        </p:txBody>
      </p:sp>
      <p:sp>
        <p:nvSpPr>
          <p:cNvPr id="24" name="3 Marcador de número de diapositiva"/>
          <p:cNvSpPr txBox="1">
            <a:spLocks/>
          </p:cNvSpPr>
          <p:nvPr/>
        </p:nvSpPr>
        <p:spPr bwMode="auto">
          <a:xfrm>
            <a:off x="8643938" y="6572250"/>
            <a:ext cx="4572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672A2DAE-5DBD-48EB-9FB8-0434A0581B97}" type="slidenum">
              <a:rPr lang="es-ES" sz="1000">
                <a:solidFill>
                  <a:schemeClr val="tx2"/>
                </a:solidFill>
                <a:latin typeface="Calibri" pitchFamily="34" charset="0"/>
                <a:cs typeface="+mn-cs"/>
              </a:rPr>
              <a:pPr algn="r">
                <a:defRPr/>
              </a:pPr>
              <a:t>4</a:t>
            </a:fld>
            <a:endParaRPr lang="es-ES" sz="1000" dirty="0">
              <a:solidFill>
                <a:schemeClr val="tx2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3789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7897" y="3284984"/>
            <a:ext cx="5405437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2 Marcador de contenido"/>
          <p:cNvSpPr>
            <a:spLocks noGrp="1"/>
          </p:cNvSpPr>
          <p:nvPr>
            <p:ph idx="1"/>
          </p:nvPr>
        </p:nvSpPr>
        <p:spPr>
          <a:xfrm>
            <a:off x="235744" y="1731963"/>
            <a:ext cx="8672512" cy="4608413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s-PE" sz="1200" dirty="0" smtClean="0">
                <a:cs typeface="Calibri" pitchFamily="34" charset="0"/>
              </a:rPr>
              <a:t>Los inversionistas deberán pasar por un proceso de calificación para ser considerados postores y presentar propuesta. 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>
              <a:cs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s-PE" sz="1200" dirty="0" smtClean="0">
                <a:cs typeface="Calibri" pitchFamily="34" charset="0"/>
              </a:rPr>
              <a:t>Los criterios de calificación financieros y operativos son: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Tx/>
              <a:buNone/>
            </a:pPr>
            <a:endParaRPr lang="es-PE" sz="1200" dirty="0" smtClean="0"/>
          </a:p>
          <a:p>
            <a:pPr>
              <a:buClr>
                <a:srgbClr val="FF0000"/>
              </a:buClr>
              <a:buFontTx/>
              <a:buNone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76200" y="376238"/>
            <a:ext cx="86391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ctr"/>
          <a:lstStyle/>
          <a:p>
            <a:pPr eaLnBrk="0" hangingPunct="0">
              <a:defRPr/>
            </a:pPr>
            <a:r>
              <a:rPr lang="es-PE" sz="2000" b="1" kern="0" dirty="0">
                <a:latin typeface="Calibri" pitchFamily="34" charset="0"/>
                <a:ea typeface="+mj-ea"/>
                <a:cs typeface="Calibri" pitchFamily="34" charset="0"/>
              </a:rPr>
              <a:t>CONCURSO: CRITERIOS DE CALIFICACIÓN </a:t>
            </a:r>
          </a:p>
        </p:txBody>
      </p:sp>
      <p:sp>
        <p:nvSpPr>
          <p:cNvPr id="389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PE" dirty="0">
              <a:latin typeface="Calibri" pitchFamily="34" charset="0"/>
            </a:endParaRPr>
          </a:p>
        </p:txBody>
      </p:sp>
      <p:sp>
        <p:nvSpPr>
          <p:cNvPr id="1030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9175" y="6529388"/>
            <a:ext cx="457200" cy="29368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600269-E9DC-4193-A779-9C1F939A7E1E}" type="slidenum">
              <a:rPr lang="es-ES" sz="1000" b="1" smtClean="0">
                <a:solidFill>
                  <a:schemeClr val="bg1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ES" sz="10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8918" name="AutoShape 2"/>
          <p:cNvSpPr>
            <a:spLocks noChangeAspect="1" noChangeArrowheads="1"/>
          </p:cNvSpPr>
          <p:nvPr/>
        </p:nvSpPr>
        <p:spPr bwMode="auto">
          <a:xfrm>
            <a:off x="900113" y="1731963"/>
            <a:ext cx="55721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 dirty="0"/>
          </a:p>
        </p:txBody>
      </p:sp>
      <p:sp>
        <p:nvSpPr>
          <p:cNvPr id="12" name="3 Marcador de número de diapositiva"/>
          <p:cNvSpPr txBox="1">
            <a:spLocks/>
          </p:cNvSpPr>
          <p:nvPr/>
        </p:nvSpPr>
        <p:spPr bwMode="auto">
          <a:xfrm>
            <a:off x="8643938" y="6572250"/>
            <a:ext cx="4572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1CB383C3-4589-40E1-ACF3-B66549B99697}" type="slidenum">
              <a:rPr lang="es-ES" sz="1000">
                <a:solidFill>
                  <a:schemeClr val="tx2"/>
                </a:solidFill>
                <a:latin typeface="Calibri" pitchFamily="34" charset="0"/>
                <a:cs typeface="+mn-cs"/>
              </a:rPr>
              <a:pPr algn="r">
                <a:defRPr/>
              </a:pPr>
              <a:t>5</a:t>
            </a:fld>
            <a:endParaRPr lang="es-ES" sz="1000" dirty="0">
              <a:solidFill>
                <a:schemeClr val="tx2"/>
              </a:solidFill>
              <a:latin typeface="Calibri" pitchFamily="34" charset="0"/>
              <a:cs typeface="+mn-cs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461494"/>
              </p:ext>
            </p:extLst>
          </p:nvPr>
        </p:nvGraphicFramePr>
        <p:xfrm>
          <a:off x="719572" y="2852936"/>
          <a:ext cx="7704856" cy="2846137"/>
        </p:xfrm>
        <a:graphic>
          <a:graphicData uri="http://schemas.openxmlformats.org/drawingml/2006/table">
            <a:tbl>
              <a:tblPr/>
              <a:tblGrid>
                <a:gridCol w="3500847"/>
                <a:gridCol w="4204009"/>
              </a:tblGrid>
              <a:tr h="23717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Requisitos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3717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Financieros: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371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Patrimonio Neto Mínimo</a:t>
                      </a: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US$ 70 millones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1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de Activos Mínimo</a:t>
                      </a: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US$ 210 millones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17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Técnicos: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71153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Operación directa de sistemas de transmisión de electricidad que satisfacen las siguiente condiciones: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4743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Longitud:</a:t>
                      </a:r>
                    </a:p>
                  </a:txBody>
                  <a:tcPr marL="3429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menor de un mil kilómetros (1 000 </a:t>
                      </a:r>
                      <a:r>
                        <a:rPr lang="es-P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Kms</a:t>
                      </a: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.) en tensiones mayores o iguales a 220 kV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3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Capacidad de transformación:</a:t>
                      </a:r>
                    </a:p>
                  </a:txBody>
                  <a:tcPr marL="3429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menor de 500 MVA en subestaciones en tensiones mayores o iguales a 220 kV.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 bwMode="auto">
          <a:xfrm>
            <a:off x="34925" y="395288"/>
            <a:ext cx="86423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75" tIns="44787" rIns="89575" bIns="44787" anchor="ctr"/>
          <a:lstStyle/>
          <a:p>
            <a:pPr marL="342900" indent="-342900" defTabSz="89507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000" b="1" kern="0" dirty="0">
                <a:latin typeface="Calibri" pitchFamily="34" charset="0"/>
                <a:cs typeface="Calibri" pitchFamily="34" charset="0"/>
              </a:rPr>
              <a:t> CONCURSO: CRONOGRAMA</a:t>
            </a:r>
            <a:endParaRPr lang="es-MX" sz="2000" b="1" dirty="0">
              <a:latin typeface="Calibri" pitchFamily="34" charset="0"/>
              <a:cs typeface="+mn-cs"/>
            </a:endParaRPr>
          </a:p>
        </p:txBody>
      </p:sp>
      <p:sp>
        <p:nvSpPr>
          <p:cNvPr id="54275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9175" y="6529388"/>
            <a:ext cx="457200" cy="29368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597591-A151-459F-A6A3-B8FDD24F154C}" type="slidenum">
              <a:rPr lang="es-ES" sz="1000" b="1" smtClean="0">
                <a:solidFill>
                  <a:schemeClr val="bg1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ES" sz="1000" b="1" smtClean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9940" name="21 Conector recto"/>
          <p:cNvCxnSpPr>
            <a:cxnSpLocks noChangeShapeType="1"/>
          </p:cNvCxnSpPr>
          <p:nvPr/>
        </p:nvCxnSpPr>
        <p:spPr bwMode="auto">
          <a:xfrm flipH="1">
            <a:off x="1441801" y="2643187"/>
            <a:ext cx="6350" cy="777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3" name="22 CuadroTexto"/>
          <p:cNvSpPr txBox="1"/>
          <p:nvPr/>
        </p:nvSpPr>
        <p:spPr>
          <a:xfrm>
            <a:off x="2071688" y="2000250"/>
            <a:ext cx="936625" cy="646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latin typeface="Calibri" pitchFamily="34" charset="0"/>
                <a:cs typeface="+mn-cs"/>
              </a:rPr>
              <a:t>Primera versión Contratos</a:t>
            </a:r>
          </a:p>
        </p:txBody>
      </p:sp>
      <p:cxnSp>
        <p:nvCxnSpPr>
          <p:cNvPr id="39942" name="23 Conector recto"/>
          <p:cNvCxnSpPr>
            <a:cxnSpLocks noChangeShapeType="1"/>
          </p:cNvCxnSpPr>
          <p:nvPr/>
        </p:nvCxnSpPr>
        <p:spPr bwMode="auto">
          <a:xfrm>
            <a:off x="2562927" y="2643188"/>
            <a:ext cx="6350" cy="787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43" name="37 Conector recto"/>
          <p:cNvCxnSpPr>
            <a:cxnSpLocks noChangeShapeType="1"/>
          </p:cNvCxnSpPr>
          <p:nvPr/>
        </p:nvCxnSpPr>
        <p:spPr bwMode="auto">
          <a:xfrm rot="5400000">
            <a:off x="3125216" y="3026569"/>
            <a:ext cx="7874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2" name="41 CuadroTexto"/>
          <p:cNvSpPr txBox="1"/>
          <p:nvPr/>
        </p:nvSpPr>
        <p:spPr>
          <a:xfrm>
            <a:off x="5292080" y="2008187"/>
            <a:ext cx="798513" cy="646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latin typeface="Calibri" pitchFamily="34" charset="0"/>
                <a:cs typeface="+mn-cs"/>
              </a:rPr>
              <a:t> Versión final Contratos</a:t>
            </a:r>
          </a:p>
        </p:txBody>
      </p:sp>
      <p:cxnSp>
        <p:nvCxnSpPr>
          <p:cNvPr id="39945" name="42 Conector recto"/>
          <p:cNvCxnSpPr>
            <a:cxnSpLocks noChangeShapeType="1"/>
          </p:cNvCxnSpPr>
          <p:nvPr/>
        </p:nvCxnSpPr>
        <p:spPr bwMode="auto">
          <a:xfrm flipH="1">
            <a:off x="5688161" y="2654300"/>
            <a:ext cx="3175" cy="7794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9" name="48 CuadroTexto"/>
          <p:cNvSpPr txBox="1"/>
          <p:nvPr/>
        </p:nvSpPr>
        <p:spPr>
          <a:xfrm>
            <a:off x="6213475" y="2017713"/>
            <a:ext cx="1003300" cy="646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latin typeface="Calibri" pitchFamily="34" charset="0"/>
                <a:cs typeface="+mn-cs"/>
              </a:rPr>
              <a:t>Presentación Propuestas y Buena Pro</a:t>
            </a:r>
          </a:p>
        </p:txBody>
      </p:sp>
      <p:cxnSp>
        <p:nvCxnSpPr>
          <p:cNvPr id="39947" name="49 Conector recto"/>
          <p:cNvCxnSpPr>
            <a:cxnSpLocks noChangeShapeType="1"/>
          </p:cNvCxnSpPr>
          <p:nvPr/>
        </p:nvCxnSpPr>
        <p:spPr bwMode="auto">
          <a:xfrm flipH="1">
            <a:off x="6500813" y="2654300"/>
            <a:ext cx="0" cy="787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1" name="50 CuadroTexto"/>
          <p:cNvSpPr txBox="1"/>
          <p:nvPr/>
        </p:nvSpPr>
        <p:spPr>
          <a:xfrm>
            <a:off x="7358063" y="2017713"/>
            <a:ext cx="788987" cy="646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latin typeface="Calibri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latin typeface="Calibri" pitchFamily="34" charset="0"/>
                <a:cs typeface="+mn-cs"/>
              </a:rPr>
              <a:t>Cierre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latin typeface="Calibri" pitchFamily="34" charset="0"/>
              <a:cs typeface="+mn-cs"/>
            </a:endParaRPr>
          </a:p>
        </p:txBody>
      </p:sp>
      <p:cxnSp>
        <p:nvCxnSpPr>
          <p:cNvPr id="39949" name="51 Conector recto"/>
          <p:cNvCxnSpPr>
            <a:cxnSpLocks noChangeShapeType="1"/>
            <a:stCxn id="51" idx="2"/>
          </p:cNvCxnSpPr>
          <p:nvPr/>
        </p:nvCxnSpPr>
        <p:spPr bwMode="auto">
          <a:xfrm flipH="1">
            <a:off x="7751763" y="2663825"/>
            <a:ext cx="0" cy="777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9950" name="35 Rectángulo redondeado"/>
          <p:cNvSpPr>
            <a:spLocks noChangeArrowheads="1"/>
          </p:cNvSpPr>
          <p:nvPr/>
        </p:nvSpPr>
        <p:spPr bwMode="auto">
          <a:xfrm>
            <a:off x="1000125" y="3421063"/>
            <a:ext cx="874713" cy="681036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1400" b="1" dirty="0">
                <a:solidFill>
                  <a:schemeClr val="bg1"/>
                </a:solidFill>
                <a:latin typeface="Calibri" pitchFamily="34" charset="0"/>
              </a:rPr>
              <a:t>2012</a:t>
            </a:r>
          </a:p>
        </p:txBody>
      </p:sp>
      <p:sp>
        <p:nvSpPr>
          <p:cNvPr id="39951" name="35 Rectángulo redondeado"/>
          <p:cNvSpPr>
            <a:spLocks noChangeArrowheads="1"/>
          </p:cNvSpPr>
          <p:nvPr/>
        </p:nvSpPr>
        <p:spPr bwMode="auto">
          <a:xfrm>
            <a:off x="4295701" y="3421062"/>
            <a:ext cx="1794892" cy="68103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1400" b="1" dirty="0">
                <a:solidFill>
                  <a:schemeClr val="bg1"/>
                </a:solidFill>
                <a:latin typeface="Calibri" pitchFamily="34" charset="0"/>
              </a:rPr>
              <a:t>II </a:t>
            </a:r>
            <a:r>
              <a:rPr lang="es-PE" sz="1400" b="1" dirty="0" smtClean="0">
                <a:solidFill>
                  <a:schemeClr val="bg1"/>
                </a:solidFill>
                <a:latin typeface="Calibri" pitchFamily="34" charset="0"/>
              </a:rPr>
              <a:t>Trimestre</a:t>
            </a:r>
            <a:endParaRPr lang="es-PE" sz="14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s-PE" sz="1400" b="1" dirty="0">
                <a:solidFill>
                  <a:schemeClr val="bg1"/>
                </a:solidFill>
                <a:latin typeface="Calibri" pitchFamily="34" charset="0"/>
              </a:rPr>
              <a:t>2013</a:t>
            </a:r>
          </a:p>
        </p:txBody>
      </p:sp>
      <p:sp>
        <p:nvSpPr>
          <p:cNvPr id="39952" name="35 Rectángulo redondeado"/>
          <p:cNvSpPr>
            <a:spLocks noChangeArrowheads="1"/>
          </p:cNvSpPr>
          <p:nvPr/>
        </p:nvSpPr>
        <p:spPr bwMode="auto">
          <a:xfrm>
            <a:off x="6213475" y="3441700"/>
            <a:ext cx="1933575" cy="68103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1400" b="1" dirty="0">
                <a:solidFill>
                  <a:schemeClr val="bg1"/>
                </a:solidFill>
                <a:latin typeface="Calibri" pitchFamily="34" charset="0"/>
              </a:rPr>
              <a:t>III </a:t>
            </a:r>
            <a:r>
              <a:rPr lang="es-PE" sz="1400" b="1" dirty="0" smtClean="0">
                <a:solidFill>
                  <a:schemeClr val="bg1"/>
                </a:solidFill>
                <a:latin typeface="Calibri" pitchFamily="34" charset="0"/>
              </a:rPr>
              <a:t>Trimestre</a:t>
            </a:r>
            <a:endParaRPr lang="es-PE" sz="14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s-PE" sz="1400" b="1" dirty="0">
                <a:solidFill>
                  <a:schemeClr val="bg1"/>
                </a:solidFill>
                <a:latin typeface="Calibri" pitchFamily="34" charset="0"/>
              </a:rPr>
              <a:t>2013</a:t>
            </a:r>
          </a:p>
        </p:txBody>
      </p:sp>
      <p:sp>
        <p:nvSpPr>
          <p:cNvPr id="39953" name="35 Rectángulo redondeado"/>
          <p:cNvSpPr>
            <a:spLocks noChangeArrowheads="1"/>
          </p:cNvSpPr>
          <p:nvPr/>
        </p:nvSpPr>
        <p:spPr bwMode="auto">
          <a:xfrm>
            <a:off x="2214563" y="3433762"/>
            <a:ext cx="1793875" cy="66833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1400" b="1" dirty="0">
                <a:solidFill>
                  <a:schemeClr val="bg1"/>
                </a:solidFill>
                <a:latin typeface="Calibri" pitchFamily="34" charset="0"/>
              </a:rPr>
              <a:t>I </a:t>
            </a:r>
            <a:r>
              <a:rPr lang="es-PE" sz="1400" b="1" dirty="0" smtClean="0">
                <a:solidFill>
                  <a:schemeClr val="bg1"/>
                </a:solidFill>
                <a:latin typeface="Calibri" pitchFamily="34" charset="0"/>
              </a:rPr>
              <a:t>Trimestre</a:t>
            </a:r>
            <a:endParaRPr lang="es-PE" sz="14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s-PE" sz="1400" b="1" dirty="0">
                <a:solidFill>
                  <a:schemeClr val="bg1"/>
                </a:solidFill>
                <a:latin typeface="Calibri" pitchFamily="34" charset="0"/>
              </a:rPr>
              <a:t>2013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3071813" y="2000250"/>
            <a:ext cx="936625" cy="646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latin typeface="Calibri" pitchFamily="34" charset="0"/>
                <a:cs typeface="+mn-cs"/>
              </a:rPr>
              <a:t>Segunda versión Contratos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4295701" y="1984337"/>
            <a:ext cx="914400" cy="646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latin typeface="Calibri" pitchFamily="34" charset="0"/>
                <a:cs typeface="+mn-cs"/>
              </a:rPr>
              <a:t>Solicitud calificación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latin typeface="Calibri" pitchFamily="34" charset="0"/>
              <a:cs typeface="+mn-cs"/>
            </a:endParaRPr>
          </a:p>
        </p:txBody>
      </p:sp>
      <p:cxnSp>
        <p:nvCxnSpPr>
          <p:cNvPr id="39956" name="42 Conector recto"/>
          <p:cNvCxnSpPr>
            <a:cxnSpLocks noChangeShapeType="1"/>
          </p:cNvCxnSpPr>
          <p:nvPr/>
        </p:nvCxnSpPr>
        <p:spPr bwMode="auto">
          <a:xfrm flipH="1">
            <a:off x="4782141" y="2630450"/>
            <a:ext cx="1" cy="81295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6" name="3 Marcador de número de diapositiva"/>
          <p:cNvSpPr txBox="1">
            <a:spLocks/>
          </p:cNvSpPr>
          <p:nvPr/>
        </p:nvSpPr>
        <p:spPr bwMode="auto">
          <a:xfrm>
            <a:off x="8643938" y="6564313"/>
            <a:ext cx="45720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E0119E09-6316-485D-86C2-3E3A40BF8E79}" type="slidenum">
              <a:rPr lang="es-ES" sz="1000">
                <a:solidFill>
                  <a:schemeClr val="tx2"/>
                </a:solidFill>
                <a:latin typeface="Calibri" pitchFamily="34" charset="0"/>
                <a:cs typeface="+mn-cs"/>
              </a:rPr>
              <a:pPr algn="r">
                <a:defRPr/>
              </a:pPr>
              <a:t>6</a:t>
            </a:fld>
            <a:endParaRPr lang="es-ES" sz="1000" dirty="0">
              <a:solidFill>
                <a:schemeClr val="tx2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1000125" y="2017713"/>
            <a:ext cx="1028700" cy="646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latin typeface="Calibr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latin typeface="Calibri" pitchFamily="34" charset="0"/>
                <a:cs typeface="+mn-cs"/>
              </a:rPr>
              <a:t>Convocatoria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latin typeface="Calibri" pitchFamily="34" charset="0"/>
              <a:cs typeface="+mn-cs"/>
            </a:endParaRPr>
          </a:p>
        </p:txBody>
      </p:sp>
      <p:sp>
        <p:nvSpPr>
          <p:cNvPr id="26" name="2 Marcador de contenido"/>
          <p:cNvSpPr>
            <a:spLocks noGrp="1"/>
          </p:cNvSpPr>
          <p:nvPr>
            <p:ph idx="1"/>
          </p:nvPr>
        </p:nvSpPr>
        <p:spPr>
          <a:xfrm>
            <a:off x="265863" y="1484784"/>
            <a:ext cx="8180474" cy="3168352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s-PE" sz="1200" dirty="0" smtClean="0">
                <a:cs typeface="Calibri" pitchFamily="34" charset="0"/>
              </a:rPr>
              <a:t>Principales fechas del calendario vigente: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>
              <a:cs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>
              <a:cs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>
              <a:cs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>
              <a:cs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>
              <a:cs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>
              <a:cs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>
              <a:cs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>
              <a:cs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>
              <a:cs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>
              <a:cs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>
              <a:cs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>
              <a:cs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>
              <a:cs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s-PE" sz="1200" dirty="0" smtClean="0">
                <a:cs typeface="Calibri" pitchFamily="34" charset="0"/>
              </a:rPr>
              <a:t>PROINVERSIÓN tiene la facultad de modificar las fechas del calendario. En caso de hacerlo, lo comunicará mediante circular publicada en la página Web y, paralelamente la enviará en físico a los Adquirentes hasta antes de la etapa de calificación, y a los Postores después de dicha etapa.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 bwMode="auto">
          <a:xfrm>
            <a:off x="73025" y="404813"/>
            <a:ext cx="86423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75" tIns="44787" rIns="89575" bIns="44787" anchor="ctr"/>
          <a:lstStyle/>
          <a:p>
            <a:pPr marL="342900" indent="-342900" defTabSz="89507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000" b="1" kern="0" dirty="0">
                <a:latin typeface="Calibri" pitchFamily="34" charset="0"/>
                <a:cs typeface="+mn-cs"/>
              </a:rPr>
              <a:t>INFORMACIÓN Y CONTACTOS</a:t>
            </a:r>
            <a:endParaRPr lang="es-MX" sz="2000" b="1" dirty="0">
              <a:latin typeface="Calibri" pitchFamily="34" charset="0"/>
              <a:cs typeface="+mn-cs"/>
            </a:endParaRPr>
          </a:p>
        </p:txBody>
      </p:sp>
      <p:sp>
        <p:nvSpPr>
          <p:cNvPr id="54275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9175" y="6529388"/>
            <a:ext cx="457200" cy="29368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CE134A-3803-43EF-9CE3-6E1706713250}" type="slidenum">
              <a:rPr lang="es-ES" sz="1000" b="1" smtClean="0">
                <a:solidFill>
                  <a:schemeClr val="bg1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ES" sz="1000" b="1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" name="3 Marcador de número de diapositiva"/>
          <p:cNvSpPr txBox="1">
            <a:spLocks/>
          </p:cNvSpPr>
          <p:nvPr/>
        </p:nvSpPr>
        <p:spPr bwMode="auto">
          <a:xfrm>
            <a:off x="8715375" y="6572250"/>
            <a:ext cx="4572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BC497E84-17BB-42E5-94A6-B0AD7C5F0421}" type="slidenum">
              <a:rPr lang="es-ES" sz="1000">
                <a:solidFill>
                  <a:schemeClr val="tx2"/>
                </a:solidFill>
                <a:latin typeface="Calibri" pitchFamily="34" charset="0"/>
                <a:cs typeface="+mn-cs"/>
              </a:rPr>
              <a:pPr algn="r">
                <a:defRPr/>
              </a:pPr>
              <a:t>7</a:t>
            </a:fld>
            <a:endParaRPr lang="es-ES" sz="1000" dirty="0">
              <a:solidFill>
                <a:schemeClr val="tx2"/>
              </a:solidFill>
              <a:latin typeface="Calibri" pitchFamily="34" charset="0"/>
              <a:cs typeface="+mn-cs"/>
            </a:endParaRPr>
          </a:p>
        </p:txBody>
      </p:sp>
      <p:graphicFrame>
        <p:nvGraphicFramePr>
          <p:cNvPr id="7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085718"/>
              </p:ext>
            </p:extLst>
          </p:nvPr>
        </p:nvGraphicFramePr>
        <p:xfrm>
          <a:off x="899592" y="1988840"/>
          <a:ext cx="7358063" cy="1800200"/>
        </p:xfrm>
        <a:graphic>
          <a:graphicData uri="http://schemas.openxmlformats.org/drawingml/2006/table">
            <a:tbl>
              <a:tblPr/>
              <a:tblGrid>
                <a:gridCol w="2765425"/>
                <a:gridCol w="4592638"/>
              </a:tblGrid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Aníbal del Águila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Jefe de Proyecto  en Asuntos Eléctricos e Hidrocarburos</a:t>
                      </a:r>
                      <a:endParaRPr kumimoji="0" lang="es-PE" sz="16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1524000" marR="0" lvl="4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Teléfono</a:t>
                      </a:r>
                      <a:endParaRPr kumimoji="0" lang="es-E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(51-1) 200-1200 </a:t>
                      </a: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extension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1340</a:t>
                      </a:r>
                      <a:endParaRPr kumimoji="0" lang="es-E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695617">
                <a:tc>
                  <a:txBody>
                    <a:bodyPr/>
                    <a:lstStyle/>
                    <a:p>
                      <a:pPr marL="1828800" marR="0" lvl="4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E-mail</a:t>
                      </a:r>
                      <a:endParaRPr kumimoji="0" lang="es-E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hlinkClick r:id="rId3"/>
                        </a:rPr>
                        <a:t>adelaguila@proinversion.gob.pe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61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hlinkClick r:id="rId4"/>
                        </a:rPr>
                        <a:t>whuambachano@proinversion.gob.pe</a:t>
                      </a:r>
                      <a:endParaRPr kumimoji="0" lang="es-ES" sz="16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ersonalizado ingles">
  <a:themeElements>
    <a:clrScheme name="1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MODELO">
  <a:themeElements>
    <a:clrScheme name="1_MODE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E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E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iseño personalizado">
  <a:themeElements>
    <a:clrScheme name="1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2667</TotalTime>
  <Words>541</Words>
  <Application>Microsoft Office PowerPoint</Application>
  <PresentationFormat>Presentación en pantalla (4:3)</PresentationFormat>
  <Paragraphs>149</Paragraphs>
  <Slides>8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Diseño personalizado ingles</vt:lpstr>
      <vt:lpstr>3_MODELO</vt:lpstr>
      <vt:lpstr>1_Diseño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Marcos Institucional, Operacional, Asociativo y Político/Regulatorio del Perú: Diagnóstico, retos y recomendaciones</dc:title>
  <dc:creator>Gabriela Carbajal</dc:creator>
  <cp:lastModifiedBy>whuambachano</cp:lastModifiedBy>
  <cp:revision>251</cp:revision>
  <cp:lastPrinted>2012-05-24T21:52:26Z</cp:lastPrinted>
  <dcterms:created xsi:type="dcterms:W3CDTF">2012-04-18T16:50:08Z</dcterms:created>
  <dcterms:modified xsi:type="dcterms:W3CDTF">2013-07-18T18:07:07Z</dcterms:modified>
</cp:coreProperties>
</file>