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2"/>
  </p:notesMasterIdLst>
  <p:handoutMasterIdLst>
    <p:handoutMasterId r:id="rId13"/>
  </p:handoutMasterIdLst>
  <p:sldIdLst>
    <p:sldId id="302" r:id="rId4"/>
    <p:sldId id="403" r:id="rId5"/>
    <p:sldId id="404" r:id="rId6"/>
    <p:sldId id="400" r:id="rId7"/>
    <p:sldId id="405" r:id="rId8"/>
    <p:sldId id="388" r:id="rId9"/>
    <p:sldId id="399" r:id="rId10"/>
    <p:sldId id="402" r:id="rId11"/>
  </p:sldIdLst>
  <p:sldSz cx="9144000" cy="6858000" type="screen4x3"/>
  <p:notesSz cx="9928225" cy="679767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>
        <p:scale>
          <a:sx n="90" d="100"/>
          <a:sy n="90" d="100"/>
        </p:scale>
        <p:origin x="-111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6380D-C1C3-47A5-BC08-6BEDDFEB0B7F}" type="datetimeFigureOut">
              <a:rPr lang="es-PE"/>
              <a:pPr>
                <a:defRPr/>
              </a:pPr>
              <a:t>25/07/2013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8C317-4E26-4CC6-A876-F034EDB73E7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31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9413-42B0-47C3-A503-8CC68E641118}" type="datetimeFigureOut">
              <a:rPr lang="es-PE"/>
              <a:pPr>
                <a:defRPr/>
              </a:pPr>
              <a:t>25/07/2013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D0DB6A-FB28-47C3-8990-416565689CF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9497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9D38C8-7C50-476D-A5A5-7582BEDBD54B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1493C9-1AD4-427F-B4FD-E14CFE603E5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EFB62D-D17A-406E-A950-0A880147157B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E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B1CE7-F413-4954-A33A-DDCD582A221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A39C5-7F3D-4C7A-8837-07BCF8F6562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3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52347E-7607-490F-AD64-AB77C8771D70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5B902-8963-4DCB-AF9B-8312AA1BB6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30DA9-3C9F-4E85-A400-887BABD439B0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77EA4-F768-410D-B930-1D473570C7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D7BC6-BE02-4858-BD8D-E6F834AC0A92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1C169-6E99-4E4A-8F03-707A501117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AE7DF-762E-4E8F-A995-5C267FC71A2D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9D590-2732-4FAF-B2F9-CB6902E0E3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5466C-4073-4ADB-8743-B8C77350D912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7EE9A-A6C2-461D-85E9-2469BC0AC9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62DB8-6B5F-4F86-8B86-861A65A49AE0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169C5-A0DC-4B42-926A-ED51984D18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961EC-00A1-4E0C-A18E-1F62C3CE1AFB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85C2A7-1074-4B5A-9A1D-BDC7FF4367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1BCAE-2B14-43CB-8240-E8D5F6021E7A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59225-DEF7-400C-8DAA-5AF22D9062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3393D-6CEC-4F62-89AA-46FD89FE825E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744AD-7C15-4563-841E-20474B935C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601DF-A926-4A70-B431-704E36AD70BF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90473B-DFFA-431A-A250-B431A26175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DE691-E006-4116-99D9-384B3C723B21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B8F77-D199-45C6-A8F0-226C253DC5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967425-5F91-48CF-B189-C7BDF3A24DBC}" type="datetimeFigureOut">
              <a:rPr lang="es-ES"/>
              <a:pPr>
                <a:defRPr/>
              </a:pPr>
              <a:t>25/07/2013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AF72B4-595E-4716-A741-EE63AD5D85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E84EC-BD3F-478A-B4D1-9063FC6CE4AB}" type="datetimeFigureOut">
              <a:rPr lang="es-ES"/>
              <a:pPr>
                <a:defRPr/>
              </a:pPr>
              <a:t>25/07/2013</a:t>
            </a:fld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437BF-B1E9-413B-8135-E8184894D8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04E3D1-CC28-4AD8-B6FC-EA321032337C}" type="datetimeFigureOut">
              <a:rPr lang="es-ES"/>
              <a:pPr>
                <a:defRPr/>
              </a:pPr>
              <a:t>25/07/2013</a:t>
            </a:fld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BED714-BDE9-477D-8840-691AECF91B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DFC36A-72BB-409C-A4B6-416B3EC05268}" type="datetimeFigureOut">
              <a:rPr lang="es-ES"/>
              <a:pPr>
                <a:defRPr/>
              </a:pPr>
              <a:t>25/07/2013</a:t>
            </a:fld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BE4F5-F880-49A5-8B3D-F7C130EE38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B732F6-8D3D-4D52-A0CF-159F9EE6D8F9}" type="datetimeFigureOut">
              <a:rPr lang="es-ES"/>
              <a:pPr>
                <a:defRPr/>
              </a:pPr>
              <a:t>25/07/2013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5E6E1-890B-4B26-AB79-EF86D7E9EA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63A4E2-1E53-4D97-AFEB-1715EB6E1517}" type="datetimeFigureOut">
              <a:rPr lang="es-ES"/>
              <a:pPr>
                <a:defRPr/>
              </a:pPr>
              <a:t>25/07/2013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3F2D2E-7259-4CB6-988D-D3A771E80C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1531B9-F37E-4673-B5B9-B66BB33E81C1}" type="datetimeFigureOut">
              <a:rPr lang="es-ES"/>
              <a:pPr>
                <a:defRPr/>
              </a:pPr>
              <a:t>25/07/2013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09E313-30F2-46EC-804C-2B5F6C43EE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CCE7B8-E8BE-4D6A-8ACC-DC0C06E7106B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D3EA5A-64BA-46EA-974B-76615BFE08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38" y="0"/>
            <a:ext cx="921543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A14309-DE69-42E1-9AFB-B2DEB2F98854}" type="datetimeFigureOut">
              <a:rPr lang="es-ES"/>
              <a:pPr>
                <a:defRPr/>
              </a:pPr>
              <a:t>25/07/2013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4F9D60-8AF9-4B10-8FAF-D0D69AD084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65B515A-F1BA-49C4-9117-619FA0DF5239}" type="datetimeFigureOut">
              <a:rPr lang="es-ES"/>
              <a:pPr>
                <a:defRPr/>
              </a:pPr>
              <a:t>25/07/2013</a:t>
            </a:fld>
            <a:endParaRPr lang="es-E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728E9A-F665-4A03-9373-97D65F92A8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079" name="Imagen 9" descr="pi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elaguila@proinversion.gob.p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huambachano@proinversion.gob.p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psuclupe\AppData\Local\Microsoft\Windows\Temporary Internet Files\Content.Outlook\2DA03VIR\PLANTILLA 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251520" y="2996952"/>
            <a:ext cx="8568952" cy="150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s-PE" sz="2400" b="1" dirty="0">
                <a:solidFill>
                  <a:schemeClr val="bg1"/>
                </a:solidFill>
                <a:latin typeface="Calibri" pitchFamily="34" charset="0"/>
              </a:rPr>
              <a:t>Concurso Público </a:t>
            </a: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</a:rPr>
              <a:t>Internacional para otorgar en concesión</a:t>
            </a:r>
          </a:p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</a:rPr>
              <a:t>el proyecto: </a:t>
            </a:r>
            <a:endParaRPr lang="es-PE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s-PE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MASIFICACIÓN DEL USO DE GAS NATURAL A NIVEL NACIONAL</a:t>
            </a:r>
            <a:endParaRPr lang="es-PE" sz="2400" b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8 Grupo"/>
          <p:cNvGrpSpPr/>
          <p:nvPr/>
        </p:nvGrpSpPr>
        <p:grpSpPr>
          <a:xfrm>
            <a:off x="107504" y="1988840"/>
            <a:ext cx="3456384" cy="4495252"/>
            <a:chOff x="3266754" y="1841773"/>
            <a:chExt cx="3853130" cy="456726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841773"/>
              <a:ext cx="3844028" cy="4567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3266754" y="3323658"/>
              <a:ext cx="65594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6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Lambayeque</a:t>
              </a:r>
              <a:endParaRPr lang="es-PE" sz="6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3520061" y="3461965"/>
              <a:ext cx="50526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6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Chiclayo</a:t>
              </a:r>
              <a:endParaRPr lang="es-PE" sz="6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717991" y="3556349"/>
              <a:ext cx="5774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6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Cajamarca</a:t>
              </a:r>
              <a:endParaRPr lang="es-PE" sz="6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560883" y="3714755"/>
              <a:ext cx="61106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6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Pacasmayo</a:t>
              </a:r>
              <a:endParaRPr lang="es-PE" sz="6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786857" y="3806020"/>
              <a:ext cx="43794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6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Trujillo</a:t>
              </a:r>
              <a:endParaRPr lang="es-PE" sz="6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787891" y="4012360"/>
              <a:ext cx="5389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6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Chimbote</a:t>
              </a:r>
              <a:endParaRPr lang="es-PE" sz="6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157916" y="4090039"/>
              <a:ext cx="4427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6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Huaraz</a:t>
              </a:r>
              <a:endParaRPr lang="es-PE" sz="6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411867" y="5613455"/>
              <a:ext cx="51809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6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Arequipa</a:t>
              </a:r>
              <a:endParaRPr lang="es-PE" sz="6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511474" y="5818525"/>
              <a:ext cx="56778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6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Moquegua</a:t>
              </a:r>
              <a:endParaRPr lang="es-PE" sz="6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726050" y="6006733"/>
              <a:ext cx="27283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6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Ilo</a:t>
              </a:r>
              <a:endParaRPr lang="es-PE" sz="6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802533" y="6098115"/>
              <a:ext cx="40748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6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Tacna</a:t>
              </a:r>
              <a:endParaRPr lang="es-PE" sz="6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4 Elipse"/>
            <p:cNvSpPr/>
            <p:nvPr/>
          </p:nvSpPr>
          <p:spPr>
            <a:xfrm>
              <a:off x="3851920" y="339559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19" name="18 Elipse"/>
            <p:cNvSpPr/>
            <p:nvPr/>
          </p:nvSpPr>
          <p:spPr>
            <a:xfrm>
              <a:off x="3972878" y="353549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20" name="19 Elipse"/>
            <p:cNvSpPr/>
            <p:nvPr/>
          </p:nvSpPr>
          <p:spPr>
            <a:xfrm>
              <a:off x="4223884" y="363094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21" name="20 Elipse"/>
            <p:cNvSpPr/>
            <p:nvPr/>
          </p:nvSpPr>
          <p:spPr>
            <a:xfrm>
              <a:off x="4102419" y="378904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22" name="21 Elipse"/>
            <p:cNvSpPr/>
            <p:nvPr/>
          </p:nvSpPr>
          <p:spPr>
            <a:xfrm>
              <a:off x="4178165" y="387667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4278726" y="409135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24" name="23 Elipse"/>
            <p:cNvSpPr/>
            <p:nvPr/>
          </p:nvSpPr>
          <p:spPr>
            <a:xfrm>
              <a:off x="4526281" y="416699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25" name="24 Elipse"/>
            <p:cNvSpPr/>
            <p:nvPr/>
          </p:nvSpPr>
          <p:spPr>
            <a:xfrm>
              <a:off x="5863207" y="56887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26" name="25 Elipse"/>
            <p:cNvSpPr/>
            <p:nvPr/>
          </p:nvSpPr>
          <p:spPr>
            <a:xfrm>
              <a:off x="6009456" y="589630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27" name="26 Elipse"/>
            <p:cNvSpPr/>
            <p:nvPr/>
          </p:nvSpPr>
          <p:spPr>
            <a:xfrm>
              <a:off x="5952280" y="608096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28" name="27 Elipse"/>
            <p:cNvSpPr/>
            <p:nvPr/>
          </p:nvSpPr>
          <p:spPr>
            <a:xfrm>
              <a:off x="6145148" y="617330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357188" y="327025"/>
            <a:ext cx="8429625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7504" y="87870"/>
            <a:ext cx="4824536" cy="89285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fontAlgn="ctr">
              <a:defRPr sz="2400" b="1">
                <a:latin typeface="+mn-lt"/>
              </a:defRPr>
            </a:lvl1pPr>
          </a:lstStyle>
          <a:p>
            <a:r>
              <a:rPr lang="es-PE" dirty="0" smtClean="0">
                <a:solidFill>
                  <a:srgbClr val="000000"/>
                </a:solidFill>
              </a:rPr>
              <a:t>MASIFICACIÓN DEL USO DE GAS NATURAL A NIVEL NACIONAL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559487" y="1279318"/>
            <a:ext cx="5227326" cy="54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361950" fontAlgn="b">
              <a:spcBef>
                <a:spcPts val="600"/>
              </a:spcBef>
            </a:pPr>
            <a:r>
              <a:rPr lang="es-ES" sz="1350" b="1" dirty="0" smtClean="0">
                <a:solidFill>
                  <a:srgbClr val="CC3300"/>
                </a:solidFill>
                <a:latin typeface="Calibri"/>
                <a:ea typeface="ＭＳ Ｐゴシック" pitchFamily="34" charset="-128"/>
                <a:cs typeface="Tahoma" pitchFamily="34" charset="0"/>
              </a:rPr>
              <a:t>Ciudades </a:t>
            </a:r>
            <a:r>
              <a:rPr lang="es-ES" sz="1350" b="1" dirty="0">
                <a:solidFill>
                  <a:srgbClr val="CC3300"/>
                </a:solidFill>
                <a:latin typeface="Calibri"/>
                <a:ea typeface="ＭＳ Ｐゴシック" pitchFamily="34" charset="-128"/>
                <a:cs typeface="Tahoma" pitchFamily="34" charset="0"/>
              </a:rPr>
              <a:t>por abastecer</a:t>
            </a:r>
            <a:r>
              <a:rPr lang="es-ES" sz="1350" b="1" dirty="0" smtClean="0">
                <a:solidFill>
                  <a:srgbClr val="CC3300"/>
                </a:solidFill>
                <a:latin typeface="Calibri"/>
                <a:ea typeface="ＭＳ Ｐゴシック" pitchFamily="34" charset="-128"/>
                <a:cs typeface="Tahoma" pitchFamily="34" charset="0"/>
              </a:rPr>
              <a:t>:</a:t>
            </a:r>
          </a:p>
          <a:p>
            <a:pPr marL="446088" indent="-180975" algn="just" defTabSz="361950" fontAlgn="b">
              <a:spcBef>
                <a:spcPts val="400"/>
              </a:spcBef>
              <a:buFont typeface="Wingdings" pitchFamily="2" charset="2"/>
              <a:buChar char="q"/>
              <a:tabLst>
                <a:tab pos="446088" algn="l"/>
              </a:tabLst>
            </a:pPr>
            <a:r>
              <a:rPr lang="es-ES" sz="1350" b="1" u="sng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  <a:ea typeface="ＭＳ Ｐゴシック" pitchFamily="34" charset="-128"/>
                <a:cs typeface="Tahoma" pitchFamily="34" charset="0"/>
              </a:rPr>
              <a:t>Concesión Norte:</a:t>
            </a:r>
            <a:r>
              <a:rPr lang="es-ES" sz="135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/>
                <a:ea typeface="ＭＳ Ｐゴシック" pitchFamily="34" charset="-128"/>
                <a:cs typeface="Tahoma" pitchFamily="34" charset="0"/>
              </a:rPr>
              <a:t>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Chimbote, Trujillo, Huaraz, Cajamarca, Chiclayo, Lambayeque y Pacasmayo; </a:t>
            </a:r>
          </a:p>
          <a:p>
            <a:pPr marL="446088" indent="-180975" algn="just" defTabSz="361950" fontAlgn="b">
              <a:spcBef>
                <a:spcPts val="400"/>
              </a:spcBef>
              <a:buFont typeface="Wingdings" pitchFamily="2" charset="2"/>
              <a:buChar char="q"/>
              <a:tabLst>
                <a:tab pos="446088" algn="l"/>
              </a:tabLst>
            </a:pPr>
            <a:r>
              <a:rPr lang="es-ES" sz="1350" b="1" u="sng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Concesión </a:t>
            </a:r>
            <a:r>
              <a:rPr lang="es-ES" sz="1350" b="1" u="sng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Sur Oeste: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Arequipa</a:t>
            </a:r>
            <a:r>
              <a:rPr lang="es-ES" sz="1350" dirty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,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Moquegua, Ilo y Tacna.</a:t>
            </a:r>
            <a:endParaRPr lang="es-PE" sz="1350" dirty="0">
              <a:solidFill>
                <a:srgbClr val="000000"/>
              </a:solidFill>
              <a:latin typeface="Calibri"/>
              <a:ea typeface="ＭＳ Ｐゴシック" pitchFamily="34" charset="-128"/>
            </a:endParaRPr>
          </a:p>
          <a:p>
            <a:pPr algn="just" defTabSz="361950" fontAlgn="b">
              <a:spcBef>
                <a:spcPts val="600"/>
              </a:spcBef>
            </a:pPr>
            <a:r>
              <a:rPr lang="es-ES" sz="1350" b="1" dirty="0">
                <a:solidFill>
                  <a:srgbClr val="CC3300"/>
                </a:solidFill>
                <a:latin typeface="Calibri"/>
                <a:ea typeface="ＭＳ Ｐゴシック" pitchFamily="34" charset="-128"/>
              </a:rPr>
              <a:t>Descripción: </a:t>
            </a:r>
            <a:r>
              <a:rPr lang="es-ES" sz="1350" dirty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Concesión del diseño, financiamiento, construcción, operación y mantenimiento del </a:t>
            </a: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sistema </a:t>
            </a:r>
            <a:r>
              <a:rPr lang="es-PE" sz="1350" dirty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de </a:t>
            </a: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distribución </a:t>
            </a:r>
            <a:r>
              <a:rPr lang="es-PE" sz="1350" dirty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de gas natural </a:t>
            </a: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 por red de ductos, que comprende: </a:t>
            </a:r>
          </a:p>
          <a:p>
            <a:pPr marL="442913" lvl="1" indent="-171450" algn="just" defTabSz="361950" fontAlgn="b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Transporte virtual (transporte terrestre) de </a:t>
            </a:r>
            <a:r>
              <a:rPr lang="es-PE" sz="1350" dirty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gas </a:t>
            </a: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natural </a:t>
            </a:r>
            <a:r>
              <a:rPr lang="es-PE" sz="1350" dirty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en estado </a:t>
            </a: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líquido desde </a:t>
            </a:r>
            <a:r>
              <a:rPr lang="es-PE" sz="1350" dirty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la </a:t>
            </a: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planta de licuefacción de gas de Pampa Melchorita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– ubicada a 170 km al sur de Lima - h</a:t>
            </a: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asta las ciudades  por abastecer. </a:t>
            </a:r>
          </a:p>
          <a:p>
            <a:pPr marL="442913" lvl="1" indent="-171450" algn="just" defTabSz="361950" fontAlgn="b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Regasificación en cada “estación reguladora y de medición”. </a:t>
            </a:r>
          </a:p>
          <a:p>
            <a:pPr marL="442913" lvl="1" indent="-171450" algn="just" defTabSz="361950" fontAlgn="b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Suministro de gas </a:t>
            </a:r>
            <a:r>
              <a:rPr lang="es-PE" sz="1350" dirty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natural </a:t>
            </a: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a los usuarios finales a </a:t>
            </a:r>
            <a:r>
              <a:rPr lang="es-PE" sz="1350" dirty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través de redes de ductos. </a:t>
            </a: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	</a:t>
            </a:r>
            <a:endParaRPr lang="es-PE" sz="135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44500" lvl="2" indent="-171450" algn="just" defTabSz="361950" fontAlgn="b">
              <a:spcBef>
                <a:spcPts val="600"/>
              </a:spcBef>
              <a:buFont typeface="Wingdings" pitchFamily="2" charset="2"/>
              <a:buChar char="§"/>
            </a:pPr>
            <a:r>
              <a:rPr lang="es-ES" sz="1350" b="1" dirty="0" smtClean="0">
                <a:solidFill>
                  <a:srgbClr val="CC3300"/>
                </a:solidFill>
                <a:latin typeface="Calibri"/>
                <a:ea typeface="ＭＳ Ｐゴシック" pitchFamily="34" charset="-128"/>
              </a:rPr>
              <a:t>Inversión estimada: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US$ 205 Millones.</a:t>
            </a:r>
          </a:p>
          <a:p>
            <a:pPr marL="444500" lvl="2" indent="-171450" algn="just" defTabSz="361950" fontAlgn="b">
              <a:spcBef>
                <a:spcPts val="300"/>
              </a:spcBef>
              <a:buFont typeface="Wingdings" pitchFamily="2" charset="2"/>
              <a:buChar char="§"/>
            </a:pPr>
            <a:r>
              <a:rPr lang="es-ES" sz="1350" b="1" dirty="0" smtClean="0">
                <a:solidFill>
                  <a:srgbClr val="CC3300"/>
                </a:solidFill>
                <a:latin typeface="Calibri"/>
              </a:rPr>
              <a:t>Modalidad de concesión:</a:t>
            </a:r>
            <a:r>
              <a:rPr lang="es-ES" sz="1350" b="1" dirty="0" smtClean="0">
                <a:solidFill>
                  <a:srgbClr val="CC3300"/>
                </a:solidFill>
                <a:latin typeface="Calibri"/>
                <a:cs typeface="Tahoma" pitchFamily="34" charset="0"/>
              </a:rPr>
              <a:t>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cs typeface="Tahoma" pitchFamily="34" charset="0"/>
              </a:rPr>
              <a:t>Autosostenible</a:t>
            </a:r>
            <a:r>
              <a:rPr lang="es-ES" sz="1350" dirty="0">
                <a:solidFill>
                  <a:srgbClr val="000000"/>
                </a:solidFill>
                <a:latin typeface="Calibri"/>
                <a:cs typeface="Tahoma" pitchFamily="34" charset="0"/>
              </a:rPr>
              <a:t>.</a:t>
            </a:r>
            <a:endParaRPr lang="es-ES" sz="1350" b="1" dirty="0">
              <a:solidFill>
                <a:srgbClr val="CC3300"/>
              </a:solidFill>
              <a:latin typeface="Calibri"/>
              <a:cs typeface="Tahoma" pitchFamily="34" charset="0"/>
            </a:endParaRPr>
          </a:p>
          <a:p>
            <a:pPr marL="444500" lvl="2" indent="-171450" algn="just" defTabSz="361950" fontAlgn="b">
              <a:spcBef>
                <a:spcPts val="300"/>
              </a:spcBef>
              <a:buFont typeface="Wingdings" pitchFamily="2" charset="2"/>
              <a:buChar char="§"/>
            </a:pPr>
            <a:r>
              <a:rPr lang="es-PE" sz="1350" b="1" dirty="0">
                <a:solidFill>
                  <a:srgbClr val="CC3300"/>
                </a:solidFill>
                <a:latin typeface="Calibri"/>
                <a:ea typeface="ＭＳ Ｐゴシック" pitchFamily="34" charset="-128"/>
              </a:rPr>
              <a:t>P</a:t>
            </a:r>
            <a:r>
              <a:rPr lang="es-ES" sz="1350" b="1" dirty="0">
                <a:solidFill>
                  <a:srgbClr val="CC3300"/>
                </a:solidFill>
                <a:latin typeface="Calibri"/>
                <a:ea typeface="ＭＳ Ｐゴシック" pitchFamily="34" charset="-128"/>
              </a:rPr>
              <a:t>lazo de la concesión: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21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años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que incluye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el periodo de construcción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(24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meses). </a:t>
            </a:r>
            <a:endParaRPr lang="es-ES" sz="1350" dirty="0">
              <a:solidFill>
                <a:srgbClr val="000000"/>
              </a:solidFill>
              <a:latin typeface="Calibri"/>
              <a:ea typeface="ＭＳ Ｐゴシック" pitchFamily="34" charset="-128"/>
            </a:endParaRPr>
          </a:p>
          <a:p>
            <a:pPr marL="444500" lvl="2" indent="-171450" algn="just" defTabSz="361950" fontAlgn="b">
              <a:spcBef>
                <a:spcPts val="300"/>
              </a:spcBef>
              <a:buFont typeface="Wingdings" pitchFamily="2" charset="2"/>
              <a:buChar char="§"/>
            </a:pPr>
            <a:r>
              <a:rPr lang="es-ES" sz="1350" b="1" dirty="0">
                <a:solidFill>
                  <a:srgbClr val="CC3300"/>
                </a:solidFill>
                <a:latin typeface="Calibri"/>
                <a:ea typeface="ＭＳ Ｐゴシック" pitchFamily="34" charset="-128"/>
              </a:rPr>
              <a:t>Factor de competencia: </a:t>
            </a: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El </a:t>
            </a:r>
            <a:r>
              <a:rPr lang="es-PE" sz="1350" dirty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mayor número de usuarios </a:t>
            </a: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domésticos conectados en los primeros años de la concesión.  </a:t>
            </a:r>
            <a:endParaRPr lang="es-ES" sz="1350" dirty="0">
              <a:solidFill>
                <a:srgbClr val="000000"/>
              </a:solidFill>
              <a:latin typeface="Calibri"/>
              <a:ea typeface="ＭＳ Ｐゴシック" pitchFamily="34" charset="-128"/>
            </a:endParaRPr>
          </a:p>
          <a:p>
            <a:pPr algn="just" defTabSz="361950" fontAlgn="b">
              <a:spcBef>
                <a:spcPts val="600"/>
              </a:spcBef>
            </a:pPr>
            <a:r>
              <a:rPr lang="es-ES" sz="1350" b="1" dirty="0">
                <a:solidFill>
                  <a:srgbClr val="CC3300"/>
                </a:solidFill>
                <a:latin typeface="Calibri"/>
                <a:ea typeface="ＭＳ Ｐゴシック" pitchFamily="34" charset="-128"/>
              </a:rPr>
              <a:t>Estado actual del proceso</a:t>
            </a:r>
            <a:r>
              <a:rPr lang="es-ES" sz="1350" dirty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: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La </a:t>
            </a:r>
            <a:r>
              <a:rPr lang="es-PE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versión final del Contrato de Concesión está en proceso de elaboración.</a:t>
            </a:r>
            <a:endParaRPr lang="es-PE" sz="1350" dirty="0">
              <a:solidFill>
                <a:srgbClr val="000000"/>
              </a:solidFill>
              <a:latin typeface="Calibri"/>
              <a:ea typeface="ＭＳ Ｐゴシック" pitchFamily="34" charset="-128"/>
            </a:endParaRPr>
          </a:p>
          <a:p>
            <a:pPr algn="just" defTabSz="361950" fontAlgn="b">
              <a:spcBef>
                <a:spcPts val="600"/>
              </a:spcBef>
            </a:pPr>
            <a:r>
              <a:rPr lang="es-ES" sz="1350" b="1" dirty="0" smtClean="0">
                <a:solidFill>
                  <a:srgbClr val="CC3300"/>
                </a:solidFill>
                <a:latin typeface="Calibri"/>
                <a:ea typeface="ＭＳ Ｐゴシック" pitchFamily="34" charset="-128"/>
              </a:rPr>
              <a:t>Fecha de adjudicación prevista: </a:t>
            </a:r>
            <a:r>
              <a:rPr lang="es-ES" sz="135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III TRIM 2013.</a:t>
            </a:r>
          </a:p>
          <a:p>
            <a:pPr algn="just" defTabSz="361950" fontAlgn="b">
              <a:spcBef>
                <a:spcPts val="600"/>
              </a:spcBef>
            </a:pPr>
            <a:endParaRPr lang="es-ES" sz="1350" dirty="0">
              <a:solidFill>
                <a:srgbClr val="000000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30" name="Rectangle 69"/>
          <p:cNvSpPr>
            <a:spLocks noChangeArrowheads="1"/>
          </p:cNvSpPr>
          <p:nvPr/>
        </p:nvSpPr>
        <p:spPr bwMode="auto">
          <a:xfrm>
            <a:off x="35496" y="1340768"/>
            <a:ext cx="2071688" cy="443448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PE" b="1" dirty="0" smtClean="0">
                <a:solidFill>
                  <a:srgbClr val="FFFFFF"/>
                </a:solidFill>
                <a:latin typeface="Calibri"/>
              </a:rPr>
              <a:t>CONVOCADO </a:t>
            </a:r>
            <a:endParaRPr lang="es-PE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4" name="1023 CuadroTexto"/>
          <p:cNvSpPr txBox="1"/>
          <p:nvPr/>
        </p:nvSpPr>
        <p:spPr>
          <a:xfrm>
            <a:off x="1331149" y="4982758"/>
            <a:ext cx="1044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  <a:tabLst>
                <a:tab pos="85725" algn="l"/>
              </a:tabLst>
            </a:pPr>
            <a:r>
              <a:rPr lang="es-PE" sz="600" b="1" i="1" dirty="0" smtClean="0"/>
              <a:t>Planta PLNG</a:t>
            </a:r>
          </a:p>
          <a:p>
            <a:r>
              <a:rPr lang="es-PE" sz="600" b="1" i="1" dirty="0" smtClean="0"/>
              <a:t>    (Pampa Melchorita)</a:t>
            </a:r>
            <a:endParaRPr lang="es-PE" sz="600" b="1" i="1" dirty="0"/>
          </a:p>
        </p:txBody>
      </p:sp>
    </p:spTree>
    <p:extLst>
      <p:ext uri="{BB962C8B-B14F-4D97-AF65-F5344CB8AC3E}">
        <p14:creationId xmlns:p14="http://schemas.microsoft.com/office/powerpoint/2010/main" val="6308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262063" y="2530475"/>
            <a:ext cx="1890712" cy="12652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6690" tIns="93345" rIns="186690" bIns="93345" spcCol="127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es-PE" sz="4900" dirty="0">
              <a:solidFill>
                <a:srgbClr val="FFFFFF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3000364" y="1571625"/>
            <a:ext cx="642942" cy="500063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30 Rectángulo redondeado"/>
          <p:cNvSpPr/>
          <p:nvPr/>
        </p:nvSpPr>
        <p:spPr>
          <a:xfrm>
            <a:off x="500034" y="1500188"/>
            <a:ext cx="2428891" cy="571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 smtClean="0">
                <a:solidFill>
                  <a:srgbClr val="FFFFFF"/>
                </a:solidFill>
              </a:rPr>
              <a:t>Suministro de GNL: instalación de carga de camiones en la Planta de GNL de Pampa Melchorita</a:t>
            </a:r>
            <a:endParaRPr lang="es-PE" sz="1200" b="1" dirty="0">
              <a:solidFill>
                <a:srgbClr val="FFFFFF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3624263" y="1500188"/>
            <a:ext cx="1876425" cy="571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b="1" dirty="0">
              <a:solidFill>
                <a:srgbClr val="FFFFFF"/>
              </a:solidFill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rgbClr val="FFFFFF"/>
                </a:solidFill>
                <a:cs typeface="Calibri" pitchFamily="34" charset="0"/>
              </a:rPr>
              <a:t>Transporte </a:t>
            </a:r>
            <a:r>
              <a:rPr lang="es-PE" sz="1200" b="1" dirty="0" smtClean="0">
                <a:solidFill>
                  <a:srgbClr val="FFFFFF"/>
                </a:solidFill>
                <a:cs typeface="Calibri" pitchFamily="34" charset="0"/>
              </a:rPr>
              <a:t>por Camiones </a:t>
            </a:r>
            <a:r>
              <a:rPr lang="es-PE" sz="1200" b="1" dirty="0">
                <a:solidFill>
                  <a:srgbClr val="FFFFFF"/>
                </a:solidFill>
                <a:cs typeface="Calibri" pitchFamily="34" charset="0"/>
              </a:rPr>
              <a:t>/ Ducto en el Futuro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b="1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5072066" y="5143512"/>
            <a:ext cx="1103313" cy="714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defRPr/>
            </a:pPr>
            <a:r>
              <a:rPr lang="es-PE" sz="11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Regasificación</a:t>
            </a: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6215074" y="5143500"/>
            <a:ext cx="2211377" cy="714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defRPr/>
            </a:pPr>
            <a:r>
              <a:rPr lang="es-PE" sz="11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Suministro de GN a </a:t>
            </a:r>
            <a:r>
              <a:rPr lang="es-PE" sz="11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usuarios finales a través de red de ductos (residencial</a:t>
            </a:r>
            <a:r>
              <a:rPr lang="es-PE" sz="11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y/o directo </a:t>
            </a:r>
            <a:r>
              <a:rPr lang="es-PE" sz="11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(estaciones de servicio, industrial, etc.)</a:t>
            </a:r>
            <a:endParaRPr lang="es-PE" sz="11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11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D89EB-792B-486D-B214-5F00E6028464}" type="slidenum">
              <a:rPr lang="es-ES" sz="10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z="1000" dirty="0" smtClean="0"/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285750" y="5929313"/>
            <a:ext cx="6143625" cy="714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defRPr/>
            </a:pPr>
            <a:r>
              <a:rPr lang="es-PE" sz="1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Transporte de GN por ducto </a:t>
            </a:r>
            <a:r>
              <a:rPr lang="es-PE" sz="1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hacia </a:t>
            </a:r>
            <a:r>
              <a:rPr lang="es-PE" sz="1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las zonas de concesión </a:t>
            </a:r>
            <a:r>
              <a:rPr lang="es-PE" sz="1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(condicionado al desarrollo de ductos de GN en </a:t>
            </a:r>
            <a:r>
              <a:rPr lang="es-PE" sz="1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 futuro </a:t>
            </a:r>
            <a:r>
              <a:rPr lang="es-PE" sz="1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s-PE" sz="12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3478213" y="5143500"/>
            <a:ext cx="1522415" cy="714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defRPr/>
            </a:pPr>
            <a:r>
              <a:rPr lang="es-PE" sz="11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Transporte terrestre por camión (principalmente GNL)</a:t>
            </a:r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3468688" y="4214813"/>
            <a:ext cx="4967287" cy="857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defRPr/>
            </a:pPr>
            <a:r>
              <a:rPr lang="es-PE" sz="1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Transporte y distribución de GN</a:t>
            </a:r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250824" y="4214813"/>
            <a:ext cx="3035291" cy="833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defRPr/>
            </a:pPr>
            <a:r>
              <a:rPr lang="es-PE" sz="1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Suministro: Instalación de carga de camiones de GNL con </a:t>
            </a:r>
            <a:r>
              <a:rPr lang="es-PE" sz="1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capacidad de </a:t>
            </a:r>
            <a:r>
              <a:rPr lang="es-PE" sz="1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 </a:t>
            </a:r>
            <a:r>
              <a:rPr lang="es-PE" sz="1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MMPCD de propiedad de Peru LNG en Pampa Melchorita </a:t>
            </a:r>
            <a:r>
              <a:rPr lang="es-PE" sz="1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(estimación a fines </a:t>
            </a:r>
            <a:r>
              <a:rPr lang="es-PE" sz="1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PE" sz="1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2013)</a:t>
            </a:r>
            <a:endParaRPr lang="es-PE" sz="12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7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2214563"/>
            <a:ext cx="24003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11 CuadroTexto"/>
          <p:cNvSpPr txBox="1">
            <a:spLocks noChangeArrowheads="1"/>
          </p:cNvSpPr>
          <p:nvPr/>
        </p:nvSpPr>
        <p:spPr bwMode="auto">
          <a:xfrm>
            <a:off x="179388" y="6643688"/>
            <a:ext cx="612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800" i="1" dirty="0">
                <a:solidFill>
                  <a:srgbClr val="000000"/>
                </a:solidFill>
                <a:latin typeface="Calibri" pitchFamily="34" charset="0"/>
              </a:rPr>
              <a:t>Fuente de imágenes: Peru LNG, Calidda, Volvo y </a:t>
            </a:r>
            <a:r>
              <a:rPr lang="es-PE" sz="800" i="1" dirty="0" err="1">
                <a:solidFill>
                  <a:srgbClr val="000000"/>
                </a:solidFill>
                <a:latin typeface="Calibri" pitchFamily="34" charset="0"/>
              </a:rPr>
              <a:t>Gascop</a:t>
            </a:r>
            <a:r>
              <a:rPr lang="es-PE" sz="800" i="1" dirty="0">
                <a:solidFill>
                  <a:srgbClr val="000000"/>
                </a:solidFill>
                <a:latin typeface="Calibri" pitchFamily="34" charset="0"/>
              </a:rPr>
              <a:t>.  </a:t>
            </a:r>
          </a:p>
        </p:txBody>
      </p:sp>
      <p:pic>
        <p:nvPicPr>
          <p:cNvPr id="36879" name="Picture 1" descr="Sistema de Distribución de Gas Natural en el departamento de Lima y Call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2143125"/>
            <a:ext cx="1555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3" descr="http://www.cadenadesuministro.es/wp-content/uploads/2012/03/volvo-e1330913998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5088" y="2214563"/>
            <a:ext cx="1482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4"/>
          <p:cNvPicPr>
            <a:picLocks noChangeAspect="1" noChangeArrowheads="1"/>
          </p:cNvPicPr>
          <p:nvPr/>
        </p:nvPicPr>
        <p:blipFill>
          <a:blip r:embed="rId6" cstate="print"/>
          <a:srcRect b="7692"/>
          <a:stretch>
            <a:fillRect/>
          </a:stretch>
        </p:blipFill>
        <p:spPr bwMode="auto">
          <a:xfrm>
            <a:off x="3857625" y="3000375"/>
            <a:ext cx="15001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2" name="1 Título"/>
          <p:cNvSpPr txBox="1">
            <a:spLocks/>
          </p:cNvSpPr>
          <p:nvPr/>
        </p:nvSpPr>
        <p:spPr bwMode="auto">
          <a:xfrm>
            <a:off x="107950" y="374650"/>
            <a:ext cx="86312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3763" eaLnBrk="0" hangingPunct="0"/>
            <a:r>
              <a:rPr lang="es-MX" sz="2000" b="1" dirty="0" smtClean="0">
                <a:solidFill>
                  <a:srgbClr val="000000"/>
                </a:solidFill>
                <a:latin typeface="Calibri" pitchFamily="34" charset="0"/>
              </a:rPr>
              <a:t>DESCRIPCIÓN</a:t>
            </a:r>
            <a:endParaRPr lang="es-MX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83" name="31 Abrir llave"/>
          <p:cNvSpPr>
            <a:spLocks/>
          </p:cNvSpPr>
          <p:nvPr/>
        </p:nvSpPr>
        <p:spPr bwMode="auto">
          <a:xfrm rot="-5400000">
            <a:off x="1607344" y="2821781"/>
            <a:ext cx="285750" cy="2357438"/>
          </a:xfrm>
          <a:prstGeom prst="leftBrace">
            <a:avLst>
              <a:gd name="adj1" fmla="val 83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P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6429375" y="1500188"/>
            <a:ext cx="1876425" cy="5715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b="1" dirty="0">
              <a:solidFill>
                <a:srgbClr val="FFFFFF"/>
              </a:solidFill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solidFill>
                  <a:srgbClr val="FFFFFF"/>
                </a:solidFill>
                <a:cs typeface="Calibri" pitchFamily="34" charset="0"/>
              </a:rPr>
              <a:t>Distribución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b="1" dirty="0">
              <a:solidFill>
                <a:srgbClr val="FFFFFF"/>
              </a:solidFill>
              <a:cs typeface="Calibri" pitchFamily="34" charset="0"/>
            </a:endParaRPr>
          </a:p>
        </p:txBody>
      </p:sp>
      <p:sp>
        <p:nvSpPr>
          <p:cNvPr id="28" name="27 Flecha derecha"/>
          <p:cNvSpPr/>
          <p:nvPr/>
        </p:nvSpPr>
        <p:spPr>
          <a:xfrm>
            <a:off x="5643563" y="1571625"/>
            <a:ext cx="638175" cy="500063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886" name="31 Abrir llave"/>
          <p:cNvSpPr>
            <a:spLocks/>
          </p:cNvSpPr>
          <p:nvPr/>
        </p:nvSpPr>
        <p:spPr bwMode="auto">
          <a:xfrm rot="-5400000">
            <a:off x="5822157" y="1535906"/>
            <a:ext cx="285750" cy="4929187"/>
          </a:xfrm>
          <a:prstGeom prst="leftBrace">
            <a:avLst>
              <a:gd name="adj1" fmla="val 830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s-P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090137" y="3244334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MMPCD</a:t>
            </a:r>
            <a:endParaRPr lang="es-PE" dirty="0">
              <a:solidFill>
                <a:srgbClr val="000000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090137" y="3244334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MMPCD</a:t>
            </a:r>
            <a:endParaRPr lang="es-P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200026" y="1916832"/>
            <a:ext cx="8672512" cy="43924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inversionistas deberán pasar por un proceso de calificación para ser considerados postores y presentar propuesta.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criterios de calificación financieros, técnicos y legales son: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6200" y="376238"/>
            <a:ext cx="8639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 smtClean="0">
                <a:latin typeface="Calibri" pitchFamily="34" charset="0"/>
                <a:ea typeface="+mj-ea"/>
                <a:cs typeface="Calibri" pitchFamily="34" charset="0"/>
              </a:rPr>
              <a:t>CRITERIOS </a:t>
            </a: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DE CALIFICACIÓN 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00269-E9DC-4193-A779-9C1F939A7E1E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8" name="AutoShape 2"/>
          <p:cNvSpPr>
            <a:spLocks noChangeAspect="1" noChangeArrowheads="1"/>
          </p:cNvSpPr>
          <p:nvPr/>
        </p:nvSpPr>
        <p:spPr bwMode="auto">
          <a:xfrm>
            <a:off x="900113" y="1731963"/>
            <a:ext cx="5572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8643938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4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267257"/>
              </p:ext>
            </p:extLst>
          </p:nvPr>
        </p:nvGraphicFramePr>
        <p:xfrm>
          <a:off x="1033053" y="2780928"/>
          <a:ext cx="7077893" cy="3392765"/>
        </p:xfrm>
        <a:graphic>
          <a:graphicData uri="http://schemas.openxmlformats.org/drawingml/2006/table">
            <a:tbl>
              <a:tblPr/>
              <a:tblGrid>
                <a:gridCol w="4533673"/>
                <a:gridCol w="1272110"/>
                <a:gridCol w="1272110"/>
              </a:tblGrid>
              <a:tr h="3600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Requisitos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90500">
                <a:tc gridSpan="3"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Financieros: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Concesión Norte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Concesión Suroeste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Neto Mínimo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US$ 60 millones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US$ 17 millones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80975" lvl="1" indent="0"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Activos Mínimo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US$ 170 millones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US$ 50 millones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Técnicos: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590550">
                <a:tc>
                  <a:txBody>
                    <a:bodyPr/>
                    <a:lstStyle/>
                    <a:p>
                      <a:pPr marL="180975" lvl="1" indent="0" algn="l" rtl="0" fontAlgn="t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Acreditar que operan  directamente sistemas de distribución de gas natural por red de ductos, cuyo número de Consumidores Conectados es actualmente, igual o superior a los mínimos siguientes:</a:t>
                      </a:r>
                    </a:p>
                  </a:txBody>
                  <a:tcPr marL="171450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15">
                <a:tc gridSpan="3">
                  <a:txBody>
                    <a:bodyPr/>
                    <a:lstStyle/>
                    <a:p>
                      <a:pPr marL="361950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Acreditar que actualmente comercializa GNC y/o GNL a través de un sistema de transporte terrestre, marítimo o fluvial de GNC y/o GNL en un radio mínimo de 200 </a:t>
                      </a:r>
                      <a:r>
                        <a:rPr lang="es-MX" sz="11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kms</a:t>
                      </a:r>
                      <a:r>
                        <a:rPr lang="es-MX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 con un volumen mínimo de suministro de 15 MMPCD o 450,000 m3/día.</a:t>
                      </a:r>
                      <a:endParaRPr lang="es-PE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180975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P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Legales:</a:t>
                      </a:r>
                      <a:endParaRPr lang="es-PE" sz="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800065">
                <a:tc gridSpan="3">
                  <a:txBody>
                    <a:bodyPr/>
                    <a:lstStyle/>
                    <a:p>
                      <a:pPr marL="180975" marR="0" lvl="1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s-PE" sz="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627063" marR="0" lvl="1" indent="-2651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627063" algn="l"/>
                        </a:tabLst>
                        <a:defRPr/>
                      </a:pPr>
                      <a:r>
                        <a:rPr kumimoji="0" lang="es-PE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tener impedimentos legales para contratar con el Estado peruano;</a:t>
                      </a:r>
                    </a:p>
                    <a:p>
                      <a:pPr marL="627063" marR="0" lvl="1" indent="-2651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627063" algn="l"/>
                        </a:tabLst>
                        <a:defRPr/>
                      </a:pPr>
                      <a:r>
                        <a:rPr kumimoji="0" lang="es-PE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participar con otro Postor en el Concurso;</a:t>
                      </a:r>
                    </a:p>
                    <a:p>
                      <a:pPr marL="627063" marR="0" lvl="1" indent="-2651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627063" algn="l"/>
                        </a:tabLst>
                        <a:defRPr/>
                      </a:pPr>
                      <a:r>
                        <a:rPr kumimoji="0" lang="es-PE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Renunciar a reclamos vía diplomática; y</a:t>
                      </a:r>
                    </a:p>
                    <a:p>
                      <a:pPr marL="627063" marR="0" lvl="1" indent="-2651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627063" algn="l"/>
                        </a:tabLst>
                        <a:defRPr/>
                      </a:pPr>
                      <a:r>
                        <a:rPr kumimoji="0" lang="es-PE" sz="11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Otros, que se señalan en las Bases del Concurso.</a:t>
                      </a:r>
                      <a:endParaRPr kumimoji="0" lang="es-PE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F55DC1-4D9E-4A60-8CE3-D93F2BCF41A8}" type="slidenum">
              <a:rPr lang="es-ES" sz="10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z="1000" b="1" smtClean="0">
              <a:solidFill>
                <a:srgbClr val="FFFFFF"/>
              </a:solidFill>
            </a:endParaRPr>
          </a:p>
        </p:txBody>
      </p:sp>
      <p:sp>
        <p:nvSpPr>
          <p:cNvPr id="1027" name="2 Marcador de contenido"/>
          <p:cNvSpPr>
            <a:spLocks noGrp="1"/>
          </p:cNvSpPr>
          <p:nvPr>
            <p:ph idx="4294967295"/>
          </p:nvPr>
        </p:nvSpPr>
        <p:spPr>
          <a:xfrm>
            <a:off x="0" y="1412875"/>
            <a:ext cx="9101138" cy="54451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Factor de competencia : mayor valor presente del número de consumidores conectados en un plazo de 5 años desde la puesta en operación comercial: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Formato de presentación de las ofertas en cada concesión (número total de consumidores conectados en el año i, </a:t>
            </a:r>
            <a:r>
              <a:rPr lang="es-PE" sz="1200" dirty="0" err="1" smtClean="0">
                <a:ea typeface="Calibri" pitchFamily="34" charset="0"/>
                <a:cs typeface="Calibri" pitchFamily="34" charset="0"/>
              </a:rPr>
              <a:t>Cci</a:t>
            </a:r>
            <a:r>
              <a:rPr lang="es-PE" sz="1200" dirty="0" smtClean="0">
                <a:ea typeface="Calibri" pitchFamily="34" charset="0"/>
                <a:cs typeface="Calibri" pitchFamily="34" charset="0"/>
              </a:rPr>
              <a:t>, en un periodo de 5 años):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es-ES" sz="1200" dirty="0" smtClean="0">
                <a:ea typeface="Calibri" pitchFamily="34" charset="0"/>
                <a:cs typeface="Calibri" pitchFamily="34" charset="0"/>
              </a:rPr>
              <a:t>	</a:t>
            </a: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lvl="1">
              <a:buClr>
                <a:srgbClr val="C00000"/>
              </a:buClr>
              <a:buFontTx/>
              <a:buNone/>
              <a:defRPr/>
            </a:pPr>
            <a:endParaRPr lang="es-ES" sz="1200" b="1" u="sng" dirty="0" smtClean="0"/>
          </a:p>
          <a:p>
            <a:pPr marL="630238" lvl="1" indent="-268288">
              <a:buClr>
                <a:srgbClr val="C00000"/>
              </a:buClr>
              <a:buFontTx/>
              <a:buNone/>
              <a:defRPr/>
            </a:pPr>
            <a:r>
              <a:rPr lang="es-ES" sz="1200" dirty="0" smtClean="0"/>
              <a:t>Notas:  Con anterioridad a la fecha de presentación de ofertas, PROINVERSIÓN establecerá:</a:t>
            </a:r>
          </a:p>
          <a:p>
            <a:pPr marL="630238" lvl="1" indent="-268288">
              <a:buClr>
                <a:srgbClr val="C00000"/>
              </a:buClr>
              <a:buFont typeface="Arial" charset="0"/>
              <a:buChar char="•"/>
              <a:defRPr/>
            </a:pPr>
            <a:r>
              <a:rPr lang="es-ES" sz="1200" dirty="0" smtClean="0"/>
              <a:t>Un número mínimo de consumidores a conectar por ciudad/localidad en el plazo global de 5 años.</a:t>
            </a:r>
          </a:p>
          <a:p>
            <a:pPr marL="630238" lvl="1" indent="-268288">
              <a:buClr>
                <a:srgbClr val="C00000"/>
              </a:buClr>
              <a:buFont typeface="Arial" charset="0"/>
              <a:buChar char="•"/>
              <a:defRPr/>
            </a:pPr>
            <a:r>
              <a:rPr lang="es-ES" sz="1200" dirty="0" smtClean="0"/>
              <a:t>Un número mínimo de consumidores a conectar en todas las ciudades/localidades por cada uno de los años de 1 al 5.</a:t>
            </a:r>
          </a:p>
          <a:p>
            <a:pPr marL="630238" lvl="1" indent="-268288">
              <a:buClr>
                <a:srgbClr val="C00000"/>
              </a:buClr>
              <a:buFont typeface="Arial" charset="0"/>
              <a:buChar char="•"/>
              <a:defRPr/>
            </a:pPr>
            <a:r>
              <a:rPr lang="es-ES" sz="1200" dirty="0" smtClean="0"/>
              <a:t>Un número máximo de consumidores a conectar en todas las ciudades acumulado en el plazo de 5 años (**).</a:t>
            </a:r>
          </a:p>
          <a:p>
            <a:pPr marL="630238" lvl="1" indent="-268288">
              <a:buClr>
                <a:srgbClr val="C00000"/>
              </a:buClr>
              <a:buFont typeface="Arial" charset="0"/>
              <a:buChar char="•"/>
              <a:defRPr/>
            </a:pPr>
            <a:r>
              <a:rPr lang="es-PE" sz="1200" dirty="0" smtClean="0">
                <a:ea typeface="+mn-ea"/>
                <a:cs typeface="+mn-cs"/>
              </a:rPr>
              <a:t>La oferta del postor no será considerada válida si presenta</a:t>
            </a:r>
            <a:r>
              <a:rPr lang="es-ES" sz="1200" dirty="0" smtClean="0">
                <a:ea typeface="+mn-ea"/>
                <a:cs typeface="+mn-cs"/>
              </a:rPr>
              <a:t> valores inferiores a los mínimos por ciudad o año establecidos por PROINVERSIÓN; o si contiene un valor total acumulado en 5 años superior al máximo establecido por PROINVERSIÓN. </a:t>
            </a:r>
            <a:endParaRPr lang="es-PE" sz="1200" dirty="0" smtClean="0"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6200" y="376238"/>
            <a:ext cx="8639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FACTOR DE COMPETENCIA</a:t>
            </a:r>
            <a:endParaRPr lang="es-PE" sz="20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4" name="AutoShape 2"/>
          <p:cNvSpPr>
            <a:spLocks noChangeAspect="1" noChangeArrowheads="1"/>
          </p:cNvSpPr>
          <p:nvPr/>
        </p:nvSpPr>
        <p:spPr bwMode="auto">
          <a:xfrm>
            <a:off x="900113" y="1731963"/>
            <a:ext cx="5572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>
              <a:solidFill>
                <a:srgbClr val="000000"/>
              </a:solidFill>
            </a:endParaRPr>
          </a:p>
        </p:txBody>
      </p:sp>
      <p:pic>
        <p:nvPicPr>
          <p:cNvPr id="3789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1830388"/>
            <a:ext cx="1143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857495"/>
            <a:ext cx="8215312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3 Marcador de número de diapositiva"/>
          <p:cNvSpPr txBox="1">
            <a:spLocks/>
          </p:cNvSpPr>
          <p:nvPr/>
        </p:nvSpPr>
        <p:spPr bwMode="auto">
          <a:xfrm>
            <a:off x="8643938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DB5FA7A3-FC66-418C-A72F-806163BC4999}" type="slidenum">
              <a:rPr lang="es-ES" sz="1000">
                <a:solidFill>
                  <a:srgbClr val="000000"/>
                </a:solidFill>
                <a:latin typeface="Calibri" pitchFamily="34" charset="0"/>
              </a:rPr>
              <a:pPr algn="r">
                <a:defRPr/>
              </a:pPr>
              <a:t>5</a:t>
            </a:fld>
            <a:endParaRPr lang="es-ES" sz="1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34925" y="395288"/>
            <a:ext cx="8642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 smtClean="0">
                <a:latin typeface="Calibri" pitchFamily="34" charset="0"/>
                <a:cs typeface="Calibri" pitchFamily="34" charset="0"/>
              </a:rPr>
              <a:t>CRONOGRAMA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97591-A151-459F-A6A3-B8FDD24F154C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9940" name="21 Conector recto"/>
          <p:cNvCxnSpPr>
            <a:cxnSpLocks noChangeShapeType="1"/>
          </p:cNvCxnSpPr>
          <p:nvPr/>
        </p:nvCxnSpPr>
        <p:spPr bwMode="auto">
          <a:xfrm flipH="1">
            <a:off x="1185218" y="2648229"/>
            <a:ext cx="6350" cy="82904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" name="22 CuadroTexto"/>
          <p:cNvSpPr txBox="1"/>
          <p:nvPr/>
        </p:nvSpPr>
        <p:spPr>
          <a:xfrm>
            <a:off x="1989079" y="2017713"/>
            <a:ext cx="936625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Primera versión </a:t>
            </a:r>
            <a:r>
              <a:rPr lang="es-PE" sz="1200" dirty="0" smtClean="0">
                <a:latin typeface="Calibri" pitchFamily="34" charset="0"/>
                <a:cs typeface="+mn-cs"/>
              </a:rPr>
              <a:t>Contrato</a:t>
            </a:r>
            <a:endParaRPr lang="es-PE" sz="1200" dirty="0">
              <a:latin typeface="Calibri" pitchFamily="34" charset="0"/>
              <a:cs typeface="+mn-cs"/>
            </a:endParaRPr>
          </a:p>
        </p:txBody>
      </p:sp>
      <p:cxnSp>
        <p:nvCxnSpPr>
          <p:cNvPr id="39942" name="23 Conector recto"/>
          <p:cNvCxnSpPr>
            <a:cxnSpLocks noChangeShapeType="1"/>
          </p:cNvCxnSpPr>
          <p:nvPr/>
        </p:nvCxnSpPr>
        <p:spPr bwMode="auto">
          <a:xfrm>
            <a:off x="2455985" y="2660254"/>
            <a:ext cx="6350" cy="83829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3" name="37 Conector recto"/>
          <p:cNvCxnSpPr>
            <a:cxnSpLocks noChangeShapeType="1"/>
          </p:cNvCxnSpPr>
          <p:nvPr/>
        </p:nvCxnSpPr>
        <p:spPr bwMode="auto">
          <a:xfrm>
            <a:off x="3708631" y="2626952"/>
            <a:ext cx="1" cy="87160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41 CuadroTexto"/>
          <p:cNvSpPr txBox="1"/>
          <p:nvPr/>
        </p:nvSpPr>
        <p:spPr>
          <a:xfrm>
            <a:off x="5377714" y="2017713"/>
            <a:ext cx="798513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 Versión final </a:t>
            </a:r>
            <a:r>
              <a:rPr lang="es-PE" sz="1200" dirty="0" smtClean="0">
                <a:latin typeface="Calibri" pitchFamily="34" charset="0"/>
                <a:cs typeface="+mn-cs"/>
              </a:rPr>
              <a:t>Contrato</a:t>
            </a:r>
            <a:endParaRPr lang="es-PE" sz="1200" dirty="0">
              <a:latin typeface="Calibri" pitchFamily="34" charset="0"/>
              <a:cs typeface="+mn-cs"/>
            </a:endParaRPr>
          </a:p>
        </p:txBody>
      </p:sp>
      <p:cxnSp>
        <p:nvCxnSpPr>
          <p:cNvPr id="39945" name="42 Conector recto"/>
          <p:cNvCxnSpPr>
            <a:cxnSpLocks noChangeShapeType="1"/>
            <a:stCxn id="42" idx="2"/>
          </p:cNvCxnSpPr>
          <p:nvPr/>
        </p:nvCxnSpPr>
        <p:spPr bwMode="auto">
          <a:xfrm flipH="1">
            <a:off x="5761965" y="2663826"/>
            <a:ext cx="15006" cy="88811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48 CuadroTexto"/>
          <p:cNvSpPr txBox="1"/>
          <p:nvPr/>
        </p:nvSpPr>
        <p:spPr>
          <a:xfrm>
            <a:off x="6372200" y="1988039"/>
            <a:ext cx="1003300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Presentación Propuestas y Buena Pro</a:t>
            </a:r>
          </a:p>
        </p:txBody>
      </p:sp>
      <p:cxnSp>
        <p:nvCxnSpPr>
          <p:cNvPr id="39947" name="49 Conector recto"/>
          <p:cNvCxnSpPr>
            <a:cxnSpLocks noChangeShapeType="1"/>
            <a:stCxn id="49" idx="2"/>
          </p:cNvCxnSpPr>
          <p:nvPr/>
        </p:nvCxnSpPr>
        <p:spPr bwMode="auto">
          <a:xfrm>
            <a:off x="6873850" y="2660254"/>
            <a:ext cx="0" cy="893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1" name="50 CuadroTexto"/>
          <p:cNvSpPr txBox="1"/>
          <p:nvPr/>
        </p:nvSpPr>
        <p:spPr>
          <a:xfrm>
            <a:off x="7554912" y="1988848"/>
            <a:ext cx="97752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Cierre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</p:txBody>
      </p:sp>
      <p:cxnSp>
        <p:nvCxnSpPr>
          <p:cNvPr id="39949" name="51 Conector recto"/>
          <p:cNvCxnSpPr>
            <a:cxnSpLocks noChangeShapeType="1"/>
            <a:stCxn id="51" idx="2"/>
          </p:cNvCxnSpPr>
          <p:nvPr/>
        </p:nvCxnSpPr>
        <p:spPr bwMode="auto">
          <a:xfrm>
            <a:off x="8043676" y="2635180"/>
            <a:ext cx="9195" cy="82214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950" name="35 Rectángulo redondeado"/>
          <p:cNvSpPr>
            <a:spLocks noChangeArrowheads="1"/>
          </p:cNvSpPr>
          <p:nvPr/>
        </p:nvSpPr>
        <p:spPr bwMode="auto">
          <a:xfrm>
            <a:off x="708382" y="3481487"/>
            <a:ext cx="979072" cy="62510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2012</a:t>
            </a:r>
          </a:p>
        </p:txBody>
      </p:sp>
      <p:sp>
        <p:nvSpPr>
          <p:cNvPr id="39953" name="35 Rectángulo redondeado"/>
          <p:cNvSpPr>
            <a:spLocks noChangeArrowheads="1"/>
          </p:cNvSpPr>
          <p:nvPr/>
        </p:nvSpPr>
        <p:spPr bwMode="auto">
          <a:xfrm>
            <a:off x="3129406" y="3457329"/>
            <a:ext cx="2090666" cy="65840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II </a:t>
            </a:r>
            <a:r>
              <a:rPr lang="es-PE" sz="1400" b="1" dirty="0">
                <a:solidFill>
                  <a:schemeClr val="bg1"/>
                </a:solidFill>
                <a:latin typeface="Calibri" pitchFamily="34" charset="0"/>
              </a:rPr>
              <a:t>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2013</a:t>
            </a:r>
            <a:endParaRPr lang="es-PE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240319" y="2017713"/>
            <a:ext cx="936625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Segunda versión </a:t>
            </a:r>
            <a:r>
              <a:rPr lang="es-PE" sz="1200" dirty="0" smtClean="0">
                <a:latin typeface="Calibri" pitchFamily="34" charset="0"/>
                <a:cs typeface="+mn-cs"/>
              </a:rPr>
              <a:t>Contrato</a:t>
            </a:r>
            <a:endParaRPr lang="es-PE" sz="1200" dirty="0">
              <a:latin typeface="Calibri" pitchFamily="34" charset="0"/>
              <a:cs typeface="+mn-cs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372525" y="2017604"/>
            <a:ext cx="914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latin typeface="Calibri" pitchFamily="34" charset="0"/>
                <a:cs typeface="+mn-cs"/>
              </a:rPr>
              <a:t>Solicitud Calificación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</p:txBody>
      </p:sp>
      <p:cxnSp>
        <p:nvCxnSpPr>
          <p:cNvPr id="39956" name="42 Conector recto"/>
          <p:cNvCxnSpPr>
            <a:cxnSpLocks noChangeShapeType="1"/>
          </p:cNvCxnSpPr>
          <p:nvPr/>
        </p:nvCxnSpPr>
        <p:spPr bwMode="auto">
          <a:xfrm flipH="1">
            <a:off x="4824885" y="2653571"/>
            <a:ext cx="3176" cy="103368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3 Marcador de número de diapositiva"/>
          <p:cNvSpPr txBox="1">
            <a:spLocks/>
          </p:cNvSpPr>
          <p:nvPr/>
        </p:nvSpPr>
        <p:spPr bwMode="auto">
          <a:xfrm>
            <a:off x="8643938" y="6564313"/>
            <a:ext cx="4572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0119E09-6316-485D-86C2-3E3A40BF8E79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6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83568" y="2017713"/>
            <a:ext cx="1028700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Calibri" pitchFamily="34" charset="0"/>
                <a:cs typeface="+mn-cs"/>
              </a:rPr>
              <a:t>Convocatoria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Calibri" pitchFamily="34" charset="0"/>
              <a:cs typeface="+mn-cs"/>
            </a:endParaRPr>
          </a:p>
        </p:txBody>
      </p:sp>
      <p:sp>
        <p:nvSpPr>
          <p:cNvPr id="27" name="35 Rectángulo redondeado"/>
          <p:cNvSpPr>
            <a:spLocks noChangeArrowheads="1"/>
          </p:cNvSpPr>
          <p:nvPr/>
        </p:nvSpPr>
        <p:spPr bwMode="auto">
          <a:xfrm>
            <a:off x="1926554" y="3457329"/>
            <a:ext cx="1071562" cy="64926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III 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2012</a:t>
            </a:r>
            <a:endParaRPr lang="es-PE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35 Rectángulo redondeado"/>
          <p:cNvSpPr>
            <a:spLocks noChangeArrowheads="1"/>
          </p:cNvSpPr>
          <p:nvPr/>
        </p:nvSpPr>
        <p:spPr bwMode="auto">
          <a:xfrm>
            <a:off x="5377714" y="3457329"/>
            <a:ext cx="3010710" cy="64926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III 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Calibri" pitchFamily="34" charset="0"/>
              </a:rPr>
              <a:t>2013</a:t>
            </a:r>
            <a:endParaRPr lang="es-PE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73025" y="404813"/>
            <a:ext cx="8642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+mn-cs"/>
              </a:rPr>
              <a:t>INFORMACIÓN Y CONTACTOS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E134A-3803-43EF-9CE3-6E1706713250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3 Marcador de número de diapositiva"/>
          <p:cNvSpPr txBox="1">
            <a:spLocks/>
          </p:cNvSpPr>
          <p:nvPr/>
        </p:nvSpPr>
        <p:spPr bwMode="auto">
          <a:xfrm>
            <a:off x="8715375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C497E84-17BB-42E5-94A6-B0AD7C5F0421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7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47004"/>
              </p:ext>
            </p:extLst>
          </p:nvPr>
        </p:nvGraphicFramePr>
        <p:xfrm>
          <a:off x="899592" y="2060848"/>
          <a:ext cx="7358063" cy="1800200"/>
        </p:xfrm>
        <a:graphic>
          <a:graphicData uri="http://schemas.openxmlformats.org/drawingml/2006/table">
            <a:tbl>
              <a:tblPr/>
              <a:tblGrid>
                <a:gridCol w="2765425"/>
                <a:gridCol w="4592638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Aníbal del Águila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Jefe de Proyecto  en Asuntos Eléctricos e Hidrocarburos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15240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Teléfono</a:t>
                      </a:r>
                      <a:endParaRPr kumimoji="0" lang="es-E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(51-1) 200-1200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extension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1340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5617">
                <a:tc>
                  <a:txBody>
                    <a:bodyPr/>
                    <a:lstStyle/>
                    <a:p>
                      <a:pPr marL="18288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E-mail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3"/>
                        </a:rPr>
                        <a:t>adelaguila@proinversion.gob.pe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4"/>
                        </a:rPr>
                        <a:t>whuambachano@proinversion.gob.pe</a:t>
                      </a:r>
                      <a:endParaRPr kumimoji="0" lang="es-E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612</Words>
  <Application>Microsoft Office PowerPoint</Application>
  <PresentationFormat>Presentación en pantalla (4:3)</PresentationFormat>
  <Paragraphs>145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Diseño personalizado ingles</vt:lpstr>
      <vt:lpstr>3_MODELO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Institucional, Operacional, Asociativo y Político/Regulatorio del Perú: Diagnóstico, retos y recomendaciones</dc:title>
  <dc:creator>Gabriela Carbajal</dc:creator>
  <cp:lastModifiedBy>whuambachano</cp:lastModifiedBy>
  <cp:revision>297</cp:revision>
  <cp:lastPrinted>2013-04-08T20:25:04Z</cp:lastPrinted>
  <dcterms:created xsi:type="dcterms:W3CDTF">2012-04-18T16:50:08Z</dcterms:created>
  <dcterms:modified xsi:type="dcterms:W3CDTF">2013-07-25T15:21:45Z</dcterms:modified>
</cp:coreProperties>
</file>