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</p:sldMasterIdLst>
  <p:notesMasterIdLst>
    <p:notesMasterId r:id="rId12"/>
  </p:notesMasterIdLst>
  <p:handoutMasterIdLst>
    <p:handoutMasterId r:id="rId13"/>
  </p:handoutMasterIdLst>
  <p:sldIdLst>
    <p:sldId id="302" r:id="rId4"/>
    <p:sldId id="403" r:id="rId5"/>
    <p:sldId id="401" r:id="rId6"/>
    <p:sldId id="386" r:id="rId7"/>
    <p:sldId id="400" r:id="rId8"/>
    <p:sldId id="388" r:id="rId9"/>
    <p:sldId id="399" r:id="rId10"/>
    <p:sldId id="402" r:id="rId11"/>
  </p:sldIdLst>
  <p:sldSz cx="9906000" cy="6858000" type="A4"/>
  <p:notesSz cx="6797675" cy="9928225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6666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4590" autoAdjust="0"/>
  </p:normalViewPr>
  <p:slideViewPr>
    <p:cSldViewPr>
      <p:cViewPr>
        <p:scale>
          <a:sx n="90" d="100"/>
          <a:sy n="90" d="100"/>
        </p:scale>
        <p:origin x="-894" y="-43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C6380D-C1C3-47A5-BC08-6BEDDFEB0B7F}" type="datetimeFigureOut">
              <a:rPr lang="es-PE"/>
              <a:pPr>
                <a:defRPr/>
              </a:pPr>
              <a:t>19/08/2014</a:t>
            </a:fld>
            <a:endParaRPr lang="es-PE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88C317-4E26-4CC6-A876-F034EDB73E7F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00575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8A9413-42B0-47C3-A503-8CC68E641118}" type="datetimeFigureOut">
              <a:rPr lang="es-PE"/>
              <a:pPr>
                <a:defRPr/>
              </a:pPr>
              <a:t>19/08/2014</a:t>
            </a:fld>
            <a:endParaRPr lang="es-PE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E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PE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D0DB6A-FB28-47C3-8990-416565689CF3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47459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dirty="0" smtClean="0"/>
          </a:p>
        </p:txBody>
      </p:sp>
      <p:sp>
        <p:nvSpPr>
          <p:cNvPr id="645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B895E0-699E-4669-BF63-DF490A162183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dirty="0" smtClean="0"/>
          </a:p>
        </p:txBody>
      </p:sp>
      <p:sp>
        <p:nvSpPr>
          <p:cNvPr id="645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B184CE-BAE7-41BC-9C53-CA240BC49227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dirty="0" smtClean="0"/>
          </a:p>
        </p:txBody>
      </p:sp>
      <p:sp>
        <p:nvSpPr>
          <p:cNvPr id="706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4143DD-DCCF-4ADC-A039-A3CDA417FC27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smtClean="0"/>
          </a:p>
        </p:txBody>
      </p:sp>
      <p:sp>
        <p:nvSpPr>
          <p:cNvPr id="706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1493C9-1AD4-427F-B4FD-E14CFE603E58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smtClean="0"/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DB1CE7-F413-4954-A33A-DDCD582A2219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dirty="0" smtClean="0"/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EA39C5-7F3D-4C7A-8837-07BCF8F6562B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E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25A72A-A964-4EFF-842A-17063AD388D6}" type="datetimeFigureOut">
              <a:rPr lang="es-ES"/>
              <a:pPr>
                <a:defRPr/>
              </a:pPr>
              <a:t>19/08/2014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B70F3E6-926F-4A59-A29B-D308011526B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6C13174-BBB9-4687-8EEB-12C82525EE95}" type="datetimeFigureOut">
              <a:rPr lang="es-ES"/>
              <a:pPr>
                <a:defRPr/>
              </a:pPr>
              <a:t>19/08/2014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565E59-EEB9-4A97-BB8E-C8092FB1AC4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33696" y="71439"/>
            <a:ext cx="2277004" cy="60547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02683" y="71439"/>
            <a:ext cx="6665913" cy="60547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D58EC7-4CC7-458C-BEE1-B49B82C8A6AC}" type="datetimeFigureOut">
              <a:rPr lang="es-ES"/>
              <a:pPr>
                <a:defRPr/>
              </a:pPr>
              <a:t>19/08/2014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DD2E3B-BEBA-4AF2-820F-26AD19990FF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 Imagen" descr="Logo_español_complet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954" y="6216650"/>
            <a:ext cx="193648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2 Conector recto"/>
          <p:cNvCxnSpPr/>
          <p:nvPr userDrawn="1"/>
        </p:nvCxnSpPr>
        <p:spPr>
          <a:xfrm>
            <a:off x="386953" y="6215064"/>
            <a:ext cx="8977313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624C86-B731-447F-91E8-AA4AC7C07F2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PT PAIS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52347E-7607-490F-AD64-AB77C8771D70}" type="datetimeFigureOut">
              <a:rPr lang="es-ES"/>
              <a:pPr>
                <a:defRPr/>
              </a:pPr>
              <a:t>19/08/2014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85B902-8963-4DCB-AF9B-8312AA1BB6D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BF30DA9-3C9F-4E85-A400-887BABD439B0}" type="datetimeFigureOut">
              <a:rPr lang="es-ES"/>
              <a:pPr>
                <a:defRPr/>
              </a:pPr>
              <a:t>19/08/2014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977EA4-F768-410D-B930-1D473570C71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3BD7BC6-BE02-4858-BD8D-E6F834AC0A92}" type="datetimeFigureOut">
              <a:rPr lang="es-ES"/>
              <a:pPr>
                <a:defRPr/>
              </a:pPr>
              <a:t>19/08/2014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81C169-6E99-4E4A-8F03-707A5011170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93AE7DF-762E-4E8F-A995-5C267FC71A2D}" type="datetimeFigureOut">
              <a:rPr lang="es-ES"/>
              <a:pPr>
                <a:defRPr/>
              </a:pPr>
              <a:t>19/08/2014</a:t>
            </a:fld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39D590-2732-4FAF-B2F9-CB6902E0E37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C15466C-4073-4ADB-8743-B8C77350D912}" type="datetimeFigureOut">
              <a:rPr lang="es-ES"/>
              <a:pPr>
                <a:defRPr/>
              </a:pPr>
              <a:t>19/08/2014</a:t>
            </a:fld>
            <a:endParaRPr lang="es-E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E47EE9A-A6C2-461D-85E9-2469BC0AC97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0A62DB8-6B5F-4F86-8B86-861A65A49AE0}" type="datetimeFigureOut">
              <a:rPr lang="es-ES"/>
              <a:pPr>
                <a:defRPr/>
              </a:pPr>
              <a:t>19/08/2014</a:t>
            </a:fld>
            <a:endParaRPr lang="es-E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78169C5-A0DC-4B42-926A-ED51984D18E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D961EC-00A1-4E0C-A18E-1F62C3CE1AFB}" type="datetimeFigureOut">
              <a:rPr lang="es-ES"/>
              <a:pPr>
                <a:defRPr/>
              </a:pPr>
              <a:t>19/08/2014</a:t>
            </a:fld>
            <a:endParaRPr lang="es-E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85C2A7-1074-4B5A-9A1D-BDC7FF43674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59532C-4932-40B1-8489-38125146776E}" type="datetimeFigureOut">
              <a:rPr lang="es-ES"/>
              <a:pPr>
                <a:defRPr/>
              </a:pPr>
              <a:t>19/08/2014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19ADAC-0F6B-4310-B62F-9D63DDDDC05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0D1BCAE-2B14-43CB-8240-E8D5F6021E7A}" type="datetimeFigureOut">
              <a:rPr lang="es-ES"/>
              <a:pPr>
                <a:defRPr/>
              </a:pPr>
              <a:t>19/08/2014</a:t>
            </a:fld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5359225-DEF7-400C-8DAA-5AF22D9062C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D3393D-6CEC-4F62-89AA-46FD89FE825E}" type="datetimeFigureOut">
              <a:rPr lang="es-ES"/>
              <a:pPr>
                <a:defRPr/>
              </a:pPr>
              <a:t>19/08/2014</a:t>
            </a:fld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D744AD-7C15-4563-841E-20474B935CA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E7601DF-A926-4A70-B431-704E36AD70BF}" type="datetimeFigureOut">
              <a:rPr lang="es-ES"/>
              <a:pPr>
                <a:defRPr/>
              </a:pPr>
              <a:t>19/08/2014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390473B-DFFA-431A-A250-B431A261758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B7DE691-E006-4116-99D9-384B3C723B21}" type="datetimeFigureOut">
              <a:rPr lang="es-ES"/>
              <a:pPr>
                <a:defRPr/>
              </a:pPr>
              <a:t>19/08/2014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00B8F77-D199-45C6-A8F0-226C253DC5D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B967425-5F91-48CF-B189-C7BDF3A24DBC}" type="datetimeFigureOut">
              <a:rPr lang="es-ES"/>
              <a:pPr>
                <a:defRPr/>
              </a:pPr>
              <a:t>19/08/2014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0AF72B4-595E-4716-A741-EE63AD5D85C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EE84EC-BD3F-478A-B4D1-9063FC6CE4AB}" type="datetimeFigureOut">
              <a:rPr lang="es-ES"/>
              <a:pPr>
                <a:defRPr/>
              </a:pPr>
              <a:t>19/08/2014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B437BF-B1E9-413B-8135-E8184894D8B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ener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004E3D1-CC28-4AD8-B6FC-EA321032337C}" type="datetimeFigureOut">
              <a:rPr lang="es-ES"/>
              <a:pPr>
                <a:defRPr/>
              </a:pPr>
              <a:t>19/08/2014</a:t>
            </a:fld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BED714-BDE9-477D-8840-691AECF91B4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EDFC36A-72BB-409C-A4B6-416B3EC05268}" type="datetimeFigureOut">
              <a:rPr lang="es-ES"/>
              <a:pPr>
                <a:defRPr/>
              </a:pPr>
              <a:t>19/08/2014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EBE4F5-F880-49A5-8B3D-F7C130EE38E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B732F6-8D3D-4D52-A0CF-159F9EE6D8F9}" type="datetimeFigureOut">
              <a:rPr lang="es-ES"/>
              <a:pPr>
                <a:defRPr/>
              </a:pPr>
              <a:t>19/08/2014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5E5E6E1-890B-4B26-AB79-EF86D7E9EAF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33696" y="71439"/>
            <a:ext cx="2277004" cy="60547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02683" y="71439"/>
            <a:ext cx="6665913" cy="60547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C63A4E2-1E53-4D97-AFEB-1715EB6E1517}" type="datetimeFigureOut">
              <a:rPr lang="es-ES"/>
              <a:pPr>
                <a:defRPr/>
              </a:pPr>
              <a:t>19/08/2014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B3F2D2E-7259-4CB6-988D-D3A771E80C3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F02EADF-CCAD-45A9-A4E4-6391DA9A4A1C}" type="datetimeFigureOut">
              <a:rPr lang="es-ES"/>
              <a:pPr>
                <a:defRPr/>
              </a:pPr>
              <a:t>19/08/2014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6CFA6C-C0F9-45B7-8D9B-1968C74D66A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91531B9-F37E-4673-B5B9-B66BB33E81C1}" type="datetimeFigureOut">
              <a:rPr lang="es-ES"/>
              <a:pPr>
                <a:defRPr/>
              </a:pPr>
              <a:t>19/08/2014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509E313-30F2-46EC-804C-2B5F6C43EE6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9DBF0B0-EDE5-407A-A337-CB68AA85075F}" type="datetimeFigureOut">
              <a:rPr lang="es-ES"/>
              <a:pPr>
                <a:defRPr/>
              </a:pPr>
              <a:t>19/08/2014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724C03-B333-498D-8A65-EBD38DE5D23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FA42070-ACEE-48EC-965B-B8BD9E495E78}" type="datetimeFigureOut">
              <a:rPr lang="es-ES"/>
              <a:pPr>
                <a:defRPr/>
              </a:pPr>
              <a:t>19/08/2014</a:t>
            </a:fld>
            <a:endParaRPr lang="es-E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FD47EBE-DFCB-4ACF-B3B3-CFAB1209CC8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D020F2-F0C6-4EAC-92C8-BA2335734146}" type="datetimeFigureOut">
              <a:rPr lang="es-ES"/>
              <a:pPr>
                <a:defRPr/>
              </a:pPr>
              <a:t>19/08/2014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6BAF06-0565-4108-ABED-E12C1843FCA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ener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2FEA86-57C0-4C54-8B03-01FD646F6E1D}" type="datetimeFigureOut">
              <a:rPr lang="es-ES"/>
              <a:pPr>
                <a:defRPr/>
              </a:pPr>
              <a:t>19/08/2014</a:t>
            </a:fld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FF6F89-F1B3-4B46-9665-77AC6E1D3F1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BD72F26-79E4-4B90-9750-E565ABB23AB1}" type="datetimeFigureOut">
              <a:rPr lang="es-ES"/>
              <a:pPr>
                <a:defRPr/>
              </a:pPr>
              <a:t>19/08/2014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C02D55-784D-418E-BE79-8FB2EF4C35E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10B3D1D-6BB6-4ED6-93E1-5F381FFD17A0}" type="datetimeFigureOut">
              <a:rPr lang="es-ES"/>
              <a:pPr>
                <a:defRPr/>
              </a:pPr>
              <a:t>19/08/2014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FA77F8-1351-47D0-A0BC-D25FC8CA5A8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endParaRPr lang="es-ES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9CCE7B8-E8BE-4D6A-8ACC-DC0C06E7106B}" type="datetimeFigureOut">
              <a:rPr lang="es-ES"/>
              <a:pPr>
                <a:defRPr/>
              </a:pPr>
              <a:t>19/08/2014</a:t>
            </a:fld>
            <a:endParaRPr lang="es-ES" dirty="0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ED3EA5A-64BA-46EA-974B-76615BFE080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02683" y="71438"/>
            <a:ext cx="495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319" y="0"/>
            <a:ext cx="98956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77391" y="0"/>
            <a:ext cx="9983391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2A14309-DE69-42E1-9AFB-B2DEB2F98854}" type="datetimeFigureOut">
              <a:rPr lang="es-ES"/>
              <a:pPr>
                <a:defRPr/>
              </a:pPr>
              <a:t>19/08/2014</a:t>
            </a:fld>
            <a:endParaRPr lang="es-ES" dirty="0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84F9D60-8AF9-4B10-8FAF-D0D69AD0845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endParaRPr lang="es-ES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65B515A-F1BA-49C4-9117-619FA0DF5239}" type="datetimeFigureOut">
              <a:rPr lang="es-ES"/>
              <a:pPr>
                <a:defRPr/>
              </a:pPr>
              <a:t>19/08/2014</a:t>
            </a:fld>
            <a:endParaRPr lang="es-ES" dirty="0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7728E9A-F665-4A03-9373-97D65F92A82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3079" name="Imagen 9" descr="pie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5300" y="9536114"/>
            <a:ext cx="99060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02683" y="71438"/>
            <a:ext cx="495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delaguila@proinversion.gob.p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whuambachano@proinversion.gob.p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C:\Users\psuclupe\AppData\Local\Microsoft\Windows\Temporary Internet Files\Content.Outlook\2DA03VIR\PLANTILLA energ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6946" y="0"/>
            <a:ext cx="10022946" cy="701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5 CuadroTexto"/>
          <p:cNvSpPr txBox="1">
            <a:spLocks noChangeArrowheads="1"/>
          </p:cNvSpPr>
          <p:nvPr/>
        </p:nvSpPr>
        <p:spPr bwMode="auto">
          <a:xfrm>
            <a:off x="506506" y="2564904"/>
            <a:ext cx="8736971" cy="244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es-PE" sz="2400" b="1" dirty="0">
                <a:solidFill>
                  <a:schemeClr val="bg1"/>
                </a:solidFill>
                <a:latin typeface="Calibri" pitchFamily="34" charset="0"/>
              </a:rPr>
              <a:t>Concurso Público Internacional para otorgar en concesión</a:t>
            </a:r>
          </a:p>
          <a:p>
            <a:pPr algn="ctr"/>
            <a:r>
              <a:rPr lang="es-PE" sz="2400" b="1" dirty="0" smtClean="0">
                <a:solidFill>
                  <a:schemeClr val="bg1"/>
                </a:solidFill>
                <a:latin typeface="Calibri" pitchFamily="34" charset="0"/>
              </a:rPr>
              <a:t>el Proyecto SCT: </a:t>
            </a:r>
          </a:p>
          <a:p>
            <a:pPr algn="ctr">
              <a:spcBef>
                <a:spcPts val="2400"/>
              </a:spcBef>
            </a:pPr>
            <a:r>
              <a:rPr lang="es-PE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“SUBESTACIÓN NUEVA LURÍN 220/60 kV y</a:t>
            </a:r>
          </a:p>
          <a:p>
            <a:pPr algn="ctr"/>
            <a:r>
              <a:rPr lang="es-PE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LÍNEAS DE ENLACE EN 220 kV  y 60 kV”</a:t>
            </a:r>
          </a:p>
          <a:p>
            <a:pPr lvl="0" algn="ctr">
              <a:spcBef>
                <a:spcPts val="1800"/>
              </a:spcBef>
            </a:pPr>
            <a:r>
              <a:rPr lang="es-PE" sz="1400" b="1" dirty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SCT: Sistema Complementario de Transmisión</a:t>
            </a:r>
            <a:r>
              <a:rPr lang="es-PE" sz="14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es-PE" sz="1400" b="1" dirty="0">
              <a:solidFill>
                <a:srgbClr val="FFFFFF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359106" y="6529389"/>
            <a:ext cx="4953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F521FA-EE1A-45F1-8D88-32A072FBA636}" type="slidenum">
              <a:rPr lang="es-ES" sz="1000" smtClean="0">
                <a:solidFill>
                  <a:schemeClr val="tx2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 sz="10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-31984" y="188640"/>
            <a:ext cx="5219010" cy="64807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>
            <a:defPPr>
              <a:defRPr lang="es-ES"/>
            </a:defPPr>
            <a:lvl1pPr marL="93663">
              <a:spcBef>
                <a:spcPts val="0"/>
              </a:spcBef>
              <a:spcAft>
                <a:spcPts val="0"/>
              </a:spcAft>
              <a:defRPr sz="2400" b="1">
                <a:solidFill>
                  <a:prstClr val="black"/>
                </a:solidFill>
                <a:latin typeface="+mn-lt"/>
              </a:defRPr>
            </a:lvl1pPr>
          </a:lstStyle>
          <a:p>
            <a:r>
              <a:rPr lang="es-PE" sz="2000" dirty="0" smtClean="0"/>
              <a:t>SUBESTACIÓN NUEVA LURÍN 220/60 kV y LÍNEAS </a:t>
            </a:r>
            <a:r>
              <a:rPr lang="es-PE" sz="2000" dirty="0"/>
              <a:t>DE </a:t>
            </a:r>
            <a:r>
              <a:rPr lang="es-PE" sz="2000" dirty="0" smtClean="0"/>
              <a:t>ENLACE EN 220 kV y 60 kV</a:t>
            </a:r>
            <a:endParaRPr lang="es-MX" sz="2000" dirty="0"/>
          </a:p>
        </p:txBody>
      </p:sp>
      <p:sp>
        <p:nvSpPr>
          <p:cNvPr id="13" name="42 Rectángulo"/>
          <p:cNvSpPr>
            <a:spLocks noChangeArrowheads="1"/>
          </p:cNvSpPr>
          <p:nvPr/>
        </p:nvSpPr>
        <p:spPr bwMode="auto">
          <a:xfrm>
            <a:off x="289152" y="1492524"/>
            <a:ext cx="2089562" cy="496317"/>
          </a:xfrm>
          <a:prstGeom prst="rect">
            <a:avLst/>
          </a:prstGeom>
          <a:solidFill>
            <a:srgbClr val="C00000"/>
          </a:soli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+mn-lt"/>
              </a:rPr>
              <a:t>CONVOCADO</a:t>
            </a:r>
            <a:endParaRPr lang="es-ES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9" name="3 Marcador de contenido" descr="Diagra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122" y="2232838"/>
            <a:ext cx="4339843" cy="4242052"/>
          </a:xfrm>
          <a:prstGeom prst="rect">
            <a:avLst/>
          </a:prstGeom>
        </p:spPr>
      </p:pic>
      <p:sp>
        <p:nvSpPr>
          <p:cNvPr id="20" name="19 Elipse"/>
          <p:cNvSpPr/>
          <p:nvPr/>
        </p:nvSpPr>
        <p:spPr>
          <a:xfrm>
            <a:off x="2227302" y="4498900"/>
            <a:ext cx="2569681" cy="12954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4953001" y="2025135"/>
            <a:ext cx="4536973" cy="428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es-ES" sz="1400" b="1" dirty="0">
                <a:solidFill>
                  <a:srgbClr val="CC3300"/>
                </a:solidFill>
                <a:latin typeface="+mn-lt"/>
                <a:cs typeface="Tahoma" pitchFamily="34" charset="0"/>
              </a:rPr>
              <a:t>Ubicación: </a:t>
            </a:r>
            <a:r>
              <a:rPr lang="es-PE" sz="1400" dirty="0">
                <a:solidFill>
                  <a:srgbClr val="000000"/>
                </a:solidFill>
                <a:latin typeface="+mn-lt"/>
                <a:cs typeface="Calibri" pitchFamily="34" charset="0"/>
              </a:rPr>
              <a:t>Lima. </a:t>
            </a:r>
          </a:p>
          <a:p>
            <a:pPr algn="just" fontAlgn="base">
              <a:spcBef>
                <a:spcPts val="900"/>
              </a:spcBef>
              <a:spcAft>
                <a:spcPts val="600"/>
              </a:spcAft>
            </a:pPr>
            <a:r>
              <a:rPr lang="es-ES" sz="1400" b="1" dirty="0">
                <a:solidFill>
                  <a:srgbClr val="CC3300"/>
                </a:solidFill>
                <a:latin typeface="+mn-lt"/>
                <a:ea typeface="Calibri" pitchFamily="34" charset="0"/>
                <a:cs typeface="Tahoma" pitchFamily="34" charset="0"/>
              </a:rPr>
              <a:t>Descripción: </a:t>
            </a:r>
            <a:r>
              <a:rPr lang="es-PE" sz="1400" dirty="0" smtClean="0">
                <a:solidFill>
                  <a:prstClr val="black"/>
                </a:solidFill>
                <a:latin typeface="+mn-lt"/>
              </a:rPr>
              <a:t>El Proyecto comprende las siguientes instalaciones: la Subestación </a:t>
            </a:r>
            <a:r>
              <a:rPr lang="es-PE" sz="1400" dirty="0">
                <a:solidFill>
                  <a:prstClr val="black"/>
                </a:solidFill>
                <a:latin typeface="+mn-lt"/>
              </a:rPr>
              <a:t>Nueva Lurín 220/60 kV, su enlace en 220 kV a la línea Chilca-San Juan y las líneas de enlace en 60 kV a las subestaciones existentes Lurín y Las </a:t>
            </a:r>
            <a:r>
              <a:rPr lang="es-PE" sz="1400" dirty="0" smtClean="0">
                <a:solidFill>
                  <a:prstClr val="black"/>
                </a:solidFill>
                <a:latin typeface="+mn-lt"/>
              </a:rPr>
              <a:t>Praderas.  El </a:t>
            </a:r>
            <a:r>
              <a:rPr lang="es-PE" sz="1400" dirty="0" smtClean="0">
                <a:solidFill>
                  <a:prstClr val="black"/>
                </a:solidFill>
                <a:latin typeface="+mn-lt"/>
              </a:rPr>
              <a:t>ingreso </a:t>
            </a:r>
            <a:r>
              <a:rPr lang="es-PE" sz="1400" dirty="0" smtClean="0">
                <a:solidFill>
                  <a:prstClr val="black"/>
                </a:solidFill>
                <a:latin typeface="+mn-lt"/>
              </a:rPr>
              <a:t>de la Nueva Subestación permitirá mejorar </a:t>
            </a:r>
            <a:r>
              <a:rPr lang="es-PE" sz="1400" dirty="0">
                <a:solidFill>
                  <a:prstClr val="black"/>
                </a:solidFill>
                <a:latin typeface="+mn-lt"/>
              </a:rPr>
              <a:t>el suministro de energía a </a:t>
            </a:r>
            <a:r>
              <a:rPr lang="es-PE" sz="1400" dirty="0" smtClean="0">
                <a:solidFill>
                  <a:prstClr val="black"/>
                </a:solidFill>
                <a:latin typeface="+mn-lt"/>
              </a:rPr>
              <a:t>las subestaciones existentes, </a:t>
            </a:r>
            <a:r>
              <a:rPr lang="es-PE" sz="1400" dirty="0">
                <a:solidFill>
                  <a:prstClr val="black"/>
                </a:solidFill>
                <a:latin typeface="+mn-lt"/>
              </a:rPr>
              <a:t>que forman parte de la concesión de Luz del Sur y atienden una parte importante de la demanda en la zona sur de Lima.</a:t>
            </a:r>
          </a:p>
          <a:p>
            <a:pPr marL="171450" lvl="1" indent="-171450" algn="just" eaLnBrk="0" fontAlgn="base" hangingPunct="0">
              <a:spcBef>
                <a:spcPts val="900"/>
              </a:spcBef>
              <a:spcAft>
                <a:spcPts val="600"/>
              </a:spcAft>
              <a:buFont typeface="Wingdings" pitchFamily="2" charset="2"/>
              <a:buChar char=""/>
            </a:pPr>
            <a:r>
              <a:rPr lang="es-ES" sz="1400" b="1" dirty="0">
                <a:solidFill>
                  <a:srgbClr val="CC3300"/>
                </a:solidFill>
                <a:latin typeface="+mn-lt"/>
                <a:cs typeface="Tahoma" pitchFamily="34" charset="0"/>
              </a:rPr>
              <a:t>Inversión estimada (sin IGV): </a:t>
            </a:r>
            <a:r>
              <a:rPr lang="es-PE" sz="1400" dirty="0" smtClean="0">
                <a:solidFill>
                  <a:srgbClr val="000000"/>
                </a:solidFill>
                <a:latin typeface="+mn-lt"/>
                <a:cs typeface="Tahoma" pitchFamily="34" charset="0"/>
              </a:rPr>
              <a:t>US</a:t>
            </a:r>
            <a:r>
              <a:rPr lang="es-PE" sz="1400" dirty="0" smtClean="0">
                <a:solidFill>
                  <a:srgbClr val="000000"/>
                </a:solidFill>
                <a:latin typeface="+mn-lt"/>
                <a:cs typeface="Tahoma" pitchFamily="34" charset="0"/>
              </a:rPr>
              <a:t>$ 49.6 </a:t>
            </a:r>
            <a:r>
              <a:rPr lang="es-PE" sz="1400" dirty="0" smtClean="0">
                <a:solidFill>
                  <a:srgbClr val="000000"/>
                </a:solidFill>
                <a:latin typeface="+mn-lt"/>
                <a:cs typeface="Tahoma" pitchFamily="34" charset="0"/>
              </a:rPr>
              <a:t>Millones</a:t>
            </a:r>
            <a:endParaRPr lang="es-PE" sz="1400" dirty="0">
              <a:solidFill>
                <a:srgbClr val="000000"/>
              </a:solidFill>
              <a:latin typeface="+mn-lt"/>
              <a:cs typeface="Calibri" pitchFamily="34" charset="0"/>
            </a:endParaRPr>
          </a:p>
          <a:p>
            <a:pPr marL="171450" lvl="1" indent="-171450" algn="just" eaLnBrk="0" fontAlgn="base" hangingPunct="0">
              <a:spcBef>
                <a:spcPts val="900"/>
              </a:spcBef>
              <a:spcAft>
                <a:spcPts val="600"/>
              </a:spcAft>
              <a:buFont typeface="Wingdings" pitchFamily="2" charset="2"/>
              <a:buChar char=""/>
            </a:pPr>
            <a:r>
              <a:rPr lang="es-ES" sz="1400" b="1" dirty="0">
                <a:solidFill>
                  <a:srgbClr val="CC3300"/>
                </a:solidFill>
                <a:latin typeface="+mn-lt"/>
                <a:cs typeface="Tahoma" pitchFamily="34" charset="0"/>
              </a:rPr>
              <a:t>Modalidad: </a:t>
            </a:r>
            <a:r>
              <a:rPr lang="es-ES" sz="1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Autosostenible. </a:t>
            </a:r>
            <a:endParaRPr lang="es-PE" sz="1400" dirty="0">
              <a:solidFill>
                <a:srgbClr val="000000"/>
              </a:solidFill>
              <a:latin typeface="+mn-lt"/>
              <a:cs typeface="Calibri" pitchFamily="34" charset="0"/>
            </a:endParaRPr>
          </a:p>
          <a:p>
            <a:pPr marL="171450" lvl="1" indent="-171450" algn="just" eaLnBrk="0" fontAlgn="base" hangingPunct="0">
              <a:spcBef>
                <a:spcPts val="900"/>
              </a:spcBef>
              <a:spcAft>
                <a:spcPts val="600"/>
              </a:spcAft>
              <a:buFont typeface="Wingdings" pitchFamily="2" charset="2"/>
              <a:buChar char=""/>
            </a:pPr>
            <a:r>
              <a:rPr lang="es-PE" sz="1400" b="1" dirty="0">
                <a:solidFill>
                  <a:srgbClr val="CC3300"/>
                </a:solidFill>
                <a:latin typeface="+mn-lt"/>
                <a:cs typeface="Tahoma" pitchFamily="34" charset="0"/>
              </a:rPr>
              <a:t>P</a:t>
            </a:r>
            <a:r>
              <a:rPr lang="es-ES" sz="1400" b="1" dirty="0">
                <a:solidFill>
                  <a:srgbClr val="CC3300"/>
                </a:solidFill>
                <a:latin typeface="+mn-lt"/>
                <a:cs typeface="Tahoma" pitchFamily="34" charset="0"/>
              </a:rPr>
              <a:t>lazo de la concesión: </a:t>
            </a:r>
            <a:r>
              <a:rPr lang="es-ES" sz="1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30 años más el periodo de construcción </a:t>
            </a:r>
            <a:r>
              <a:rPr lang="es-ES" sz="1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(25 meses) </a:t>
            </a:r>
            <a:endParaRPr lang="es-PE" sz="1400" dirty="0">
              <a:solidFill>
                <a:srgbClr val="000000"/>
              </a:solidFill>
              <a:latin typeface="+mn-lt"/>
              <a:cs typeface="Calibri" pitchFamily="34" charset="0"/>
            </a:endParaRPr>
          </a:p>
          <a:p>
            <a:pPr marL="171450" indent="-171450" algn="just" eaLnBrk="0" fontAlgn="base" hangingPunct="0">
              <a:spcBef>
                <a:spcPts val="9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s-ES" sz="1400" b="1" dirty="0">
                <a:solidFill>
                  <a:srgbClr val="CC3300"/>
                </a:solidFill>
                <a:latin typeface="+mn-lt"/>
                <a:cs typeface="Tahoma" pitchFamily="34" charset="0"/>
              </a:rPr>
              <a:t>Fecha de adjudicación prevista: </a:t>
            </a:r>
            <a:r>
              <a:rPr lang="es-ES" sz="1400" dirty="0">
                <a:solidFill>
                  <a:srgbClr val="000000"/>
                </a:solidFill>
                <a:latin typeface="+mn-lt"/>
                <a:cs typeface="Calibri" pitchFamily="34" charset="0"/>
              </a:rPr>
              <a:t> </a:t>
            </a:r>
            <a:r>
              <a:rPr lang="es-ES" sz="140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IV </a:t>
            </a:r>
            <a:r>
              <a:rPr lang="es-ES" sz="1400" dirty="0">
                <a:solidFill>
                  <a:srgbClr val="000000"/>
                </a:solidFill>
                <a:latin typeface="+mn-lt"/>
                <a:cs typeface="Calibri" pitchFamily="34" charset="0"/>
              </a:rPr>
              <a:t>TRIM 2014</a:t>
            </a:r>
            <a:endParaRPr lang="es-ES" sz="14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611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Título"/>
          <p:cNvSpPr txBox="1">
            <a:spLocks/>
          </p:cNvSpPr>
          <p:nvPr/>
        </p:nvSpPr>
        <p:spPr bwMode="auto">
          <a:xfrm>
            <a:off x="870097" y="1340768"/>
            <a:ext cx="41729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75" tIns="44787" rIns="89575" bIns="44787" anchor="ctr"/>
          <a:lstStyle/>
          <a:p>
            <a:pPr marL="342900" indent="-342900" defTabSz="893763" eaLnBrk="0" hangingPunct="0"/>
            <a:r>
              <a:rPr lang="es-MX" sz="2000" b="1" dirty="0" smtClean="0">
                <a:latin typeface="Calibri" pitchFamily="34" charset="0"/>
              </a:rPr>
              <a:t>RESUMEN DEL PROYECTO</a:t>
            </a:r>
            <a:endParaRPr lang="es-MX" sz="2000" b="1" dirty="0">
              <a:latin typeface="Calibri" pitchFamily="34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870097" y="1735534"/>
            <a:ext cx="6475472" cy="287933"/>
          </a:xfrm>
          <a:prstGeom prst="rect">
            <a:avLst/>
          </a:prstGeom>
        </p:spPr>
        <p:txBody>
          <a:bodyPr/>
          <a:lstStyle/>
          <a:p>
            <a:pPr marL="265113" indent="-265113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es-PE" sz="1200" kern="0" dirty="0">
                <a:latin typeface="+mn-lt"/>
                <a:cs typeface="Calibri" pitchFamily="34" charset="0"/>
              </a:rPr>
              <a:t>Los principales elementos y especificaciones del proyecto se resumen a continuación:</a:t>
            </a: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</p:txBody>
      </p:sp>
      <p:sp>
        <p:nvSpPr>
          <p:cNvPr id="46085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359106" y="6529389"/>
            <a:ext cx="4953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F5942A-5D01-4AB8-B58D-14C94A149F01}" type="slidenum">
              <a:rPr lang="es-ES" sz="1000" smtClean="0">
                <a:solidFill>
                  <a:schemeClr val="tx2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S" sz="10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-31984" y="188640"/>
            <a:ext cx="5219010" cy="64807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>
            <a:defPPr>
              <a:defRPr lang="es-ES"/>
            </a:defPPr>
            <a:lvl1pPr marL="93663">
              <a:spcBef>
                <a:spcPts val="0"/>
              </a:spcBef>
              <a:spcAft>
                <a:spcPts val="0"/>
              </a:spcAft>
              <a:defRPr sz="2400" b="1">
                <a:solidFill>
                  <a:prstClr val="black"/>
                </a:solidFill>
                <a:latin typeface="+mn-lt"/>
              </a:defRPr>
            </a:lvl1pPr>
          </a:lstStyle>
          <a:p>
            <a:r>
              <a:rPr lang="es-PE" sz="2000" dirty="0" smtClean="0"/>
              <a:t>SUBESTACIÓN NUEVA LURÍN 220/60 kV y LÍNEAS </a:t>
            </a:r>
            <a:r>
              <a:rPr lang="es-PE" sz="2000" dirty="0"/>
              <a:t>DE </a:t>
            </a:r>
            <a:r>
              <a:rPr lang="es-PE" sz="2000" dirty="0" smtClean="0"/>
              <a:t>ENLACE EN 220 kV y 60 kV</a:t>
            </a:r>
            <a:endParaRPr lang="es-MX" sz="2000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317937"/>
              </p:ext>
            </p:extLst>
          </p:nvPr>
        </p:nvGraphicFramePr>
        <p:xfrm>
          <a:off x="1784648" y="2108350"/>
          <a:ext cx="6259846" cy="4209733"/>
        </p:xfrm>
        <a:graphic>
          <a:graphicData uri="http://schemas.openxmlformats.org/drawingml/2006/table">
            <a:tbl>
              <a:tblPr/>
              <a:tblGrid>
                <a:gridCol w="3636404"/>
                <a:gridCol w="2623442"/>
              </a:tblGrid>
              <a:tr h="194899">
                <a:tc gridSpan="2">
                  <a:txBody>
                    <a:bodyPr/>
                    <a:lstStyle/>
                    <a:p>
                      <a:pPr marL="85725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i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Subestaciones</a:t>
                      </a:r>
                      <a:endParaRPr lang="es-PE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20" marR="8320" marT="768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66916">
                <a:tc>
                  <a:txBody>
                    <a:bodyPr/>
                    <a:lstStyle/>
                    <a:p>
                      <a:pPr marL="85725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5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Nueva</a:t>
                      </a:r>
                      <a:endParaRPr lang="es-PE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84" marR="8320" marT="768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5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SE Nueva Lurín 220/60 kV</a:t>
                      </a:r>
                      <a:endParaRPr lang="es-PE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9770" marR="8320" marT="768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85725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5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Ampliaciones</a:t>
                      </a:r>
                      <a:endParaRPr lang="es-PE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84" marR="8320" marT="768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5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SE Lurín – SE Las Praderas</a:t>
                      </a:r>
                      <a:endParaRPr lang="es-PE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9770" marR="8320" marT="768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16">
                <a:tc gridSpan="2">
                  <a:txBody>
                    <a:bodyPr/>
                    <a:lstStyle/>
                    <a:p>
                      <a:pPr marL="85725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i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Líneas  de Enlace</a:t>
                      </a:r>
                      <a:endParaRPr lang="es-PE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20" marR="8320" marT="768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66916">
                <a:tc gridSpan="2">
                  <a:txBody>
                    <a:bodyPr/>
                    <a:lstStyle/>
                    <a:p>
                      <a:pPr marL="85725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5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Enlace 220 kV SE Nueva Lurín-LT Chilca-San Juan</a:t>
                      </a:r>
                      <a:endParaRPr lang="es-PE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84" marR="8320" marT="768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66916">
                <a:tc>
                  <a:txBody>
                    <a:bodyPr/>
                    <a:lstStyle/>
                    <a:p>
                      <a:pPr marL="85725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50" dirty="0">
                          <a:effectLst/>
                          <a:latin typeface="Calibri"/>
                          <a:ea typeface="Calibri"/>
                          <a:cs typeface="Arial"/>
                        </a:rPr>
                        <a:t>Número de enlaces	:</a:t>
                      </a:r>
                      <a:endParaRPr lang="es-PE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84" marR="8320" marT="768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50">
                          <a:effectLst/>
                          <a:latin typeface="Calibri"/>
                          <a:ea typeface="Calibri"/>
                          <a:cs typeface="Arial"/>
                        </a:rPr>
                        <a:t>Dos (2)</a:t>
                      </a:r>
                      <a:endParaRPr lang="es-PE" sz="9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9770" marR="8320" marT="768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16">
                <a:tc>
                  <a:txBody>
                    <a:bodyPr/>
                    <a:lstStyle/>
                    <a:p>
                      <a:pPr marL="85725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50" dirty="0">
                          <a:effectLst/>
                          <a:latin typeface="Calibri"/>
                          <a:ea typeface="Calibri"/>
                          <a:cs typeface="Arial"/>
                        </a:rPr>
                        <a:t>Longitud aproximada</a:t>
                      </a:r>
                      <a:endParaRPr lang="es-PE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84" marR="8320" marT="768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50" dirty="0">
                          <a:effectLst/>
                          <a:latin typeface="Calibri"/>
                          <a:ea typeface="Calibri"/>
                          <a:cs typeface="Arial"/>
                        </a:rPr>
                        <a:t>menor a 100 m.</a:t>
                      </a:r>
                      <a:endParaRPr lang="es-PE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9770" marR="8320" marT="768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16">
                <a:tc>
                  <a:txBody>
                    <a:bodyPr/>
                    <a:lstStyle/>
                    <a:p>
                      <a:pPr marL="85725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50" dirty="0">
                          <a:effectLst/>
                          <a:latin typeface="Calibri"/>
                          <a:ea typeface="Calibri"/>
                          <a:cs typeface="Arial"/>
                        </a:rPr>
                        <a:t>Número de ternas por enlace</a:t>
                      </a:r>
                      <a:endParaRPr lang="es-PE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84" marR="8320" marT="768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50" dirty="0">
                          <a:effectLst/>
                          <a:latin typeface="Calibri"/>
                          <a:ea typeface="Calibri"/>
                          <a:cs typeface="Arial"/>
                        </a:rPr>
                        <a:t>Una (1)</a:t>
                      </a:r>
                      <a:endParaRPr lang="es-PE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9770" marR="8320" marT="768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16">
                <a:tc>
                  <a:txBody>
                    <a:bodyPr/>
                    <a:lstStyle/>
                    <a:p>
                      <a:pPr marL="85725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50" dirty="0">
                          <a:effectLst/>
                          <a:latin typeface="Calibri"/>
                          <a:ea typeface="Calibri"/>
                          <a:cs typeface="Arial"/>
                        </a:rPr>
                        <a:t>Conductores por fase</a:t>
                      </a:r>
                      <a:endParaRPr lang="es-PE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84" marR="8320" marT="768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50" dirty="0">
                          <a:effectLst/>
                          <a:latin typeface="Calibri"/>
                          <a:ea typeface="Calibri"/>
                          <a:cs typeface="Arial"/>
                        </a:rPr>
                        <a:t>Dos (2)</a:t>
                      </a:r>
                      <a:endParaRPr lang="es-PE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9770" marR="8320" marT="768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16">
                <a:tc>
                  <a:txBody>
                    <a:bodyPr/>
                    <a:lstStyle/>
                    <a:p>
                      <a:pPr marL="85725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50" dirty="0">
                          <a:effectLst/>
                          <a:latin typeface="Calibri"/>
                          <a:ea typeface="Calibri"/>
                          <a:cs typeface="Arial"/>
                        </a:rPr>
                        <a:t>Capacidad</a:t>
                      </a:r>
                      <a:endParaRPr lang="es-PE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84" marR="8320" marT="768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50" dirty="0">
                          <a:effectLst/>
                          <a:latin typeface="Calibri"/>
                          <a:ea typeface="Calibri"/>
                          <a:cs typeface="Arial"/>
                        </a:rPr>
                        <a:t>350 </a:t>
                      </a:r>
                      <a:r>
                        <a:rPr lang="es-ES" sz="950" dirty="0" err="1">
                          <a:effectLst/>
                          <a:latin typeface="Calibri"/>
                          <a:ea typeface="Calibri"/>
                          <a:cs typeface="Arial"/>
                        </a:rPr>
                        <a:t>MVA</a:t>
                      </a:r>
                      <a:r>
                        <a:rPr lang="es-ES" sz="950" dirty="0">
                          <a:effectLst/>
                          <a:latin typeface="Calibri"/>
                          <a:ea typeface="Calibri"/>
                          <a:cs typeface="Arial"/>
                        </a:rPr>
                        <a:t> por cada enlace</a:t>
                      </a:r>
                      <a:endParaRPr lang="es-PE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9770" marR="8320" marT="768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16">
                <a:tc>
                  <a:txBody>
                    <a:bodyPr/>
                    <a:lstStyle/>
                    <a:p>
                      <a:pPr marL="85725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50" dirty="0">
                          <a:effectLst/>
                          <a:latin typeface="Calibri"/>
                          <a:ea typeface="Calibri"/>
                          <a:cs typeface="Arial"/>
                        </a:rPr>
                        <a:t>Configuración de fases</a:t>
                      </a:r>
                      <a:endParaRPr lang="es-PE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84" marR="8320" marT="768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50" dirty="0">
                          <a:effectLst/>
                          <a:latin typeface="Calibri"/>
                          <a:ea typeface="Calibri"/>
                          <a:cs typeface="Arial"/>
                        </a:rPr>
                        <a:t>Doble terna vertical</a:t>
                      </a:r>
                      <a:endParaRPr lang="es-PE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9770" marR="8320" marT="768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16">
                <a:tc>
                  <a:txBody>
                    <a:bodyPr/>
                    <a:lstStyle/>
                    <a:p>
                      <a:pPr marL="85725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50" dirty="0">
                          <a:effectLst/>
                          <a:latin typeface="Calibri"/>
                          <a:ea typeface="Calibri"/>
                          <a:cs typeface="Arial"/>
                        </a:rPr>
                        <a:t>Cable de fibra óptica</a:t>
                      </a:r>
                      <a:endParaRPr lang="es-PE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84" marR="8320" marT="768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50" dirty="0">
                          <a:effectLst/>
                          <a:latin typeface="Calibri"/>
                          <a:ea typeface="Calibri"/>
                          <a:cs typeface="Arial"/>
                        </a:rPr>
                        <a:t>Uno </a:t>
                      </a:r>
                      <a:r>
                        <a:rPr lang="es-ES" sz="950" dirty="0" err="1">
                          <a:effectLst/>
                          <a:latin typeface="Calibri"/>
                          <a:ea typeface="Calibri"/>
                          <a:cs typeface="Arial"/>
                        </a:rPr>
                        <a:t>OPGW</a:t>
                      </a:r>
                      <a:endParaRPr lang="es-PE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9770" marR="8320" marT="768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16">
                <a:tc gridSpan="2">
                  <a:txBody>
                    <a:bodyPr/>
                    <a:lstStyle/>
                    <a:p>
                      <a:pPr marL="85725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5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Línea 60 kV entre SE Nueva Lurín y la SE Lurín</a:t>
                      </a:r>
                      <a:endParaRPr lang="es-PE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84" marR="8320" marT="768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66916">
                <a:tc>
                  <a:txBody>
                    <a:bodyPr/>
                    <a:lstStyle/>
                    <a:p>
                      <a:pPr marL="85725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5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Longitud aproximada :total</a:t>
                      </a:r>
                      <a:endParaRPr lang="es-PE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84" marR="8320" marT="768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5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7.86 km</a:t>
                      </a:r>
                      <a:endParaRPr lang="es-PE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9770" marR="8320" marT="768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16">
                <a:tc>
                  <a:txBody>
                    <a:bodyPr/>
                    <a:lstStyle/>
                    <a:p>
                      <a:pPr marL="85725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50" kern="1200" spc="-5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Longitud del tramo aéreo</a:t>
                      </a:r>
                      <a:endParaRPr lang="es-PE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84" marR="8320" marT="768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50" kern="1200" spc="-5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5.63 km</a:t>
                      </a:r>
                      <a:endParaRPr lang="es-PE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9770" marR="8320" marT="768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16">
                <a:tc>
                  <a:txBody>
                    <a:bodyPr/>
                    <a:lstStyle/>
                    <a:p>
                      <a:pPr marL="85725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50" kern="1200" spc="-5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Longitud del tramo subterráneo</a:t>
                      </a:r>
                      <a:endParaRPr lang="es-PE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84" marR="8320" marT="768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50" kern="1200" spc="-5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2.23 km</a:t>
                      </a:r>
                      <a:endParaRPr lang="es-PE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9770" marR="8320" marT="768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16">
                <a:tc>
                  <a:txBody>
                    <a:bodyPr/>
                    <a:lstStyle/>
                    <a:p>
                      <a:pPr marL="85725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50" kern="1200" spc="-5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Número de ternas :</a:t>
                      </a:r>
                      <a:endParaRPr lang="es-PE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84" marR="8320" marT="768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50" kern="1200" spc="-5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Dos (2)</a:t>
                      </a:r>
                      <a:endParaRPr lang="es-PE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9770" marR="8320" marT="768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16">
                <a:tc>
                  <a:txBody>
                    <a:bodyPr/>
                    <a:lstStyle/>
                    <a:p>
                      <a:pPr marL="85725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50" kern="1200" spc="-5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Capacidad (por límite térmico)</a:t>
                      </a:r>
                      <a:endParaRPr lang="es-PE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84" marR="8320" marT="768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5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80 </a:t>
                      </a:r>
                      <a:r>
                        <a:rPr lang="es-PE" sz="950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MVA</a:t>
                      </a:r>
                      <a:r>
                        <a:rPr lang="es-PE" sz="95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 por terna</a:t>
                      </a:r>
                      <a:endParaRPr lang="es-PE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9770" marR="8320" marT="768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16">
                <a:tc>
                  <a:txBody>
                    <a:bodyPr/>
                    <a:lstStyle/>
                    <a:p>
                      <a:pPr marL="85725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50" kern="1200" spc="-5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Cable de fibra óptica :</a:t>
                      </a:r>
                      <a:endParaRPr lang="es-PE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84" marR="8320" marT="768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50" kern="1200" spc="-5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Uno (1)</a:t>
                      </a:r>
                      <a:endParaRPr lang="es-PE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9770" marR="8320" marT="768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16">
                <a:tc gridSpan="2">
                  <a:txBody>
                    <a:bodyPr/>
                    <a:lstStyle/>
                    <a:p>
                      <a:pPr marL="85725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5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Línea 60 kV entre SE Nueva Lurín y la SE Las Praderas existente</a:t>
                      </a:r>
                      <a:endParaRPr lang="es-PE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84" marR="8320" marT="768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66916">
                <a:tc>
                  <a:txBody>
                    <a:bodyPr/>
                    <a:lstStyle/>
                    <a:p>
                      <a:pPr marL="85725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5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Longitud aproximada :total</a:t>
                      </a:r>
                      <a:endParaRPr lang="es-PE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84" marR="8320" marT="768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50" kern="1200" spc="-5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5.58 km</a:t>
                      </a:r>
                      <a:endParaRPr lang="es-PE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9770" marR="8320" marT="768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16">
                <a:tc>
                  <a:txBody>
                    <a:bodyPr/>
                    <a:lstStyle/>
                    <a:p>
                      <a:pPr marL="85725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50" kern="1200" spc="-5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Número de ternas :</a:t>
                      </a:r>
                      <a:endParaRPr lang="es-PE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84" marR="8320" marT="768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50" kern="1200" spc="-5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Dos (2)</a:t>
                      </a:r>
                      <a:endParaRPr lang="es-PE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9770" marR="8320" marT="768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16">
                <a:tc>
                  <a:txBody>
                    <a:bodyPr/>
                    <a:lstStyle/>
                    <a:p>
                      <a:pPr marL="85725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50" kern="1200" spc="-5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Capacidad (por límite térmico)</a:t>
                      </a:r>
                      <a:endParaRPr lang="es-PE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84" marR="8320" marT="768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5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80 </a:t>
                      </a:r>
                      <a:r>
                        <a:rPr lang="es-PE" sz="950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MVA</a:t>
                      </a:r>
                      <a:r>
                        <a:rPr lang="es-PE" sz="95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 por terna</a:t>
                      </a:r>
                      <a:endParaRPr lang="es-PE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9770" marR="8320" marT="768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16">
                <a:tc>
                  <a:txBody>
                    <a:bodyPr/>
                    <a:lstStyle/>
                    <a:p>
                      <a:pPr marL="85725" indent="0"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50" kern="1200" spc="-5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Cable de fibra óptica :</a:t>
                      </a:r>
                      <a:endParaRPr lang="es-PE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84" marR="8320" marT="768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950" kern="1200" spc="-5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rial"/>
                          <a:cs typeface="Arial"/>
                        </a:rPr>
                        <a:t>Uno (1)</a:t>
                      </a:r>
                      <a:endParaRPr lang="es-PE" sz="9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9770" marR="8320" marT="768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870097" y="6408085"/>
            <a:ext cx="7061919" cy="261275"/>
          </a:xfrm>
          <a:prstGeom prst="rect">
            <a:avLst/>
          </a:prstGeom>
        </p:spPr>
        <p:txBody>
          <a:bodyPr/>
          <a:lstStyle/>
          <a:p>
            <a:pPr marL="265113" indent="-265113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s-PE" sz="1200" kern="0" dirty="0" smtClean="0">
                <a:latin typeface="+mn-lt"/>
                <a:cs typeface="Calibri" pitchFamily="34" charset="0"/>
              </a:rPr>
              <a:t>El </a:t>
            </a:r>
            <a:r>
              <a:rPr lang="es-PE" sz="1200" kern="0" dirty="0">
                <a:latin typeface="+mn-lt"/>
                <a:cs typeface="Calibri" pitchFamily="34" charset="0"/>
              </a:rPr>
              <a:t>detalle de las especificaciones se encuentra en el Anexo 1 del Contrato de Concesión.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2 Marcador de contenido"/>
          <p:cNvSpPr>
            <a:spLocks noGrp="1"/>
          </p:cNvSpPr>
          <p:nvPr>
            <p:ph idx="1"/>
          </p:nvPr>
        </p:nvSpPr>
        <p:spPr>
          <a:xfrm>
            <a:off x="831454" y="2132856"/>
            <a:ext cx="8370018" cy="4225200"/>
          </a:xfrm>
        </p:spPr>
        <p:txBody>
          <a:bodyPr/>
          <a:lstStyle/>
          <a:p>
            <a:pPr>
              <a:spcBef>
                <a:spcPts val="4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PE" sz="1200" dirty="0" smtClean="0">
                <a:ea typeface="Calibri" pitchFamily="34" charset="0"/>
                <a:cs typeface="Calibri" pitchFamily="34" charset="0"/>
              </a:rPr>
              <a:t>Factor de competencia: Menor Costo de Servicio Total</a:t>
            </a:r>
          </a:p>
          <a:p>
            <a:pPr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PE" sz="1200" dirty="0" smtClean="0">
                <a:ea typeface="Calibri" pitchFamily="34" charset="0"/>
                <a:cs typeface="Calibri" pitchFamily="34" charset="0"/>
              </a:rPr>
              <a:t>El Costo de Servicio Total está conformado por:  </a:t>
            </a:r>
          </a:p>
          <a:p>
            <a:pPr lvl="1">
              <a:spcBef>
                <a:spcPts val="3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PE" sz="1200" dirty="0" smtClean="0">
                <a:ea typeface="Calibri" pitchFamily="34" charset="0"/>
                <a:cs typeface="Calibri" pitchFamily="34" charset="0"/>
              </a:rPr>
              <a:t>Anualidad del costo de inversión sin IGV (“aCI”), calculada con la tasa de 12% y un periodo de 30 años, más.</a:t>
            </a:r>
          </a:p>
          <a:p>
            <a:pPr lvl="1">
              <a:spcBef>
                <a:spcPts val="3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PE" sz="1200" dirty="0" smtClean="0">
                <a:ea typeface="Calibri" pitchFamily="34" charset="0"/>
                <a:cs typeface="Calibri" pitchFamily="34" charset="0"/>
              </a:rPr>
              <a:t>Costo anual de operación y mantenimiento sin IGV (“COyM”).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PE" sz="1200" dirty="0" smtClean="0">
                <a:ea typeface="Calibri" pitchFamily="34" charset="0"/>
                <a:cs typeface="Calibri" pitchFamily="34" charset="0"/>
              </a:rPr>
              <a:t>Formato de presentación de las ofertas: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>
              <a:buClr>
                <a:srgbClr val="FF0000"/>
              </a:buClr>
              <a:buFontTx/>
              <a:buNone/>
              <a:defRPr/>
            </a:pPr>
            <a:r>
              <a:rPr lang="es-ES" sz="1200" dirty="0" smtClean="0">
                <a:ea typeface="Calibri" pitchFamily="34" charset="0"/>
                <a:cs typeface="Calibri" pitchFamily="34" charset="0"/>
              </a:rPr>
              <a:t>	</a:t>
            </a: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lvl="0" algn="just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200" dirty="0" smtClean="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  <a:p>
            <a:pPr lvl="0" algn="just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PE" sz="1200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Los </a:t>
            </a:r>
            <a:r>
              <a:rPr lang="es-PE" sz="1200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costos desagregados de la </a:t>
            </a:r>
            <a:r>
              <a:rPr lang="es-PE" sz="1200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oferta deben </a:t>
            </a:r>
            <a:r>
              <a:rPr lang="es-PE" sz="1200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mostrarse en los Formularios 4-A y 4-B</a:t>
            </a:r>
          </a:p>
          <a:p>
            <a:pPr marL="342900" lvl="1" indent="-342900" algn="just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PE" sz="1200" dirty="0" smtClean="0"/>
              <a:t>Sólo serán aceptables las ofertas de los postores que presenten valores para el Costo de Inversión y el Costo de Operación y Mantenimiento anual (COyM), que sean iguales o menores a los valores máximos respectivos que establecerá Proinversión con anterioridad a la fecha de presentación de propuestas. </a:t>
            </a:r>
          </a:p>
          <a:p>
            <a:pPr lvl="0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200" dirty="0" smtClean="0">
                <a:solidFill>
                  <a:srgbClr val="000000"/>
                </a:solidFill>
              </a:rPr>
              <a:t>Adicionalmente </a:t>
            </a:r>
            <a:r>
              <a:rPr lang="es-PE" sz="1200" dirty="0">
                <a:solidFill>
                  <a:srgbClr val="000000"/>
                </a:solidFill>
              </a:rPr>
              <a:t>se exigirá en la propuesta una garantía de validez, vigencia y seriedad de oferta de US$ </a:t>
            </a:r>
            <a:r>
              <a:rPr lang="es-PE" sz="1200" dirty="0" smtClean="0">
                <a:solidFill>
                  <a:srgbClr val="000000"/>
                </a:solidFill>
              </a:rPr>
              <a:t>1.5 </a:t>
            </a:r>
            <a:r>
              <a:rPr lang="es-PE" sz="1200" dirty="0">
                <a:solidFill>
                  <a:srgbClr val="000000"/>
                </a:solidFill>
              </a:rPr>
              <a:t>millones. </a:t>
            </a:r>
          </a:p>
          <a:p>
            <a:pPr marL="342900" lvl="1" indent="-342900"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+mn-ea"/>
              <a:cs typeface="+mn-cs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352716" y="1580406"/>
            <a:ext cx="4870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ctr"/>
          <a:lstStyle/>
          <a:p>
            <a:pPr eaLnBrk="0" hangingPunct="0">
              <a:defRPr/>
            </a:pPr>
            <a:r>
              <a:rPr lang="es-PE" sz="2000" b="1" kern="0" dirty="0">
                <a:latin typeface="Calibri" pitchFamily="34" charset="0"/>
                <a:ea typeface="+mj-ea"/>
                <a:cs typeface="Calibri" pitchFamily="34" charset="0"/>
              </a:rPr>
              <a:t>CONCURSO: </a:t>
            </a:r>
            <a:r>
              <a:rPr lang="es-PE" sz="2000" b="1" kern="0" dirty="0" smtClean="0">
                <a:latin typeface="Calibri" pitchFamily="34" charset="0"/>
                <a:ea typeface="+mj-ea"/>
                <a:cs typeface="Calibri" pitchFamily="34" charset="0"/>
              </a:rPr>
              <a:t>FACTOR </a:t>
            </a:r>
            <a:r>
              <a:rPr lang="es-PE" sz="2000" b="1" kern="0" dirty="0">
                <a:latin typeface="Calibri" pitchFamily="34" charset="0"/>
                <a:ea typeface="+mj-ea"/>
                <a:cs typeface="Calibri" pitchFamily="34" charset="0"/>
              </a:rPr>
              <a:t>DE COMPETENCIA </a:t>
            </a:r>
          </a:p>
        </p:txBody>
      </p:sp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PE" dirty="0">
              <a:latin typeface="Calibri" pitchFamily="34" charset="0"/>
            </a:endParaRPr>
          </a:p>
        </p:txBody>
      </p:sp>
      <p:sp>
        <p:nvSpPr>
          <p:cNvPr id="1030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359106" y="6529389"/>
            <a:ext cx="4953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335F25-A2BC-4873-930A-DC61C55981B6}" type="slidenum">
              <a:rPr lang="es-ES" sz="1000" b="1" smtClean="0">
                <a:solidFill>
                  <a:schemeClr val="bg1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ES" sz="10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" name="3 Marcador de número de diapositiva"/>
          <p:cNvSpPr txBox="1">
            <a:spLocks/>
          </p:cNvSpPr>
          <p:nvPr/>
        </p:nvSpPr>
        <p:spPr bwMode="auto">
          <a:xfrm>
            <a:off x="9364266" y="6572250"/>
            <a:ext cx="4953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672A2DAE-5DBD-48EB-9FB8-0434A0581B97}" type="slidenum">
              <a:rPr lang="es-ES" sz="1000">
                <a:solidFill>
                  <a:schemeClr val="tx2"/>
                </a:solidFill>
                <a:latin typeface="Calibri" pitchFamily="34" charset="0"/>
                <a:cs typeface="+mn-cs"/>
              </a:rPr>
              <a:pPr algn="r">
                <a:defRPr/>
              </a:pPr>
              <a:t>4</a:t>
            </a:fld>
            <a:endParaRPr lang="es-ES" sz="1000" dirty="0">
              <a:solidFill>
                <a:schemeClr val="tx2"/>
              </a:solidFill>
              <a:latin typeface="Calibri" pitchFamily="34" charset="0"/>
              <a:cs typeface="+mn-cs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939285"/>
              </p:ext>
            </p:extLst>
          </p:nvPr>
        </p:nvGraphicFramePr>
        <p:xfrm>
          <a:off x="1756783" y="3501009"/>
          <a:ext cx="6796617" cy="1438275"/>
        </p:xfrm>
        <a:graphic>
          <a:graphicData uri="http://schemas.openxmlformats.org/drawingml/2006/table">
            <a:tbl>
              <a:tblPr/>
              <a:tblGrid>
                <a:gridCol w="2901540"/>
                <a:gridCol w="1516089"/>
                <a:gridCol w="2378988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 </a:t>
                      </a:r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números</a:t>
                      </a:r>
                    </a:p>
                    <a:p>
                      <a:pPr algn="ctr" fontAlgn="ctr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 dos decimales)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 letras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85725" indent="0" algn="just" fontAlgn="ctr">
                        <a:tabLst/>
                      </a:pPr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1) Costo de Inversión (US$)*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85725" indent="0" algn="just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2) </a:t>
                      </a:r>
                      <a:r>
                        <a:rPr lang="pt-B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Costo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 </a:t>
                      </a:r>
                      <a:r>
                        <a:rPr lang="pt-B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OyM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anual (US$)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Nota:</a:t>
                      </a: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* Monto global </a:t>
                      </a: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Valores </a:t>
                      </a:r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 la fecha de </a:t>
                      </a:r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Puesta en Operación Comercial (POC)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-31984" y="188640"/>
            <a:ext cx="5219010" cy="64807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>
            <a:defPPr>
              <a:defRPr lang="es-ES"/>
            </a:defPPr>
            <a:lvl1pPr marL="93663">
              <a:spcBef>
                <a:spcPts val="0"/>
              </a:spcBef>
              <a:spcAft>
                <a:spcPts val="0"/>
              </a:spcAft>
              <a:defRPr sz="2400" b="1">
                <a:solidFill>
                  <a:prstClr val="black"/>
                </a:solidFill>
                <a:latin typeface="+mn-lt"/>
              </a:defRPr>
            </a:lvl1pPr>
          </a:lstStyle>
          <a:p>
            <a:r>
              <a:rPr lang="es-PE" sz="2000" dirty="0" smtClean="0"/>
              <a:t>SUBESTACIÓN NUEVA LURÍN 220/60 kV y LÍNEAS </a:t>
            </a:r>
            <a:r>
              <a:rPr lang="es-PE" sz="2000" dirty="0"/>
              <a:t>DE </a:t>
            </a:r>
            <a:r>
              <a:rPr lang="es-PE" sz="2000" dirty="0" smtClean="0"/>
              <a:t>ENLACE EN 220 kV y 60 kV</a:t>
            </a:r>
            <a:endParaRPr lang="es-MX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2 Marcador de contenido"/>
          <p:cNvSpPr>
            <a:spLocks noGrp="1"/>
          </p:cNvSpPr>
          <p:nvPr>
            <p:ph idx="1"/>
          </p:nvPr>
        </p:nvSpPr>
        <p:spPr>
          <a:xfrm>
            <a:off x="350489" y="2452043"/>
            <a:ext cx="8634959" cy="3785269"/>
          </a:xfrm>
        </p:spPr>
        <p:txBody>
          <a:bodyPr/>
          <a:lstStyle/>
          <a:p>
            <a:pPr>
              <a:spcAft>
                <a:spcPts val="9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200" dirty="0" smtClean="0">
                <a:cs typeface="Calibri" pitchFamily="34" charset="0"/>
              </a:rPr>
              <a:t>Los inversionistas deberán pasar por un proceso de calificación para ser considerados postores y presentar propuesta.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200" dirty="0" smtClean="0">
                <a:cs typeface="Calibri" pitchFamily="34" charset="0"/>
              </a:rPr>
              <a:t>Los criterios de calificación financieros y operativos son: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Tx/>
              <a:buNone/>
            </a:pPr>
            <a:endParaRPr lang="es-PE" sz="1200" dirty="0" smtClean="0"/>
          </a:p>
          <a:p>
            <a:pPr>
              <a:buClr>
                <a:srgbClr val="FF0000"/>
              </a:buClr>
              <a:buFontTx/>
              <a:buNone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350489" y="1556792"/>
            <a:ext cx="510447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ctr"/>
          <a:lstStyle/>
          <a:p>
            <a:pPr eaLnBrk="0" hangingPunct="0">
              <a:defRPr/>
            </a:pPr>
            <a:r>
              <a:rPr lang="es-PE" sz="2000" b="1" kern="0" dirty="0">
                <a:latin typeface="Calibri" pitchFamily="34" charset="0"/>
                <a:ea typeface="+mj-ea"/>
                <a:cs typeface="Calibri" pitchFamily="34" charset="0"/>
              </a:rPr>
              <a:t>CONCURSO: CRITERIOS DE CALIFICACIÓN </a:t>
            </a:r>
          </a:p>
        </p:txBody>
      </p:sp>
      <p:sp>
        <p:nvSpPr>
          <p:cNvPr id="3891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PE" dirty="0">
              <a:latin typeface="Calibri" pitchFamily="34" charset="0"/>
            </a:endParaRPr>
          </a:p>
        </p:txBody>
      </p:sp>
      <p:sp>
        <p:nvSpPr>
          <p:cNvPr id="1030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359106" y="6529389"/>
            <a:ext cx="4953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600269-E9DC-4193-A779-9C1F939A7E1E}" type="slidenum">
              <a:rPr lang="es-ES" sz="1000" b="1" smtClean="0">
                <a:solidFill>
                  <a:schemeClr val="bg1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ES" sz="10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8918" name="AutoShape 2"/>
          <p:cNvSpPr>
            <a:spLocks noChangeAspect="1" noChangeArrowheads="1"/>
          </p:cNvSpPr>
          <p:nvPr/>
        </p:nvSpPr>
        <p:spPr bwMode="auto">
          <a:xfrm>
            <a:off x="975123" y="1907133"/>
            <a:ext cx="6036469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 dirty="0"/>
          </a:p>
        </p:txBody>
      </p:sp>
      <p:sp>
        <p:nvSpPr>
          <p:cNvPr id="12" name="3 Marcador de número de diapositiva"/>
          <p:cNvSpPr txBox="1">
            <a:spLocks/>
          </p:cNvSpPr>
          <p:nvPr/>
        </p:nvSpPr>
        <p:spPr bwMode="auto">
          <a:xfrm>
            <a:off x="9364266" y="6572250"/>
            <a:ext cx="4953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1CB383C3-4589-40E1-ACF3-B66549B99697}" type="slidenum">
              <a:rPr lang="es-ES" sz="1000">
                <a:solidFill>
                  <a:schemeClr val="tx2"/>
                </a:solidFill>
                <a:latin typeface="Calibri" pitchFamily="34" charset="0"/>
                <a:cs typeface="+mn-cs"/>
              </a:rPr>
              <a:pPr algn="r">
                <a:defRPr/>
              </a:pPr>
              <a:t>5</a:t>
            </a:fld>
            <a:endParaRPr lang="es-ES" sz="1000" dirty="0">
              <a:solidFill>
                <a:schemeClr val="tx2"/>
              </a:solidFill>
              <a:latin typeface="Calibri" pitchFamily="34" charset="0"/>
              <a:cs typeface="+mn-cs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645910"/>
              </p:ext>
            </p:extLst>
          </p:nvPr>
        </p:nvGraphicFramePr>
        <p:xfrm>
          <a:off x="1005249" y="3244130"/>
          <a:ext cx="7845871" cy="2557185"/>
        </p:xfrm>
        <a:graphic>
          <a:graphicData uri="http://schemas.openxmlformats.org/drawingml/2006/table">
            <a:tbl>
              <a:tblPr/>
              <a:tblGrid>
                <a:gridCol w="2291567"/>
                <a:gridCol w="5554304"/>
              </a:tblGrid>
              <a:tr h="28803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REQUISITOS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51128">
                <a:tc gridSpan="2">
                  <a:txBody>
                    <a:bodyPr/>
                    <a:lstStyle/>
                    <a:p>
                      <a:pPr marL="85725" indent="0" algn="l" rtl="0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Financieros: 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51128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Patrimonio Neto Mínimo</a:t>
                      </a:r>
                    </a:p>
                  </a:txBody>
                  <a:tcPr marL="185738" marR="10319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indent="0" algn="l" rtl="0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US$ </a:t>
                      </a:r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millones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128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de Activos Mínimo</a:t>
                      </a:r>
                    </a:p>
                  </a:txBody>
                  <a:tcPr marL="185738" marR="10319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indent="0" algn="l" rtl="0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US$ </a:t>
                      </a:r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 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millones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06">
                <a:tc gridSpan="2">
                  <a:txBody>
                    <a:bodyPr/>
                    <a:lstStyle/>
                    <a:p>
                      <a:pPr algn="l" rtl="0" fontAlgn="ctr"/>
                      <a:endParaRPr lang="es-PE" sz="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726381">
                <a:tc gridSpan="2"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Técnicos:</a:t>
                      </a:r>
                    </a:p>
                    <a:p>
                      <a:pPr marL="85725" lvl="1" indent="0" algn="l" rtl="0" fontAlgn="ctr"/>
                      <a:r>
                        <a:rPr lang="es-P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Operación </a:t>
                      </a:r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directa </a:t>
                      </a:r>
                      <a:r>
                        <a:rPr lang="es-P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 han operado directamente en los últimos dos (2) años, sistemas </a:t>
                      </a:r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transmisión de electricidad que satisfacen las siguiente condiciones: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488754">
                <a:tc>
                  <a:txBody>
                    <a:bodyPr/>
                    <a:lstStyle/>
                    <a:p>
                      <a:pPr marL="0" indent="0" algn="l" rtl="0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Longitud:</a:t>
                      </a:r>
                    </a:p>
                  </a:txBody>
                  <a:tcPr marL="371475" marR="10319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indent="0" algn="l" rtl="0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menor de </a:t>
                      </a:r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doscientos cincuenta kilómetros (250 km.) 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 tensiones </a:t>
                      </a:r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igual o mayor </a:t>
                      </a:r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 </a:t>
                      </a:r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kV.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128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Capacidad de transformación:</a:t>
                      </a:r>
                    </a:p>
                  </a:txBody>
                  <a:tcPr marL="371475" marR="10319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indent="0" algn="l" rtl="0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menor de </a:t>
                      </a:r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 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MVA en subestaciones </a:t>
                      </a:r>
                      <a:r>
                        <a:rPr kumimoji="0" lang="es-P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 tensiones igual o mayor a 220 kV</a:t>
                      </a:r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-31984" y="188640"/>
            <a:ext cx="5219010" cy="64807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>
            <a:defPPr>
              <a:defRPr lang="es-ES"/>
            </a:defPPr>
            <a:lvl1pPr marL="93663">
              <a:spcBef>
                <a:spcPts val="0"/>
              </a:spcBef>
              <a:spcAft>
                <a:spcPts val="0"/>
              </a:spcAft>
              <a:defRPr sz="2400" b="1">
                <a:solidFill>
                  <a:prstClr val="black"/>
                </a:solidFill>
                <a:latin typeface="+mn-lt"/>
              </a:defRPr>
            </a:lvl1pPr>
          </a:lstStyle>
          <a:p>
            <a:r>
              <a:rPr lang="es-PE" sz="2000" dirty="0" smtClean="0"/>
              <a:t>SUBESTACIÓN NUEVA LURÍN 220/60 kV y LÍNEAS </a:t>
            </a:r>
            <a:r>
              <a:rPr lang="es-PE" sz="2000" dirty="0"/>
              <a:t>DE </a:t>
            </a:r>
            <a:r>
              <a:rPr lang="es-PE" sz="2000" dirty="0" smtClean="0"/>
              <a:t>ENLACE EN 220 kV y 60 kV</a:t>
            </a:r>
            <a:endParaRPr lang="es-MX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 bwMode="auto">
          <a:xfrm>
            <a:off x="473051" y="1774556"/>
            <a:ext cx="366702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75" tIns="44787" rIns="89575" bIns="44787" anchor="ctr"/>
          <a:lstStyle/>
          <a:p>
            <a:pPr marL="342900" indent="-342900" defTabSz="89507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000" b="1" kern="0" dirty="0">
                <a:latin typeface="Calibri" pitchFamily="34" charset="0"/>
                <a:cs typeface="Calibri" pitchFamily="34" charset="0"/>
              </a:rPr>
              <a:t> CONCURSO: CRONOGRAMA</a:t>
            </a:r>
            <a:endParaRPr lang="es-MX" sz="2000" b="1" dirty="0">
              <a:latin typeface="Calibri" pitchFamily="34" charset="0"/>
              <a:cs typeface="+mn-cs"/>
            </a:endParaRPr>
          </a:p>
        </p:txBody>
      </p:sp>
      <p:sp>
        <p:nvSpPr>
          <p:cNvPr id="54275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359106" y="6529389"/>
            <a:ext cx="4953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597591-A151-459F-A6A3-B8FDD24F154C}" type="slidenum">
              <a:rPr lang="es-ES" sz="1000" b="1" smtClean="0">
                <a:solidFill>
                  <a:schemeClr val="bg1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ES" sz="1000" b="1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" name="3 Marcador de número de diapositiva"/>
          <p:cNvSpPr txBox="1">
            <a:spLocks/>
          </p:cNvSpPr>
          <p:nvPr/>
        </p:nvSpPr>
        <p:spPr bwMode="auto">
          <a:xfrm>
            <a:off x="9364266" y="6564314"/>
            <a:ext cx="49530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E0119E09-6316-485D-86C2-3E3A40BF8E79}" type="slidenum">
              <a:rPr lang="es-ES" sz="1000">
                <a:solidFill>
                  <a:schemeClr val="tx2"/>
                </a:solidFill>
                <a:latin typeface="Calibri" pitchFamily="34" charset="0"/>
                <a:cs typeface="+mn-cs"/>
              </a:rPr>
              <a:pPr algn="r">
                <a:defRPr/>
              </a:pPr>
              <a:t>6</a:t>
            </a:fld>
            <a:endParaRPr lang="es-ES" sz="1000" dirty="0">
              <a:solidFill>
                <a:schemeClr val="tx2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6" name="2 Marcador de contenido"/>
          <p:cNvSpPr>
            <a:spLocks noGrp="1"/>
          </p:cNvSpPr>
          <p:nvPr>
            <p:ph idx="1"/>
          </p:nvPr>
        </p:nvSpPr>
        <p:spPr>
          <a:xfrm>
            <a:off x="533325" y="2494636"/>
            <a:ext cx="3005496" cy="288032"/>
          </a:xfrm>
        </p:spPr>
        <p:txBody>
          <a:bodyPr/>
          <a:lstStyle/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200" dirty="0" smtClean="0">
                <a:cs typeface="Calibri" pitchFamily="34" charset="0"/>
              </a:rPr>
              <a:t>Principales fechas del Cronograma: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>
              <a:cs typeface="Calibri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64022" y="5662989"/>
            <a:ext cx="8686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200" kern="0" dirty="0">
                <a:solidFill>
                  <a:srgbClr val="000000"/>
                </a:solidFill>
                <a:latin typeface="Calibri"/>
                <a:cs typeface="Calibri" pitchFamily="34" charset="0"/>
              </a:rPr>
              <a:t>PROINVERSIÓN tiene la facultad de modificar las fechas del calendario. En caso de hacerlo, lo comunicará mediante circular publicada en la página Web y, paralelamente la enviará en físico a los Adquirentes hasta antes de la etapa de calificación, y a los Postores después de dicha etapa. </a:t>
            </a:r>
          </a:p>
        </p:txBody>
      </p:sp>
      <p:cxnSp>
        <p:nvCxnSpPr>
          <p:cNvPr id="27" name="21 Conector recto"/>
          <p:cNvCxnSpPr>
            <a:cxnSpLocks noChangeShapeType="1"/>
          </p:cNvCxnSpPr>
          <p:nvPr/>
        </p:nvCxnSpPr>
        <p:spPr bwMode="auto">
          <a:xfrm flipH="1">
            <a:off x="1528331" y="3653040"/>
            <a:ext cx="6879" cy="82904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9" name="35 Rectángulo redondeado"/>
          <p:cNvSpPr>
            <a:spLocks noChangeArrowheads="1"/>
          </p:cNvSpPr>
          <p:nvPr/>
        </p:nvSpPr>
        <p:spPr bwMode="auto">
          <a:xfrm>
            <a:off x="896550" y="4490855"/>
            <a:ext cx="1192433" cy="7396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es-PE" sz="1400" b="1" dirty="0">
                <a:solidFill>
                  <a:schemeClr val="bg1"/>
                </a:solidFill>
                <a:latin typeface="Arial Narrow" pitchFamily="34" charset="0"/>
              </a:rPr>
              <a:t>II Trimestre</a:t>
            </a:r>
          </a:p>
          <a:p>
            <a:pPr algn="ctr"/>
            <a:r>
              <a:rPr lang="es-PE" sz="1400" b="1" dirty="0">
                <a:solidFill>
                  <a:schemeClr val="bg1"/>
                </a:solidFill>
                <a:latin typeface="Arial Narrow" pitchFamily="34" charset="0"/>
              </a:rPr>
              <a:t>2014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974558" y="2998692"/>
            <a:ext cx="1114425" cy="646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spAutoFit/>
          </a:bodyPr>
          <a:lstStyle>
            <a:defPPr>
              <a:defRPr lang="es-PE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latin typeface="Arial Narrow" pitchFamily="34" charset="0"/>
                <a:cs typeface="+mn-cs"/>
              </a:defRPr>
            </a:lvl1pPr>
          </a:lstStyle>
          <a:p>
            <a:endParaRPr lang="es-PE" dirty="0"/>
          </a:p>
          <a:p>
            <a:r>
              <a:rPr lang="es-PE" dirty="0"/>
              <a:t>Convocatoria</a:t>
            </a:r>
          </a:p>
          <a:p>
            <a:endParaRPr lang="es-PE" dirty="0"/>
          </a:p>
        </p:txBody>
      </p:sp>
      <p:sp>
        <p:nvSpPr>
          <p:cNvPr id="33" name="32 CuadroTexto"/>
          <p:cNvSpPr txBox="1"/>
          <p:nvPr/>
        </p:nvSpPr>
        <p:spPr>
          <a:xfrm>
            <a:off x="2306565" y="2998693"/>
            <a:ext cx="1014677" cy="646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spAutoFit/>
          </a:bodyPr>
          <a:lstStyle>
            <a:defPPr>
              <a:defRPr lang="es-PE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latin typeface="Arial Narrow" pitchFamily="34" charset="0"/>
                <a:cs typeface="+mn-cs"/>
              </a:defRPr>
            </a:lvl1pPr>
          </a:lstStyle>
          <a:p>
            <a:r>
              <a:rPr lang="es-PE" dirty="0"/>
              <a:t>Primera versión Contrato</a:t>
            </a:r>
          </a:p>
        </p:txBody>
      </p:sp>
      <p:cxnSp>
        <p:nvCxnSpPr>
          <p:cNvPr id="34" name="23 Conector recto"/>
          <p:cNvCxnSpPr>
            <a:cxnSpLocks noChangeShapeType="1"/>
          </p:cNvCxnSpPr>
          <p:nvPr/>
        </p:nvCxnSpPr>
        <p:spPr bwMode="auto">
          <a:xfrm>
            <a:off x="2810463" y="3653041"/>
            <a:ext cx="6879" cy="83829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5" name="35 Rectángulo redondeado"/>
          <p:cNvSpPr>
            <a:spLocks noChangeArrowheads="1"/>
          </p:cNvSpPr>
          <p:nvPr/>
        </p:nvSpPr>
        <p:spPr bwMode="auto">
          <a:xfrm>
            <a:off x="2233473" y="4490855"/>
            <a:ext cx="1160859" cy="7396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es-PE" sz="1400" b="1" dirty="0">
                <a:solidFill>
                  <a:schemeClr val="bg1"/>
                </a:solidFill>
                <a:latin typeface="Arial Narrow" pitchFamily="34" charset="0"/>
              </a:rPr>
              <a:t>II Trimestre </a:t>
            </a:r>
          </a:p>
          <a:p>
            <a:pPr algn="ctr"/>
            <a:r>
              <a:rPr lang="es-PE" sz="1400" b="1" dirty="0">
                <a:solidFill>
                  <a:schemeClr val="bg1"/>
                </a:solidFill>
                <a:latin typeface="Arial Narrow" pitchFamily="34" charset="0"/>
              </a:rPr>
              <a:t>2014</a:t>
            </a:r>
          </a:p>
        </p:txBody>
      </p:sp>
      <p:cxnSp>
        <p:nvCxnSpPr>
          <p:cNvPr id="38" name="37 Conector recto"/>
          <p:cNvCxnSpPr>
            <a:cxnSpLocks noChangeShapeType="1"/>
          </p:cNvCxnSpPr>
          <p:nvPr/>
        </p:nvCxnSpPr>
        <p:spPr bwMode="auto">
          <a:xfrm>
            <a:off x="4046158" y="3644806"/>
            <a:ext cx="0" cy="83727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9" name="38 CuadroTexto"/>
          <p:cNvSpPr txBox="1"/>
          <p:nvPr/>
        </p:nvSpPr>
        <p:spPr>
          <a:xfrm>
            <a:off x="3538821" y="2998693"/>
            <a:ext cx="1014677" cy="646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spAutoFit/>
          </a:bodyPr>
          <a:lstStyle>
            <a:defPPr>
              <a:defRPr lang="es-PE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latin typeface="Arial Narrow" pitchFamily="34" charset="0"/>
                <a:cs typeface="+mn-cs"/>
              </a:defRPr>
            </a:lvl1pPr>
          </a:lstStyle>
          <a:p>
            <a:r>
              <a:rPr lang="es-PE" dirty="0"/>
              <a:t>Segunda versión Contrato</a:t>
            </a:r>
          </a:p>
        </p:txBody>
      </p:sp>
      <p:sp>
        <p:nvSpPr>
          <p:cNvPr id="43" name="42 CuadroTexto"/>
          <p:cNvSpPr txBox="1"/>
          <p:nvPr/>
        </p:nvSpPr>
        <p:spPr>
          <a:xfrm>
            <a:off x="4695004" y="2998693"/>
            <a:ext cx="9906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spAutoFit/>
          </a:bodyPr>
          <a:lstStyle>
            <a:defPPr>
              <a:defRPr lang="es-PE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latin typeface="Arial Narrow" pitchFamily="34" charset="0"/>
                <a:cs typeface="+mn-cs"/>
              </a:defRPr>
            </a:lvl1pPr>
          </a:lstStyle>
          <a:p>
            <a:endParaRPr lang="es-PE" sz="600" dirty="0"/>
          </a:p>
          <a:p>
            <a:r>
              <a:rPr lang="es-PE" dirty="0"/>
              <a:t>Solicitud calificación</a:t>
            </a:r>
          </a:p>
          <a:p>
            <a:endParaRPr lang="es-PE" sz="600" dirty="0"/>
          </a:p>
        </p:txBody>
      </p:sp>
      <p:cxnSp>
        <p:nvCxnSpPr>
          <p:cNvPr id="44" name="42 Conector recto"/>
          <p:cNvCxnSpPr>
            <a:cxnSpLocks noChangeShapeType="1"/>
          </p:cNvCxnSpPr>
          <p:nvPr/>
        </p:nvCxnSpPr>
        <p:spPr bwMode="auto">
          <a:xfrm flipH="1">
            <a:off x="5188584" y="3643602"/>
            <a:ext cx="3441" cy="922734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5" name="35 Rectángulo redondeado"/>
          <p:cNvSpPr>
            <a:spLocks noChangeArrowheads="1"/>
          </p:cNvSpPr>
          <p:nvPr/>
        </p:nvSpPr>
        <p:spPr bwMode="auto">
          <a:xfrm>
            <a:off x="4849840" y="4481383"/>
            <a:ext cx="1845309" cy="758544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es-PE" sz="1400" b="1" dirty="0">
                <a:solidFill>
                  <a:schemeClr val="bg1"/>
                </a:solidFill>
                <a:latin typeface="Arial Narrow" pitchFamily="34" charset="0"/>
              </a:rPr>
              <a:t>III Trimestre </a:t>
            </a:r>
          </a:p>
          <a:p>
            <a:pPr algn="ctr"/>
            <a:r>
              <a:rPr lang="es-PE" sz="1400" b="1" dirty="0">
                <a:solidFill>
                  <a:schemeClr val="bg1"/>
                </a:solidFill>
                <a:latin typeface="Arial Narrow" pitchFamily="34" charset="0"/>
              </a:rPr>
              <a:t>2014</a:t>
            </a:r>
          </a:p>
        </p:txBody>
      </p:sp>
      <p:sp>
        <p:nvSpPr>
          <p:cNvPr id="58" name="57 CuadroTexto"/>
          <p:cNvSpPr txBox="1"/>
          <p:nvPr/>
        </p:nvSpPr>
        <p:spPr>
          <a:xfrm>
            <a:off x="5830093" y="2998693"/>
            <a:ext cx="865056" cy="646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spAutoFit/>
          </a:bodyPr>
          <a:lstStyle>
            <a:defPPr>
              <a:defRPr lang="es-PE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latin typeface="Arial Narrow" pitchFamily="34" charset="0"/>
                <a:cs typeface="+mn-cs"/>
              </a:defRPr>
            </a:lvl1pPr>
          </a:lstStyle>
          <a:p>
            <a:r>
              <a:rPr lang="es-PE" dirty="0"/>
              <a:t> Versión final Contrato</a:t>
            </a:r>
          </a:p>
        </p:txBody>
      </p:sp>
      <p:cxnSp>
        <p:nvCxnSpPr>
          <p:cNvPr id="59" name="42 Conector recto"/>
          <p:cNvCxnSpPr>
            <a:cxnSpLocks noChangeShapeType="1"/>
          </p:cNvCxnSpPr>
          <p:nvPr/>
        </p:nvCxnSpPr>
        <p:spPr bwMode="auto">
          <a:xfrm>
            <a:off x="6262620" y="3644806"/>
            <a:ext cx="0" cy="921531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6" name="55 CuadroTexto"/>
          <p:cNvSpPr txBox="1"/>
          <p:nvPr/>
        </p:nvSpPr>
        <p:spPr>
          <a:xfrm>
            <a:off x="6830421" y="2998693"/>
            <a:ext cx="1086908" cy="646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spAutoFit/>
          </a:bodyPr>
          <a:lstStyle>
            <a:defPPr>
              <a:defRPr lang="es-PE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latin typeface="Arial Narrow" pitchFamily="34" charset="0"/>
                <a:cs typeface="+mn-cs"/>
              </a:defRPr>
            </a:lvl1pPr>
          </a:lstStyle>
          <a:p>
            <a:r>
              <a:rPr lang="es-PE" dirty="0"/>
              <a:t>Presentación Propuestas y Buena Pro</a:t>
            </a:r>
          </a:p>
        </p:txBody>
      </p:sp>
      <p:cxnSp>
        <p:nvCxnSpPr>
          <p:cNvPr id="57" name="49 Conector recto"/>
          <p:cNvCxnSpPr>
            <a:cxnSpLocks noChangeShapeType="1"/>
          </p:cNvCxnSpPr>
          <p:nvPr/>
        </p:nvCxnSpPr>
        <p:spPr bwMode="auto">
          <a:xfrm>
            <a:off x="7373875" y="3644805"/>
            <a:ext cx="0" cy="863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4" name="53 CuadroTexto"/>
          <p:cNvSpPr txBox="1"/>
          <p:nvPr/>
        </p:nvSpPr>
        <p:spPr>
          <a:xfrm>
            <a:off x="8097226" y="2998692"/>
            <a:ext cx="854736" cy="646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spAutoFit/>
          </a:bodyPr>
          <a:lstStyle>
            <a:defPPr>
              <a:defRPr lang="es-PE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latin typeface="Arial Narrow" pitchFamily="34" charset="0"/>
                <a:cs typeface="+mn-cs"/>
              </a:defRPr>
            </a:lvl1pPr>
          </a:lstStyle>
          <a:p>
            <a:endParaRPr lang="es-PE" dirty="0"/>
          </a:p>
          <a:p>
            <a:r>
              <a:rPr lang="es-PE" dirty="0"/>
              <a:t>Cierre</a:t>
            </a:r>
          </a:p>
          <a:p>
            <a:endParaRPr lang="es-PE" dirty="0"/>
          </a:p>
        </p:txBody>
      </p:sp>
      <p:cxnSp>
        <p:nvCxnSpPr>
          <p:cNvPr id="55" name="51 Conector recto"/>
          <p:cNvCxnSpPr>
            <a:cxnSpLocks noChangeShapeType="1"/>
          </p:cNvCxnSpPr>
          <p:nvPr/>
        </p:nvCxnSpPr>
        <p:spPr bwMode="auto">
          <a:xfrm>
            <a:off x="8524593" y="3644804"/>
            <a:ext cx="0" cy="87821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8" name="35 Rectángulo redondeado"/>
          <p:cNvSpPr>
            <a:spLocks noChangeArrowheads="1"/>
          </p:cNvSpPr>
          <p:nvPr/>
        </p:nvSpPr>
        <p:spPr bwMode="auto">
          <a:xfrm>
            <a:off x="8018376" y="4488643"/>
            <a:ext cx="1012434" cy="74402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es-PE" sz="1400" b="1" dirty="0">
                <a:solidFill>
                  <a:schemeClr val="bg1"/>
                </a:solidFill>
                <a:latin typeface="Arial Narrow" pitchFamily="34" charset="0"/>
              </a:rPr>
              <a:t>I Trimestre </a:t>
            </a:r>
          </a:p>
          <a:p>
            <a:pPr algn="ctr"/>
            <a:r>
              <a:rPr lang="es-PE" sz="1400" b="1" dirty="0">
                <a:solidFill>
                  <a:schemeClr val="bg1"/>
                </a:solidFill>
                <a:latin typeface="Arial Narrow" pitchFamily="34" charset="0"/>
              </a:rPr>
              <a:t>2015</a:t>
            </a:r>
          </a:p>
        </p:txBody>
      </p:sp>
      <p:sp>
        <p:nvSpPr>
          <p:cNvPr id="61" name="35 Rectángulo redondeado"/>
          <p:cNvSpPr>
            <a:spLocks noChangeArrowheads="1"/>
          </p:cNvSpPr>
          <p:nvPr/>
        </p:nvSpPr>
        <p:spPr bwMode="auto">
          <a:xfrm>
            <a:off x="3470835" y="4490855"/>
            <a:ext cx="1160859" cy="7396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es-PE" sz="1400" b="1" dirty="0">
                <a:solidFill>
                  <a:schemeClr val="bg1"/>
                </a:solidFill>
                <a:latin typeface="Arial Narrow" pitchFamily="34" charset="0"/>
              </a:rPr>
              <a:t>III Trimestre </a:t>
            </a:r>
          </a:p>
          <a:p>
            <a:pPr algn="ctr"/>
            <a:r>
              <a:rPr lang="es-PE" sz="1400" b="1" dirty="0">
                <a:solidFill>
                  <a:schemeClr val="bg1"/>
                </a:solidFill>
                <a:latin typeface="Arial Narrow" pitchFamily="34" charset="0"/>
              </a:rPr>
              <a:t>2014</a:t>
            </a:r>
          </a:p>
        </p:txBody>
      </p:sp>
      <p:sp>
        <p:nvSpPr>
          <p:cNvPr id="37" name="35 Rectángulo redondeado"/>
          <p:cNvSpPr>
            <a:spLocks noChangeArrowheads="1"/>
          </p:cNvSpPr>
          <p:nvPr/>
        </p:nvSpPr>
        <p:spPr bwMode="auto">
          <a:xfrm>
            <a:off x="6834179" y="4481383"/>
            <a:ext cx="1079392" cy="758544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es-PE" sz="1400" b="1" dirty="0">
                <a:solidFill>
                  <a:schemeClr val="bg1"/>
                </a:solidFill>
                <a:latin typeface="Arial Narrow" pitchFamily="34" charset="0"/>
              </a:rPr>
              <a:t>IV Trimestre </a:t>
            </a:r>
          </a:p>
          <a:p>
            <a:pPr algn="ctr"/>
            <a:r>
              <a:rPr lang="es-PE" sz="1400" b="1" dirty="0">
                <a:solidFill>
                  <a:schemeClr val="bg1"/>
                </a:solidFill>
                <a:latin typeface="Arial Narrow" pitchFamily="34" charset="0"/>
              </a:rPr>
              <a:t>2014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-31984" y="188640"/>
            <a:ext cx="5219010" cy="64807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>
            <a:defPPr>
              <a:defRPr lang="es-ES"/>
            </a:defPPr>
            <a:lvl1pPr marL="93663">
              <a:spcBef>
                <a:spcPts val="0"/>
              </a:spcBef>
              <a:spcAft>
                <a:spcPts val="0"/>
              </a:spcAft>
              <a:defRPr sz="2400" b="1">
                <a:solidFill>
                  <a:prstClr val="black"/>
                </a:solidFill>
                <a:latin typeface="+mn-lt"/>
              </a:defRPr>
            </a:lvl1pPr>
          </a:lstStyle>
          <a:p>
            <a:r>
              <a:rPr lang="es-PE" sz="2000" dirty="0" smtClean="0"/>
              <a:t>SUBESTACIÓN NUEVA LURÍN 220/60 kV y LÍNEAS </a:t>
            </a:r>
            <a:r>
              <a:rPr lang="es-PE" sz="2000" dirty="0"/>
              <a:t>DE </a:t>
            </a:r>
            <a:r>
              <a:rPr lang="es-PE" sz="2000" dirty="0" smtClean="0"/>
              <a:t>ENLACE EN 220 kV y 60 kV</a:t>
            </a:r>
            <a:endParaRPr lang="es-MX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 bwMode="auto">
          <a:xfrm>
            <a:off x="1208584" y="2260199"/>
            <a:ext cx="393778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75" tIns="44787" rIns="89575" bIns="44787" anchor="ctr"/>
          <a:lstStyle/>
          <a:p>
            <a:pPr marL="342900" indent="-342900" defTabSz="89507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000" b="1" kern="0" dirty="0">
                <a:latin typeface="Calibri" pitchFamily="34" charset="0"/>
                <a:cs typeface="+mn-cs"/>
              </a:rPr>
              <a:t>INFORMACIÓN Y CONTACTOS</a:t>
            </a:r>
            <a:endParaRPr lang="es-MX" sz="2000" b="1" dirty="0">
              <a:latin typeface="Calibri" pitchFamily="34" charset="0"/>
              <a:cs typeface="+mn-cs"/>
            </a:endParaRPr>
          </a:p>
        </p:txBody>
      </p:sp>
      <p:sp>
        <p:nvSpPr>
          <p:cNvPr id="54275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359106" y="6529389"/>
            <a:ext cx="4953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CE134A-3803-43EF-9CE3-6E1706713250}" type="slidenum">
              <a:rPr lang="es-ES" sz="1000" b="1" smtClean="0">
                <a:solidFill>
                  <a:schemeClr val="bg1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ES" sz="1000" b="1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" name="3 Marcador de número de diapositiva"/>
          <p:cNvSpPr txBox="1">
            <a:spLocks/>
          </p:cNvSpPr>
          <p:nvPr/>
        </p:nvSpPr>
        <p:spPr bwMode="auto">
          <a:xfrm>
            <a:off x="9441656" y="6572250"/>
            <a:ext cx="4953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BC497E84-17BB-42E5-94A6-B0AD7C5F0421}" type="slidenum">
              <a:rPr lang="es-ES" sz="1000">
                <a:solidFill>
                  <a:schemeClr val="tx2"/>
                </a:solidFill>
                <a:latin typeface="Calibri" pitchFamily="34" charset="0"/>
                <a:cs typeface="+mn-cs"/>
              </a:rPr>
              <a:pPr algn="r">
                <a:defRPr/>
              </a:pPr>
              <a:t>7</a:t>
            </a:fld>
            <a:endParaRPr lang="es-ES" sz="1000" dirty="0">
              <a:solidFill>
                <a:schemeClr val="tx2"/>
              </a:solidFill>
              <a:latin typeface="Calibri" pitchFamily="34" charset="0"/>
              <a:cs typeface="+mn-cs"/>
            </a:endParaRPr>
          </a:p>
        </p:txBody>
      </p:sp>
      <p:graphicFrame>
        <p:nvGraphicFramePr>
          <p:cNvPr id="6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504672"/>
              </p:ext>
            </p:extLst>
          </p:nvPr>
        </p:nvGraphicFramePr>
        <p:xfrm>
          <a:off x="1198265" y="3284984"/>
          <a:ext cx="7566841" cy="18002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510390"/>
                <a:gridCol w="4056451"/>
              </a:tblGrid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Jefe de Proyecto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en Temas Eléctricos e Hidrocarburos</a:t>
                      </a:r>
                      <a:endParaRPr kumimoji="0" lang="es-PE" sz="16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Ing. Aníbal del Águila Acosta</a:t>
                      </a:r>
                      <a:endParaRPr kumimoji="0" lang="es-PE" sz="16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1524000" marR="0" lvl="4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Teléfono</a:t>
                      </a:r>
                      <a:endParaRPr kumimoji="0" lang="es-E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(51-1) 200-1200 </a:t>
                      </a: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extension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1340</a:t>
                      </a:r>
                      <a:endParaRPr kumimoji="0" lang="es-E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695617">
                <a:tc>
                  <a:txBody>
                    <a:bodyPr/>
                    <a:lstStyle/>
                    <a:p>
                      <a:pPr marL="1828800" marR="0" lvl="4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E-mail</a:t>
                      </a:r>
                      <a:endParaRPr kumimoji="0" lang="es-E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hlinkClick r:id="rId3"/>
                        </a:rPr>
                        <a:t>adelaguila@proinversion.gob.pe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61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hlinkClick r:id="rId4"/>
                        </a:rPr>
                        <a:t>whuambachano@proinversion.gob.pe</a:t>
                      </a:r>
                      <a:endParaRPr kumimoji="0" lang="es-ES" sz="16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-31984" y="188640"/>
            <a:ext cx="5219010" cy="64807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>
            <a:defPPr>
              <a:defRPr lang="es-ES"/>
            </a:defPPr>
            <a:lvl1pPr marL="93663">
              <a:spcBef>
                <a:spcPts val="0"/>
              </a:spcBef>
              <a:spcAft>
                <a:spcPts val="0"/>
              </a:spcAft>
              <a:defRPr sz="2400" b="1">
                <a:solidFill>
                  <a:prstClr val="black"/>
                </a:solidFill>
                <a:latin typeface="+mn-lt"/>
              </a:defRPr>
            </a:lvl1pPr>
          </a:lstStyle>
          <a:p>
            <a:r>
              <a:rPr lang="es-PE" sz="2000" dirty="0" smtClean="0"/>
              <a:t>SUBESTACIÓN NUEVA LURÍN 220/60 kV y LÍNEAS </a:t>
            </a:r>
            <a:r>
              <a:rPr lang="es-PE" sz="2000" dirty="0"/>
              <a:t>DE </a:t>
            </a:r>
            <a:r>
              <a:rPr lang="es-PE" sz="2000" dirty="0" smtClean="0"/>
              <a:t>ENLACE EN 220 kV y 60 kV</a:t>
            </a:r>
            <a:endParaRPr lang="es-MX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ersonalizado ingles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MODELO">
  <a:themeElements>
    <a:clrScheme name="1_MODE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E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E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eño personalizado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2927</TotalTime>
  <Words>829</Words>
  <Application>Microsoft Office PowerPoint</Application>
  <PresentationFormat>A4 (210 x 297 mm)</PresentationFormat>
  <Paragraphs>188</Paragraphs>
  <Slides>8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Diseño personalizado ingles</vt:lpstr>
      <vt:lpstr>3_MODELO</vt:lpstr>
      <vt:lpstr>1_Diseño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Marcos Institucional, Operacional, Asociativo y Político/Regulatorio del Perú: Diagnóstico, retos y recomendaciones</dc:title>
  <dc:creator>Gabriela Carbajal</dc:creator>
  <cp:lastModifiedBy>Wendy Huambachano</cp:lastModifiedBy>
  <cp:revision>295</cp:revision>
  <cp:lastPrinted>2014-08-19T21:32:00Z</cp:lastPrinted>
  <dcterms:created xsi:type="dcterms:W3CDTF">2012-04-18T16:50:08Z</dcterms:created>
  <dcterms:modified xsi:type="dcterms:W3CDTF">2014-08-19T21:34:04Z</dcterms:modified>
</cp:coreProperties>
</file>