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2"/>
  </p:notesMasterIdLst>
  <p:handoutMasterIdLst>
    <p:handoutMasterId r:id="rId13"/>
  </p:handoutMasterIdLst>
  <p:sldIdLst>
    <p:sldId id="302" r:id="rId4"/>
    <p:sldId id="403" r:id="rId5"/>
    <p:sldId id="401" r:id="rId6"/>
    <p:sldId id="386" r:id="rId7"/>
    <p:sldId id="400" r:id="rId8"/>
    <p:sldId id="388" r:id="rId9"/>
    <p:sldId id="399" r:id="rId10"/>
    <p:sldId id="402" r:id="rId11"/>
  </p:sldIdLst>
  <p:sldSz cx="9906000" cy="6858000" type="A4"/>
  <p:notesSz cx="6797675" cy="99282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6600"/>
    <a:srgbClr val="66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590" autoAdjust="0"/>
  </p:normalViewPr>
  <p:slideViewPr>
    <p:cSldViewPr>
      <p:cViewPr varScale="1">
        <p:scale>
          <a:sx n="74" d="100"/>
          <a:sy n="74" d="100"/>
        </p:scale>
        <p:origin x="-1572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C6380D-C1C3-47A5-BC08-6BEDDFEB0B7F}" type="datetimeFigureOut">
              <a:rPr lang="es-PE"/>
              <a:pPr>
                <a:defRPr/>
              </a:pPr>
              <a:t>19/05/2017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8C317-4E26-4CC6-A876-F034EDB73E7F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00575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9413-42B0-47C3-A503-8CC68E641118}" type="datetimeFigureOut">
              <a:rPr lang="es-PE"/>
              <a:pPr>
                <a:defRPr/>
              </a:pPr>
              <a:t>19/05/2017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D0DB6A-FB28-47C3-8990-416565689CF3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7459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895E0-699E-4669-BF63-DF490A16218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130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184CE-BAE7-41BC-9C53-CA240BC492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6484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143DD-DCCF-4ADC-A039-A3CDA417FC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58605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1493C9-1AD4-427F-B4FD-E14CFE603E5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475397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B1CE7-F413-4954-A33A-DDCD582A221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95011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A39C5-7F3D-4C7A-8837-07BCF8F6562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93535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33696" y="71439"/>
            <a:ext cx="2277004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02683" y="71439"/>
            <a:ext cx="6665913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954" y="6216650"/>
            <a:ext cx="193648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86953" y="6215064"/>
            <a:ext cx="8977313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52347E-7607-490F-AD64-AB77C8771D70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5B902-8963-4DCB-AF9B-8312AA1BB6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F30DA9-3C9F-4E85-A400-887BABD439B0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977EA4-F768-410D-B930-1D473570C71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BD7BC6-BE02-4858-BD8D-E6F834AC0A92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1C169-6E99-4E4A-8F03-707A501117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3AE7DF-762E-4E8F-A995-5C267FC71A2D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39D590-2732-4FAF-B2F9-CB6902E0E3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5466C-4073-4ADB-8743-B8C77350D912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47EE9A-A6C2-461D-85E9-2469BC0AC9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A62DB8-6B5F-4F86-8B86-861A65A49AE0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8169C5-A0DC-4B42-926A-ED51984D18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D961EC-00A1-4E0C-A18E-1F62C3CE1AFB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85C2A7-1074-4B5A-9A1D-BDC7FF4367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D1BCAE-2B14-43CB-8240-E8D5F6021E7A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359225-DEF7-400C-8DAA-5AF22D9062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3393D-6CEC-4F62-89AA-46FD89FE825E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744AD-7C15-4563-841E-20474B935CA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7601DF-A926-4A70-B431-704E36AD70BF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90473B-DFFA-431A-A250-B431A26175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DE691-E006-4116-99D9-384B3C723B21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0B8F77-D199-45C6-A8F0-226C253DC5D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967425-5F91-48CF-B189-C7BDF3A24DBC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AF72B4-595E-4716-A741-EE63AD5D85C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E84EC-BD3F-478A-B4D1-9063FC6CE4AB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B437BF-B1E9-413B-8135-E8184894D8B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04E3D1-CC28-4AD8-B6FC-EA321032337C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BED714-BDE9-477D-8840-691AECF91B4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DFC36A-72BB-409C-A4B6-416B3EC05268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BE4F5-F880-49A5-8B3D-F7C130EE38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B732F6-8D3D-4D52-A0CF-159F9EE6D8F9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E5E6E1-890B-4B26-AB79-EF86D7E9EA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33696" y="71439"/>
            <a:ext cx="2277004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02683" y="71439"/>
            <a:ext cx="6665913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63A4E2-1E53-4D97-AFEB-1715EB6E1517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3F2D2E-7259-4CB6-988D-D3A771E80C3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1531B9-F37E-4673-B5B9-B66BB33E81C1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09E313-30F2-46EC-804C-2B5F6C43EE6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9CCE7B8-E8BE-4D6A-8ACC-DC0C06E7106B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D3EA5A-64BA-46EA-974B-76615BFE08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2683" y="71438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319" y="0"/>
            <a:ext cx="9895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7391" y="0"/>
            <a:ext cx="9983391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A14309-DE69-42E1-9AFB-B2DEB2F98854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84F9D60-8AF9-4B10-8FAF-D0D69AD0845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65B515A-F1BA-49C4-9117-619FA0DF5239}" type="datetimeFigureOut">
              <a:rPr lang="es-ES"/>
              <a:pPr>
                <a:defRPr/>
              </a:pPr>
              <a:t>19/05/2017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728E9A-F665-4A03-9373-97D65F92A82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3079" name="Imagen 9" descr="pi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" y="9536114"/>
            <a:ext cx="9906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2683" y="71438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elaguila@proinversion.gob.p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whuambachano@proinversion.gob.p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Users\psuclupe\AppData\Local\Microsoft\Windows\Temporary Internet Files\Content.Outlook\2DA03VIR\PLANTILLA ene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946" y="0"/>
            <a:ext cx="10022946" cy="701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5 CuadroTexto"/>
          <p:cNvSpPr txBox="1">
            <a:spLocks noChangeArrowheads="1"/>
          </p:cNvSpPr>
          <p:nvPr/>
        </p:nvSpPr>
        <p:spPr bwMode="auto">
          <a:xfrm>
            <a:off x="995137" y="2805163"/>
            <a:ext cx="7956884" cy="232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>
              <a:spcAft>
                <a:spcPts val="0"/>
              </a:spcAft>
            </a:pPr>
            <a:r>
              <a:rPr lang="es-PE" sz="2400" b="1" dirty="0">
                <a:solidFill>
                  <a:schemeClr val="bg1"/>
                </a:solidFill>
                <a:latin typeface="Calibri" pitchFamily="34" charset="0"/>
              </a:rPr>
              <a:t>Concurso </a:t>
            </a: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</a:rPr>
              <a:t>de Proyectos Integrales para </a:t>
            </a:r>
            <a:r>
              <a:rPr lang="es-PE" sz="2400" b="1" dirty="0">
                <a:solidFill>
                  <a:schemeClr val="bg1"/>
                </a:solidFill>
                <a:latin typeface="Calibri" pitchFamily="34" charset="0"/>
              </a:rPr>
              <a:t>otorgar en </a:t>
            </a: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</a:rPr>
              <a:t>concesión el Proyecto SGT: </a:t>
            </a:r>
          </a:p>
          <a:p>
            <a:pPr algn="ctr">
              <a:spcBef>
                <a:spcPts val="2400"/>
              </a:spcBef>
            </a:pP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“</a:t>
            </a:r>
            <a:r>
              <a:rPr lang="es-PE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LÍNEA DE </a:t>
            </a: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TRANSMISIÓN AGUAYTÍA – PUCALLPA 138</a:t>
            </a:r>
            <a:r>
              <a:rPr lang="es-PE" sz="24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s-PE" sz="24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kV </a:t>
            </a:r>
            <a:endParaRPr lang="es-PE" sz="2400" b="1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(segundo circuito)”</a:t>
            </a:r>
          </a:p>
          <a:p>
            <a:pPr lvl="0" algn="ctr">
              <a:spcBef>
                <a:spcPts val="1800"/>
              </a:spcBef>
            </a:pPr>
            <a:r>
              <a:rPr lang="es-PE" sz="14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SGT</a:t>
            </a:r>
            <a:r>
              <a:rPr lang="es-PE" sz="14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: Sistema </a:t>
            </a:r>
            <a:r>
              <a:rPr lang="es-PE" sz="14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Garantizado de </a:t>
            </a:r>
            <a:r>
              <a:rPr lang="es-PE" sz="14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Transmisión</a:t>
            </a:r>
            <a:r>
              <a:rPr lang="es-PE" sz="14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s-PE" sz="1400" b="1" dirty="0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521FA-EE1A-45F1-8D88-32A072FBA636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910" y="-6273"/>
            <a:ext cx="6497152" cy="86409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/>
              <a:t>LÍNEA DE </a:t>
            </a:r>
            <a:r>
              <a:rPr lang="es-PE" sz="2000" dirty="0" smtClean="0"/>
              <a:t>TRANSMISIÓN</a:t>
            </a:r>
          </a:p>
          <a:p>
            <a:r>
              <a:rPr lang="es-PE" sz="2000" dirty="0" smtClean="0"/>
              <a:t>AGUAYTÍA- PUCALLPA 138 kV (segundo circuito)</a:t>
            </a:r>
            <a:endParaRPr lang="es-MX" sz="2000" dirty="0"/>
          </a:p>
        </p:txBody>
      </p:sp>
      <p:sp>
        <p:nvSpPr>
          <p:cNvPr id="13" name="42 Rectángulo"/>
          <p:cNvSpPr>
            <a:spLocks noChangeArrowheads="1"/>
          </p:cNvSpPr>
          <p:nvPr/>
        </p:nvSpPr>
        <p:spPr bwMode="auto">
          <a:xfrm>
            <a:off x="289152" y="1492524"/>
            <a:ext cx="2089562" cy="496317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+mn-lt"/>
              </a:rPr>
              <a:t>CONVOCADO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592961" y="1206698"/>
            <a:ext cx="5091188" cy="564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Ubicación: </a:t>
            </a:r>
            <a:r>
              <a:rPr lang="es-PE" sz="1600" dirty="0" smtClean="0">
                <a:solidFill>
                  <a:srgbClr val="000000"/>
                </a:solidFill>
                <a:latin typeface="+mn-lt"/>
              </a:rPr>
              <a:t>Ucayali</a:t>
            </a:r>
            <a:endParaRPr lang="es-PE" sz="1600" dirty="0">
              <a:solidFill>
                <a:srgbClr val="000000"/>
              </a:solidFill>
              <a:latin typeface="+mn-lt"/>
            </a:endParaRPr>
          </a:p>
          <a:p>
            <a:pPr algn="just" fontAlgn="b">
              <a:spcBef>
                <a:spcPts val="600"/>
              </a:spcBef>
              <a:spcAft>
                <a:spcPts val="0"/>
              </a:spcAft>
              <a:buSzPct val="90000"/>
              <a:defRPr/>
            </a:pP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Descripción: </a:t>
            </a:r>
            <a:r>
              <a:rPr lang="es-E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Concesión </a:t>
            </a:r>
            <a:r>
              <a:rPr lang="es-ES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para el </a:t>
            </a:r>
            <a:r>
              <a:rPr lang="es-PE" sz="1600" dirty="0">
                <a:solidFill>
                  <a:srgbClr val="000000"/>
                </a:solidFill>
                <a:latin typeface="+mn-lt"/>
              </a:rPr>
              <a:t>diseño, financiamiento, construcción, operación y mantenimiento de una línea de transmisión de </a:t>
            </a:r>
            <a:r>
              <a:rPr lang="es-PE" sz="1600" dirty="0" smtClean="0">
                <a:solidFill>
                  <a:srgbClr val="000000"/>
                </a:solidFill>
                <a:latin typeface="+mn-lt"/>
              </a:rPr>
              <a:t>132 km </a:t>
            </a:r>
            <a:r>
              <a:rPr lang="es-PE" sz="1600" dirty="0">
                <a:solidFill>
                  <a:srgbClr val="000000"/>
                </a:solidFill>
                <a:latin typeface="+mn-lt"/>
              </a:rPr>
              <a:t>aprox, con una capacidad de </a:t>
            </a:r>
            <a:r>
              <a:rPr lang="es-PE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75 </a:t>
            </a:r>
            <a:r>
              <a:rPr lang="es-PE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MVA; </a:t>
            </a:r>
            <a:r>
              <a:rPr lang="es-PE" sz="1600" dirty="0">
                <a:solidFill>
                  <a:srgbClr val="000000"/>
                </a:solidFill>
                <a:latin typeface="+mn-lt"/>
              </a:rPr>
              <a:t>con la finalidad de reforzar la capacidad de suministro en la Subestación Pucallpa, para atender la creciente demanda que se concentra en esta subestación</a:t>
            </a:r>
            <a:r>
              <a:rPr lang="es-PE" sz="1600" dirty="0" smtClean="0">
                <a:solidFill>
                  <a:srgbClr val="000000"/>
                </a:solidFill>
                <a:latin typeface="+mn-lt"/>
              </a:rPr>
              <a:t>.</a:t>
            </a:r>
            <a:r>
              <a:rPr lang="es-PE" sz="1600" dirty="0"/>
              <a:t> </a:t>
            </a:r>
            <a:r>
              <a:rPr lang="es-PE" sz="1600" dirty="0">
                <a:solidFill>
                  <a:srgbClr val="000000"/>
                </a:solidFill>
                <a:latin typeface="+mn-lt"/>
              </a:rPr>
              <a:t>Luego, al operar en paralelo este nuevo circuito con el actual circuito conformado por la L.T. Aguaytía-Pucallpa 138 Kv, se obtendrá una mayor capacidad de transmisión y confiabilidad, en el suministro de energía a la Subestación Pucallpa</a:t>
            </a:r>
            <a:r>
              <a:rPr lang="es-PE" sz="1600" dirty="0" smtClean="0">
                <a:solidFill>
                  <a:srgbClr val="000000"/>
                </a:solidFill>
                <a:latin typeface="+mn-lt"/>
              </a:rPr>
              <a:t>.</a:t>
            </a:r>
            <a:endParaRPr lang="es-PE" sz="1600" dirty="0">
              <a:solidFill>
                <a:srgbClr val="000000"/>
              </a:solidFill>
              <a:latin typeface="+mn-lt"/>
              <a:ea typeface="ＭＳ Ｐゴシック" pitchFamily="34" charset="-128"/>
              <a:cs typeface="Tahoma" pitchFamily="34" charset="0"/>
            </a:endParaRPr>
          </a:p>
          <a:p>
            <a:pPr marL="269875" indent="-269875" algn="just" fontAlgn="b"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s-ES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Monto estimado del </a:t>
            </a:r>
            <a:r>
              <a:rPr lang="es-ES" sz="1600" b="1" dirty="0" err="1" smtClean="0">
                <a:solidFill>
                  <a:srgbClr val="CC3300"/>
                </a:solidFill>
                <a:latin typeface="+mn-lt"/>
                <a:cs typeface="Tahoma" pitchFamily="34" charset="0"/>
              </a:rPr>
              <a:t>EPC</a:t>
            </a:r>
            <a:r>
              <a:rPr lang="es-ES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 (sin </a:t>
            </a: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IGV): </a:t>
            </a:r>
            <a:r>
              <a:rPr lang="es-E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US$ </a:t>
            </a:r>
            <a:r>
              <a:rPr lang="es-ES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20.3 </a:t>
            </a:r>
            <a:r>
              <a:rPr lang="es-E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millones</a:t>
            </a:r>
          </a:p>
          <a:p>
            <a:pPr marL="269875" lvl="1" indent="-269875" algn="just" eaLnBrk="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"/>
              <a:defRPr/>
            </a:pP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Modalidad: </a:t>
            </a:r>
            <a:r>
              <a:rPr lang="es-PE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Autosostenible</a:t>
            </a:r>
          </a:p>
          <a:p>
            <a:pPr marL="269875" lvl="1" indent="-269875" algn="just" eaLnBrk="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"/>
              <a:defRPr/>
            </a:pPr>
            <a:r>
              <a:rPr lang="es-PE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P</a:t>
            </a: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lazo de la concesión: </a:t>
            </a:r>
            <a:r>
              <a:rPr lang="es-E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30 años más el periodo de construcción  </a:t>
            </a:r>
            <a:r>
              <a:rPr lang="es-ES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(33 meses) </a:t>
            </a:r>
            <a:endParaRPr lang="es-ES" sz="1600" dirty="0">
              <a:solidFill>
                <a:srgbClr val="000000"/>
              </a:solidFill>
              <a:latin typeface="+mn-lt"/>
              <a:cs typeface="Tahoma" pitchFamily="34" charset="0"/>
            </a:endParaRPr>
          </a:p>
          <a:p>
            <a:pPr marL="285750" indent="-285750" algn="just" eaLnBrk="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Fecha </a:t>
            </a: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de </a:t>
            </a:r>
            <a:r>
              <a:rPr lang="es-ES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adjudicación:</a:t>
            </a: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 </a:t>
            </a:r>
            <a:r>
              <a:rPr lang="es-ES" sz="16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es-ES" sz="1600" dirty="0" smtClean="0">
                <a:latin typeface="+mn-lt"/>
                <a:cs typeface="Tahoma" pitchFamily="34" charset="0"/>
              </a:rPr>
              <a:t>El Acto de Presentación de Ofertas y Adjudicación de la Buena Pro, se llevó a cabo el 19 de mayo de </a:t>
            </a:r>
            <a:r>
              <a:rPr lang="es-ES" sz="1600" dirty="0" smtClean="0">
                <a:latin typeface="+mn-lt"/>
                <a:cs typeface="Tahoma" pitchFamily="34" charset="0"/>
              </a:rPr>
              <a:t>2017</a:t>
            </a:r>
            <a:r>
              <a:rPr lang="es-ES" sz="1600" dirty="0" smtClean="0">
                <a:latin typeface="+mn-lt"/>
                <a:cs typeface="Tahoma" pitchFamily="34" charset="0"/>
              </a:rPr>
              <a:t>. La empresa TERNA </a:t>
            </a:r>
            <a:r>
              <a:rPr lang="es-ES" sz="1600" dirty="0" err="1" smtClean="0">
                <a:latin typeface="+mn-lt"/>
                <a:cs typeface="Tahoma" pitchFamily="34" charset="0"/>
              </a:rPr>
              <a:t>S.r.l</a:t>
            </a:r>
            <a:r>
              <a:rPr lang="es-ES" sz="1600" dirty="0" smtClean="0">
                <a:latin typeface="+mn-lt"/>
                <a:cs typeface="Tahoma" pitchFamily="34" charset="0"/>
              </a:rPr>
              <a:t>. se adjudicó el Proyecto.</a:t>
            </a:r>
            <a:endParaRPr lang="es-ES" sz="1600" dirty="0" smtClean="0">
              <a:latin typeface="+mn-lt"/>
              <a:cs typeface="Tahoma" pitchFamily="34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1050" dirty="0" smtClean="0">
                <a:latin typeface="+mn-lt"/>
                <a:cs typeface="Tahoma" pitchFamily="34" charset="0"/>
              </a:rPr>
              <a:t>* </a:t>
            </a:r>
            <a:r>
              <a:rPr lang="es-ES" sz="1050" dirty="0" err="1" smtClean="0">
                <a:latin typeface="+mn-lt"/>
                <a:cs typeface="Tahoma" pitchFamily="34" charset="0"/>
              </a:rPr>
              <a:t>EPC</a:t>
            </a:r>
            <a:r>
              <a:rPr lang="es-ES" sz="1050" dirty="0" smtClean="0">
                <a:latin typeface="+mn-lt"/>
                <a:cs typeface="Tahoma" pitchFamily="34" charset="0"/>
              </a:rPr>
              <a:t>: </a:t>
            </a:r>
            <a:r>
              <a:rPr lang="es-ES" sz="1050" dirty="0" err="1" smtClean="0">
                <a:latin typeface="+mn-lt"/>
                <a:cs typeface="Tahoma" pitchFamily="34" charset="0"/>
              </a:rPr>
              <a:t>Engineering</a:t>
            </a:r>
            <a:r>
              <a:rPr lang="es-ES" sz="1050" dirty="0" smtClean="0">
                <a:latin typeface="+mn-lt"/>
                <a:cs typeface="Tahoma" pitchFamily="34" charset="0"/>
              </a:rPr>
              <a:t>, Procura and </a:t>
            </a:r>
            <a:r>
              <a:rPr lang="es-ES" sz="1050" dirty="0" err="1" smtClean="0">
                <a:latin typeface="+mn-lt"/>
                <a:cs typeface="Tahoma" pitchFamily="34" charset="0"/>
              </a:rPr>
              <a:t>Construction</a:t>
            </a:r>
            <a:r>
              <a:rPr lang="es-ES" sz="1050" dirty="0" smtClean="0">
                <a:latin typeface="+mn-lt"/>
                <a:cs typeface="Tahoma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2" y="2132856"/>
            <a:ext cx="4088761" cy="4468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1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 txBox="1">
            <a:spLocks/>
          </p:cNvSpPr>
          <p:nvPr/>
        </p:nvSpPr>
        <p:spPr bwMode="auto">
          <a:xfrm>
            <a:off x="853792" y="1412776"/>
            <a:ext cx="41729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3763" eaLnBrk="0" hangingPunct="0"/>
            <a:r>
              <a:rPr lang="es-MX" sz="2000" b="1" dirty="0" smtClean="0">
                <a:latin typeface="Calibri" pitchFamily="34" charset="0"/>
              </a:rPr>
              <a:t>RESUMEN DEL PROYECTO</a:t>
            </a:r>
            <a:endParaRPr lang="es-MX" sz="2000" b="1" dirty="0">
              <a:latin typeface="Calibri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53792" y="1946176"/>
            <a:ext cx="6475472" cy="28793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265113" indent="-265113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 sz="1200" kern="0">
                <a:latin typeface="+mn-lt"/>
                <a:cs typeface="Calibri" pitchFamily="34" charset="0"/>
              </a:defRPr>
            </a:lvl1pPr>
          </a:lstStyle>
          <a:p>
            <a:r>
              <a:rPr lang="es-PE" dirty="0"/>
              <a:t>Los principales elementos y especificaciones del proyecto se resumen a continuación:</a:t>
            </a:r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r>
              <a:rPr lang="es-PE" dirty="0" smtClean="0"/>
              <a:t>El </a:t>
            </a:r>
            <a:r>
              <a:rPr lang="es-PE" dirty="0"/>
              <a:t>detalle de las especificaciones se encuentra en el Anexo 1 del Contrato de Concesión.</a:t>
            </a:r>
          </a:p>
          <a:p>
            <a:endParaRPr lang="es-PE" dirty="0"/>
          </a:p>
        </p:txBody>
      </p:sp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5942A-5D01-4AB8-B58D-14C94A149F01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389043"/>
              </p:ext>
            </p:extLst>
          </p:nvPr>
        </p:nvGraphicFramePr>
        <p:xfrm>
          <a:off x="1208584" y="2298228"/>
          <a:ext cx="7272808" cy="3676355"/>
        </p:xfrm>
        <a:graphic>
          <a:graphicData uri="http://schemas.openxmlformats.org/drawingml/2006/table">
            <a:tbl>
              <a:tblPr/>
              <a:tblGrid>
                <a:gridCol w="1954703"/>
                <a:gridCol w="5318105"/>
              </a:tblGrid>
              <a:tr h="299796">
                <a:tc gridSpan="2">
                  <a:txBody>
                    <a:bodyPr/>
                    <a:lstStyle/>
                    <a:p>
                      <a:pPr marL="85725" indent="0" algn="l" fontAlgn="ctr"/>
                      <a:r>
                        <a:rPr lang="es-PE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Línea de Transmisión </a:t>
                      </a:r>
                      <a:r>
                        <a:rPr lang="es-PE" sz="10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Aguaytía –Pucallpa 138 kV (segundo circuito)</a:t>
                      </a:r>
                      <a:endParaRPr lang="es-PE" sz="10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202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Longitud aproximada :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132 km aproximadamente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Número de ternas :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Una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Capacidad de Transmisión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150 MVA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Conductores por fase :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Uno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Disposición de fases :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Triangular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Cable de guarda :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Uno </a:t>
                      </a:r>
                      <a:r>
                        <a:rPr lang="es-PE" sz="1000" b="0" i="0" u="none" strike="noStrike" spc="-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tipo </a:t>
                      </a:r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OPGW.</a:t>
                      </a:r>
                      <a:r>
                        <a:rPr lang="es-PE" sz="1000" b="0" i="0" u="none" strike="noStrike" spc="-5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Estructuras de soporte :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Torres de acero auto-soportadas.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Subestaciones que enlaza :</a:t>
                      </a: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Subestación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Aguaytía – Subestación Pucallpa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69">
                <a:tc gridSpan="2">
                  <a:txBody>
                    <a:bodyPr/>
                    <a:lstStyle/>
                    <a:p>
                      <a:pPr algn="l" fontAlgn="ctr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96">
                <a:tc gridSpan="2">
                  <a:txBody>
                    <a:bodyPr/>
                    <a:lstStyle/>
                    <a:p>
                      <a:pPr marL="85725" indent="0" algn="l" fontAlgn="ctr"/>
                      <a:r>
                        <a:rPr lang="es-PE" sz="1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Subestaciones</a:t>
                      </a:r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6878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Ampliaciones</a:t>
                      </a: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Aguaytía– SE Ucayali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C00000"/>
                        </a:buClr>
                        <a:buSzPts val="1000"/>
                        <a:buFont typeface="Arial"/>
                        <a:buNone/>
                      </a:pPr>
                      <a:endParaRPr lang="es-PE" sz="10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98899" cy="89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Marcador de contenido"/>
          <p:cNvSpPr>
            <a:spLocks noGrp="1"/>
          </p:cNvSpPr>
          <p:nvPr>
            <p:ph idx="1"/>
          </p:nvPr>
        </p:nvSpPr>
        <p:spPr>
          <a:xfrm>
            <a:off x="488505" y="2132856"/>
            <a:ext cx="9001000" cy="4225200"/>
          </a:xfrm>
        </p:spPr>
        <p:txBody>
          <a:bodyPr/>
          <a:lstStyle/>
          <a:p>
            <a:pPr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Factor de competencia: Menor Costo de Servicio Total</a:t>
            </a: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El Costo de Servicio Total está conformado por:  </a:t>
            </a:r>
          </a:p>
          <a:p>
            <a:pPr lvl="1"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Anualidad del costo de inversión sin IGV (“aCI”), calculada con la tasa de 12% y un periodo de 30 años, más.</a:t>
            </a:r>
          </a:p>
          <a:p>
            <a:pPr lvl="1"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Costo anual de operación y mantenimiento sin IGV (“COyM”).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Formato de presentación de las ofertas: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Tx/>
              <a:buNone/>
              <a:defRPr/>
            </a:pPr>
            <a:r>
              <a:rPr lang="es-ES" sz="1200" dirty="0" smtClean="0">
                <a:ea typeface="Calibri" pitchFamily="34" charset="0"/>
                <a:cs typeface="Calibri" pitchFamily="34" charset="0"/>
              </a:rPr>
              <a:t>	</a:t>
            </a: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20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Los </a:t>
            </a:r>
            <a:r>
              <a:rPr lang="es-PE" sz="12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costos desagregados de la Línea Eléctrica deben mostrarse en los Formularios 4-A y 4-B</a:t>
            </a:r>
          </a:p>
          <a:p>
            <a:pPr marL="342900" lvl="1" indent="-342900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/>
              <a:t>Sólo serán aceptables las ofertas de los postores que presenten valores para el Costo de Inversión y el Costo de Operación y Mantenimiento anual (COyM), que sean iguales o menores a los valores máximos respectivos que establecerá Proinversión con anterioridad a la fecha de presentación de propuestas.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solidFill>
                  <a:srgbClr val="000000"/>
                </a:solidFill>
              </a:rPr>
              <a:t>Adicionalmente </a:t>
            </a:r>
            <a:r>
              <a:rPr lang="es-PE" sz="1200" dirty="0">
                <a:solidFill>
                  <a:srgbClr val="000000"/>
                </a:solidFill>
              </a:rPr>
              <a:t>se exigirá en la propuesta una garantía de validez, vigencia y seriedad de oferta de US$ </a:t>
            </a:r>
            <a:r>
              <a:rPr lang="es-PE" sz="1200" dirty="0" smtClean="0">
                <a:solidFill>
                  <a:srgbClr val="000000"/>
                </a:solidFill>
              </a:rPr>
              <a:t>1.5 </a:t>
            </a:r>
            <a:r>
              <a:rPr lang="es-PE" sz="1200" dirty="0">
                <a:solidFill>
                  <a:srgbClr val="000000"/>
                </a:solidFill>
              </a:rPr>
              <a:t>millones. </a:t>
            </a:r>
          </a:p>
          <a:p>
            <a:pPr marL="342900" lvl="1" indent="-3429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52716" y="1455738"/>
            <a:ext cx="4870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</a:t>
            </a:r>
            <a:r>
              <a:rPr lang="es-PE" sz="2000" b="1" kern="0" dirty="0" smtClean="0">
                <a:latin typeface="Calibri" pitchFamily="34" charset="0"/>
                <a:ea typeface="+mj-ea"/>
                <a:cs typeface="Calibri" pitchFamily="34" charset="0"/>
              </a:rPr>
              <a:t>FACTOR </a:t>
            </a: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DE COMPETENCIA 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 dirty="0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35F25-A2BC-4873-930A-DC61C55981B6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z="1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3 Marcador de número de diapositiva"/>
          <p:cNvSpPr txBox="1">
            <a:spLocks/>
          </p:cNvSpPr>
          <p:nvPr/>
        </p:nvSpPr>
        <p:spPr bwMode="auto">
          <a:xfrm>
            <a:off x="9364266" y="6572250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72A2DAE-5DBD-48EB-9FB8-0434A0581B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4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01782"/>
              </p:ext>
            </p:extLst>
          </p:nvPr>
        </p:nvGraphicFramePr>
        <p:xfrm>
          <a:off x="1640632" y="3501009"/>
          <a:ext cx="6696744" cy="1247775"/>
        </p:xfrm>
        <a:graphic>
          <a:graphicData uri="http://schemas.openxmlformats.org/drawingml/2006/table">
            <a:tbl>
              <a:tblPr/>
              <a:tblGrid>
                <a:gridCol w="2801667"/>
                <a:gridCol w="1516089"/>
                <a:gridCol w="2378988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números</a:t>
                      </a:r>
                    </a:p>
                    <a:p>
                      <a:pPr algn="ctr" fontAlgn="ctr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(con 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 decimales)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letras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Costo de Inversión (US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$) *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</a:t>
                      </a:r>
                      <a:r>
                        <a:rPr lang="es-PE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Costo de OyM anual (US$) *</a:t>
                      </a:r>
                      <a:endParaRPr lang="es-PE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Valores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la fecha de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Puesta en Operación Comercial de la Línea Eléctrica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98899" cy="89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560513" y="1963846"/>
            <a:ext cx="8352927" cy="4550448"/>
          </a:xfrm>
        </p:spPr>
        <p:txBody>
          <a:bodyPr/>
          <a:lstStyle/>
          <a:p>
            <a:pPr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inversionistas deberán pasar por un proceso de calificación para ser considerados postores y presentar propuesta.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criterios de calificación financieros y operativos son: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 marL="622300" indent="-171450" defTabSz="81756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PE" sz="1200" dirty="0" smtClean="0">
                <a:cs typeface="Calibri" pitchFamily="34" charset="0"/>
              </a:rPr>
              <a:t>Para </a:t>
            </a:r>
            <a:r>
              <a:rPr lang="es-PE" sz="1200" dirty="0">
                <a:cs typeface="Calibri" pitchFamily="34" charset="0"/>
              </a:rPr>
              <a:t>la acreditación de los requisitos técnicos deberán presentarse los certificados, constancias o declaraciones técnicas de terceros.</a:t>
            </a:r>
          </a:p>
          <a:p>
            <a:pPr marL="62230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PE" sz="1200" dirty="0" smtClean="0">
                <a:cs typeface="Calibri" pitchFamily="34" charset="0"/>
              </a:rPr>
              <a:t>Quien </a:t>
            </a:r>
            <a:r>
              <a:rPr lang="es-PE" sz="1200" dirty="0">
                <a:cs typeface="Calibri" pitchFamily="34" charset="0"/>
              </a:rPr>
              <a:t>acredite la experiencia técnica, podrá presentarse al Concurso únicamente con un Postor. Este impedimento alcanza a sus Empresas Vinculadas</a:t>
            </a:r>
            <a:r>
              <a:rPr lang="es-PE" sz="1200" dirty="0"/>
              <a:t>	</a:t>
            </a:r>
            <a:r>
              <a:rPr lang="es-PE" sz="1200" dirty="0" smtClean="0"/>
              <a:t>.</a:t>
            </a:r>
            <a:endParaRPr lang="es-PE" sz="1200" dirty="0"/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PE" sz="1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Legales: </a:t>
            </a:r>
            <a:r>
              <a:rPr lang="es-ES" sz="1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 </a:t>
            </a:r>
            <a:r>
              <a:rPr lang="es-E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tener impedimentos legales para contratar con el Estado </a:t>
            </a:r>
            <a:r>
              <a:rPr lang="es-ES" sz="1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Peruano; no </a:t>
            </a:r>
            <a:r>
              <a:rPr lang="es-E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participar con otro Postor en el </a:t>
            </a:r>
            <a:r>
              <a:rPr lang="es-ES" sz="1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Concurso; renunciar </a:t>
            </a:r>
            <a:r>
              <a:rPr lang="es-E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reclamos vía </a:t>
            </a:r>
            <a:r>
              <a:rPr lang="es-ES" sz="1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diplomática, otros</a:t>
            </a:r>
            <a:r>
              <a:rPr lang="es-ES" sz="1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que se señalan en las Bases del Concurso.</a:t>
            </a:r>
            <a:endParaRPr lang="es-P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50489" y="1340768"/>
            <a:ext cx="51044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CRITERIOS DE CALIFICACIÓN 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 dirty="0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00269-E9DC-4193-A779-9C1F939A7E1E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z="1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8" name="AutoShape 2"/>
          <p:cNvSpPr>
            <a:spLocks noChangeAspect="1" noChangeArrowheads="1"/>
          </p:cNvSpPr>
          <p:nvPr/>
        </p:nvSpPr>
        <p:spPr bwMode="auto">
          <a:xfrm>
            <a:off x="975123" y="1731963"/>
            <a:ext cx="6036469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dirty="0"/>
          </a:p>
        </p:txBody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9364266" y="6572250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B383C3-4589-40E1-ACF3-B66549B996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5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35350"/>
              </p:ext>
            </p:extLst>
          </p:nvPr>
        </p:nvGraphicFramePr>
        <p:xfrm>
          <a:off x="1064568" y="2564905"/>
          <a:ext cx="7701855" cy="2577053"/>
        </p:xfrm>
        <a:graphic>
          <a:graphicData uri="http://schemas.openxmlformats.org/drawingml/2006/table">
            <a:tbl>
              <a:tblPr/>
              <a:tblGrid>
                <a:gridCol w="2035249"/>
                <a:gridCol w="5666606"/>
              </a:tblGrid>
              <a:tr h="2880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REQUISITOS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15874">
                <a:tc gridSpan="2">
                  <a:txBody>
                    <a:bodyPr/>
                    <a:lstStyle/>
                    <a:p>
                      <a:pPr marL="85725" indent="0" algn="l" rtl="0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Financieros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047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Neto Mínimo</a:t>
                      </a: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millones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Activos Mínimo</a:t>
                      </a: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millones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5">
                <a:tc gridSpan="2">
                  <a:txBody>
                    <a:bodyPr/>
                    <a:lstStyle/>
                    <a:p>
                      <a:pPr algn="l" rtl="0" fontAlgn="ctr"/>
                      <a:endParaRPr lang="es-PE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83457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Técnicos:</a:t>
                      </a:r>
                    </a:p>
                    <a:p>
                      <a:pPr marL="85725" indent="0" algn="l" rtl="0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Operación 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directa </a:t>
                      </a:r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 han operado directamente en los últimos dos (2) años, sistemas 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transmisión de electricidad que satisfacen las siguiente condiciones: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93085"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Longitud:</a:t>
                      </a:r>
                    </a:p>
                  </a:txBody>
                  <a:tcPr marL="371475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menor de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doscientos cincuenta kilómetros (250 km.)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tensiones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igual o mayor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kV.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Capacidad de transformación: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475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menor de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MVA en subestaciones </a:t>
                      </a:r>
                      <a:r>
                        <a:rPr kumimoji="0" lang="es-P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tensiones igual o mayor a 220 kV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98899" cy="89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473051" y="1630540"/>
            <a:ext cx="366702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Calibri" pitchFamily="34" charset="0"/>
              </a:rPr>
              <a:t> CONCURSO: CRONOGRAMA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97591-A151-459F-A6A3-B8FDD24F154C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3 Marcador de número de diapositiva"/>
          <p:cNvSpPr txBox="1">
            <a:spLocks/>
          </p:cNvSpPr>
          <p:nvPr/>
        </p:nvSpPr>
        <p:spPr bwMode="auto">
          <a:xfrm>
            <a:off x="9364266" y="6564314"/>
            <a:ext cx="4953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0119E09-6316-485D-86C2-3E3A40BF8E79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6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" name="2 Marcador de contenido"/>
          <p:cNvSpPr>
            <a:spLocks noGrp="1"/>
          </p:cNvSpPr>
          <p:nvPr>
            <p:ph idx="1"/>
          </p:nvPr>
        </p:nvSpPr>
        <p:spPr>
          <a:xfrm>
            <a:off x="533325" y="2350620"/>
            <a:ext cx="3005496" cy="288032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Principales fechas del Cronograma: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64022" y="5518973"/>
            <a:ext cx="8686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kern="0" dirty="0">
                <a:solidFill>
                  <a:srgbClr val="000000"/>
                </a:solidFill>
                <a:latin typeface="Calibri"/>
                <a:cs typeface="Calibri" pitchFamily="34" charset="0"/>
              </a:rPr>
              <a:t>PROINVERSIÓN tiene la facultad de modificar las fechas del </a:t>
            </a:r>
            <a:r>
              <a:rPr lang="es-PE" sz="1200" kern="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cronograma. </a:t>
            </a:r>
            <a:r>
              <a:rPr lang="es-PE" sz="1200" kern="0" dirty="0">
                <a:solidFill>
                  <a:srgbClr val="000000"/>
                </a:solidFill>
                <a:latin typeface="Calibri"/>
                <a:cs typeface="Calibri" pitchFamily="34" charset="0"/>
              </a:rPr>
              <a:t>En caso de hacerlo, lo comunicará mediante circular publicada en la página Web y, paralelamente la enviará en físico a los </a:t>
            </a:r>
            <a:r>
              <a:rPr lang="es-PE" sz="1200" kern="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Interesados </a:t>
            </a:r>
            <a:r>
              <a:rPr lang="es-PE" sz="1200" kern="0" dirty="0">
                <a:solidFill>
                  <a:srgbClr val="000000"/>
                </a:solidFill>
                <a:latin typeface="Calibri"/>
                <a:cs typeface="Calibri" pitchFamily="34" charset="0"/>
              </a:rPr>
              <a:t>hasta antes de la etapa de calificación, y a los Postores después de dicha etapa. </a:t>
            </a:r>
          </a:p>
        </p:txBody>
      </p:sp>
      <p:cxnSp>
        <p:nvCxnSpPr>
          <p:cNvPr id="27" name="21 Conector recto"/>
          <p:cNvCxnSpPr>
            <a:cxnSpLocks noChangeShapeType="1"/>
          </p:cNvCxnSpPr>
          <p:nvPr/>
        </p:nvCxnSpPr>
        <p:spPr bwMode="auto">
          <a:xfrm flipH="1">
            <a:off x="1528331" y="3509024"/>
            <a:ext cx="6879" cy="82904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35 Rectángulo redondeado"/>
          <p:cNvSpPr>
            <a:spLocks noChangeArrowheads="1"/>
          </p:cNvSpPr>
          <p:nvPr/>
        </p:nvSpPr>
        <p:spPr bwMode="auto">
          <a:xfrm>
            <a:off x="896550" y="4334156"/>
            <a:ext cx="1192433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 Trimestre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2016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74558" y="2854676"/>
            <a:ext cx="1114425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Convocatoria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306565" y="2854677"/>
            <a:ext cx="1014677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Primera versión </a:t>
            </a:r>
            <a:r>
              <a:rPr lang="es-PE" sz="1200" b="1" dirty="0" smtClean="0">
                <a:latin typeface="Arial Narrow" pitchFamily="34" charset="0"/>
                <a:cs typeface="+mn-cs"/>
              </a:rPr>
              <a:t>Contrato</a:t>
            </a:r>
            <a:endParaRPr lang="es-PE" sz="1200" b="1" dirty="0">
              <a:latin typeface="Arial Narrow" pitchFamily="34" charset="0"/>
              <a:cs typeface="+mn-cs"/>
            </a:endParaRPr>
          </a:p>
        </p:txBody>
      </p:sp>
      <p:cxnSp>
        <p:nvCxnSpPr>
          <p:cNvPr id="34" name="23 Conector recto"/>
          <p:cNvCxnSpPr>
            <a:cxnSpLocks noChangeShapeType="1"/>
          </p:cNvCxnSpPr>
          <p:nvPr/>
        </p:nvCxnSpPr>
        <p:spPr bwMode="auto">
          <a:xfrm>
            <a:off x="2810463" y="3509025"/>
            <a:ext cx="6879" cy="83829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35 Rectángulo redondeado"/>
          <p:cNvSpPr>
            <a:spLocks noChangeArrowheads="1"/>
          </p:cNvSpPr>
          <p:nvPr/>
        </p:nvSpPr>
        <p:spPr bwMode="auto">
          <a:xfrm>
            <a:off x="2233473" y="4334156"/>
            <a:ext cx="1160859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 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2016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8" name="37 Conector recto"/>
          <p:cNvCxnSpPr>
            <a:cxnSpLocks noChangeShapeType="1"/>
          </p:cNvCxnSpPr>
          <p:nvPr/>
        </p:nvCxnSpPr>
        <p:spPr bwMode="auto">
          <a:xfrm>
            <a:off x="4046158" y="3500790"/>
            <a:ext cx="0" cy="83727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38 CuadroTexto"/>
          <p:cNvSpPr txBox="1"/>
          <p:nvPr/>
        </p:nvSpPr>
        <p:spPr>
          <a:xfrm>
            <a:off x="3538821" y="2854677"/>
            <a:ext cx="1014677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Segunda versión </a:t>
            </a:r>
            <a:r>
              <a:rPr lang="es-PE" sz="1200" b="1" dirty="0" smtClean="0">
                <a:latin typeface="Arial Narrow" pitchFamily="34" charset="0"/>
                <a:cs typeface="+mn-cs"/>
              </a:rPr>
              <a:t>Contrato</a:t>
            </a:r>
            <a:endParaRPr lang="es-PE" sz="1200" b="1" dirty="0">
              <a:latin typeface="Arial Narrow" pitchFamily="34" charset="0"/>
              <a:cs typeface="+mn-cs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695004" y="2854677"/>
            <a:ext cx="9906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600" dirty="0" smtClean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 smtClean="0">
                <a:latin typeface="Arial Narrow" pitchFamily="34" charset="0"/>
                <a:cs typeface="+mn-cs"/>
              </a:rPr>
              <a:t>Solicitud calificación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600" dirty="0">
              <a:latin typeface="Arial Narrow" pitchFamily="34" charset="0"/>
              <a:cs typeface="+mn-cs"/>
            </a:endParaRPr>
          </a:p>
        </p:txBody>
      </p:sp>
      <p:cxnSp>
        <p:nvCxnSpPr>
          <p:cNvPr id="44" name="42 Conector recto"/>
          <p:cNvCxnSpPr>
            <a:cxnSpLocks noChangeShapeType="1"/>
          </p:cNvCxnSpPr>
          <p:nvPr/>
        </p:nvCxnSpPr>
        <p:spPr bwMode="auto">
          <a:xfrm flipH="1">
            <a:off x="5188584" y="3499586"/>
            <a:ext cx="3441" cy="92273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35 Rectángulo redondeado"/>
          <p:cNvSpPr>
            <a:spLocks noChangeArrowheads="1"/>
          </p:cNvSpPr>
          <p:nvPr/>
        </p:nvSpPr>
        <p:spPr bwMode="auto">
          <a:xfrm>
            <a:off x="4736976" y="4334156"/>
            <a:ext cx="922654" cy="75854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IV Trimestre 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2016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830093" y="2854677"/>
            <a:ext cx="865056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Arial Narrow" pitchFamily="34" charset="0"/>
                <a:cs typeface="+mn-cs"/>
              </a:rPr>
              <a:t> </a:t>
            </a:r>
            <a:r>
              <a:rPr lang="es-PE" sz="1200" b="1" dirty="0">
                <a:latin typeface="Arial Narrow" pitchFamily="34" charset="0"/>
                <a:cs typeface="+mn-cs"/>
              </a:rPr>
              <a:t>Versión final </a:t>
            </a:r>
            <a:r>
              <a:rPr lang="es-PE" sz="1200" b="1" dirty="0" smtClean="0">
                <a:latin typeface="Arial Narrow" pitchFamily="34" charset="0"/>
                <a:cs typeface="+mn-cs"/>
              </a:rPr>
              <a:t>Contrato</a:t>
            </a:r>
            <a:endParaRPr lang="es-PE" sz="1200" b="1" dirty="0">
              <a:latin typeface="Arial Narrow" pitchFamily="34" charset="0"/>
              <a:cs typeface="+mn-cs"/>
            </a:endParaRPr>
          </a:p>
        </p:txBody>
      </p:sp>
      <p:cxnSp>
        <p:nvCxnSpPr>
          <p:cNvPr id="59" name="42 Conector recto"/>
          <p:cNvCxnSpPr>
            <a:cxnSpLocks noChangeShapeType="1"/>
          </p:cNvCxnSpPr>
          <p:nvPr/>
        </p:nvCxnSpPr>
        <p:spPr bwMode="auto">
          <a:xfrm>
            <a:off x="6262620" y="3500790"/>
            <a:ext cx="0" cy="92153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55 CuadroTexto"/>
          <p:cNvSpPr txBox="1"/>
          <p:nvPr/>
        </p:nvSpPr>
        <p:spPr>
          <a:xfrm>
            <a:off x="6830421" y="2854677"/>
            <a:ext cx="1086908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Presentación Propuestas y Buena Pro</a:t>
            </a:r>
          </a:p>
        </p:txBody>
      </p:sp>
      <p:cxnSp>
        <p:nvCxnSpPr>
          <p:cNvPr id="57" name="49 Conector recto"/>
          <p:cNvCxnSpPr>
            <a:cxnSpLocks noChangeShapeType="1"/>
          </p:cNvCxnSpPr>
          <p:nvPr/>
        </p:nvCxnSpPr>
        <p:spPr bwMode="auto">
          <a:xfrm>
            <a:off x="7373875" y="3500789"/>
            <a:ext cx="0" cy="86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53 CuadroTexto"/>
          <p:cNvSpPr txBox="1"/>
          <p:nvPr/>
        </p:nvSpPr>
        <p:spPr>
          <a:xfrm>
            <a:off x="8097226" y="2854676"/>
            <a:ext cx="854736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Cierre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</p:txBody>
      </p:sp>
      <p:cxnSp>
        <p:nvCxnSpPr>
          <p:cNvPr id="55" name="51 Conector recto"/>
          <p:cNvCxnSpPr>
            <a:cxnSpLocks noChangeShapeType="1"/>
          </p:cNvCxnSpPr>
          <p:nvPr/>
        </p:nvCxnSpPr>
        <p:spPr bwMode="auto">
          <a:xfrm>
            <a:off x="8524593" y="3500788"/>
            <a:ext cx="0" cy="87821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35 Rectángulo redondeado"/>
          <p:cNvSpPr>
            <a:spLocks noChangeArrowheads="1"/>
          </p:cNvSpPr>
          <p:nvPr/>
        </p:nvSpPr>
        <p:spPr bwMode="auto">
          <a:xfrm>
            <a:off x="8018376" y="4334156"/>
            <a:ext cx="1012434" cy="74402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 Trimestre 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2017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1" name="35 Rectángulo redondeado"/>
          <p:cNvSpPr>
            <a:spLocks noChangeArrowheads="1"/>
          </p:cNvSpPr>
          <p:nvPr/>
        </p:nvSpPr>
        <p:spPr bwMode="auto">
          <a:xfrm>
            <a:off x="3470835" y="4334156"/>
            <a:ext cx="1160859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 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2016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98899" cy="896190"/>
          </a:xfrm>
          <a:prstGeom prst="rect">
            <a:avLst/>
          </a:prstGeom>
        </p:spPr>
      </p:pic>
      <p:sp>
        <p:nvSpPr>
          <p:cNvPr id="31" name="35 Rectángulo redondeado"/>
          <p:cNvSpPr>
            <a:spLocks noChangeArrowheads="1"/>
          </p:cNvSpPr>
          <p:nvPr/>
        </p:nvSpPr>
        <p:spPr bwMode="auto">
          <a:xfrm>
            <a:off x="5830094" y="4334156"/>
            <a:ext cx="2044558" cy="74402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 Trimestre 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2017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1208585" y="2247528"/>
            <a:ext cx="38597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+mn-cs"/>
              </a:rPr>
              <a:t>INFORMACIÓN Y CONTACTOS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E134A-3803-43EF-9CE3-6E1706713250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3 Marcador de número de diapositiva"/>
          <p:cNvSpPr txBox="1">
            <a:spLocks/>
          </p:cNvSpPr>
          <p:nvPr/>
        </p:nvSpPr>
        <p:spPr bwMode="auto">
          <a:xfrm>
            <a:off x="9441656" y="6572250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BC497E84-17BB-42E5-94A6-B0AD7C5F0421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7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513024"/>
              </p:ext>
            </p:extLst>
          </p:nvPr>
        </p:nvGraphicFramePr>
        <p:xfrm>
          <a:off x="1198265" y="3068960"/>
          <a:ext cx="7566841" cy="1800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10390"/>
                <a:gridCol w="4056451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Jefe de Proyecto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en Temas de Transmisión Eléctrica</a:t>
                      </a:r>
                      <a:endParaRPr kumimoji="0" lang="es-PE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Ing. Aníbal del Águila Acosta</a:t>
                      </a:r>
                      <a:endParaRPr kumimoji="0" lang="es-PE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15240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Teléfono</a:t>
                      </a:r>
                      <a:endParaRPr kumimoji="0" lang="es-E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(51-1) 200-1200 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extension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1340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5617">
                <a:tc>
                  <a:txBody>
                    <a:bodyPr/>
                    <a:lstStyle/>
                    <a:p>
                      <a:pPr marL="18288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E-mail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3"/>
                        </a:rPr>
                        <a:t>adelaguila@proinversion.gob.pe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4"/>
                        </a:rPr>
                        <a:t>whuambachano@proinversion.gob.pe</a:t>
                      </a:r>
                      <a:endParaRPr kumimoji="0" lang="es-E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498899" cy="89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700</Words>
  <Application>Microsoft Office PowerPoint</Application>
  <PresentationFormat>A4 (210 x 297 mm)</PresentationFormat>
  <Paragraphs>164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Diseño personalizado ingles</vt:lpstr>
      <vt:lpstr>3_MODELO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Marcos Institucional, Operacional, Asociativo y Político/Regulatorio del Perú: Diagnóstico, retos y recomendaciones</dc:title>
  <dc:creator>Gabriela Carbajal</dc:creator>
  <cp:lastModifiedBy>Wendy Huambachano</cp:lastModifiedBy>
  <cp:revision>329</cp:revision>
  <cp:lastPrinted>2013-11-07T20:52:53Z</cp:lastPrinted>
  <dcterms:created xsi:type="dcterms:W3CDTF">2012-04-18T16:50:08Z</dcterms:created>
  <dcterms:modified xsi:type="dcterms:W3CDTF">2017-05-19T20:09:43Z</dcterms:modified>
</cp:coreProperties>
</file>