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1"/>
  </p:notesMasterIdLst>
  <p:handoutMasterIdLst>
    <p:handoutMasterId r:id="rId12"/>
  </p:handoutMasterIdLst>
  <p:sldIdLst>
    <p:sldId id="302" r:id="rId4"/>
    <p:sldId id="403" r:id="rId5"/>
    <p:sldId id="401" r:id="rId6"/>
    <p:sldId id="386" r:id="rId7"/>
    <p:sldId id="400" r:id="rId8"/>
    <p:sldId id="388" r:id="rId9"/>
    <p:sldId id="402" r:id="rId10"/>
  </p:sldIdLst>
  <p:sldSz cx="9144000" cy="6858000" type="screen4x3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590" autoAdjust="0"/>
  </p:normalViewPr>
  <p:slideViewPr>
    <p:cSldViewPr>
      <p:cViewPr>
        <p:scale>
          <a:sx n="90" d="100"/>
          <a:sy n="90" d="100"/>
        </p:scale>
        <p:origin x="-111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380D-C1C3-47A5-BC08-6BEDDFEB0B7F}" type="datetimeFigureOut">
              <a:rPr lang="es-PE"/>
              <a:pPr>
                <a:defRPr/>
              </a:pPr>
              <a:t>22/07/2015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8C317-4E26-4CC6-A876-F034EDB73E7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057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9413-42B0-47C3-A503-8CC68E641118}" type="datetimeFigureOut">
              <a:rPr lang="es-PE"/>
              <a:pPr>
                <a:defRPr/>
              </a:pPr>
              <a:t>22/07/2015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0DB6A-FB28-47C3-8990-416565689CF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74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184CE-BAE7-41BC-9C53-CA240BC492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143DD-DCCF-4ADC-A039-A3CDA417FC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493C9-1AD4-427F-B4FD-E14CFE603E5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3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67425-5F91-48CF-B189-C7BDF3A24DBC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AF72B4-595E-4716-A741-EE63AD5D85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E84EC-BD3F-478A-B4D1-9063FC6CE4AB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437BF-B1E9-413B-8135-E8184894D8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4E3D1-CC28-4AD8-B6FC-EA321032337C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D714-BDE9-477D-8840-691AECF91B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DFC36A-72BB-409C-A4B6-416B3EC05268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BE4F5-F880-49A5-8B3D-F7C130EE38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732F6-8D3D-4D52-A0CF-159F9EE6D8F9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5E6E1-890B-4B26-AB79-EF86D7E9EA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63A4E2-1E53-4D97-AFEB-1715EB6E1517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F2D2E-7259-4CB6-988D-D3A771E80C3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1531B9-F37E-4673-B5B9-B66BB33E81C1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9E313-30F2-46EC-804C-2B5F6C43EE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38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A14309-DE69-42E1-9AFB-B2DEB2F98854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4F9D60-8AF9-4B10-8FAF-D0D69AD084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5B515A-F1BA-49C4-9117-619FA0DF5239}" type="datetimeFigureOut">
              <a:rPr lang="es-ES"/>
              <a:pPr>
                <a:defRPr/>
              </a:pPr>
              <a:t>22/07/2015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28E9A-F665-4A03-9373-97D65F92A82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3079" name="Imagen 9" descr="p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467544" y="2564904"/>
            <a:ext cx="8064896" cy="20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  <a:latin typeface="Calibri" pitchFamily="34" charset="0"/>
              </a:rPr>
              <a:t>Concurso Público Internacional para otorgar en concesión</a:t>
            </a: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</a:rPr>
              <a:t>el </a:t>
            </a: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</a:rPr>
              <a:t>Proyecto </a:t>
            </a:r>
            <a:endParaRPr lang="es-PE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s-PE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lang="es-P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PRIMERA </a:t>
            </a:r>
            <a:r>
              <a:rPr lang="es-P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ETAPA DE LA SUBESTACIÓN CARAPONGO y</a:t>
            </a:r>
          </a:p>
          <a:p>
            <a:pPr algn="ctr"/>
            <a:r>
              <a:rPr lang="es-P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ENLACES DE CONEXIÓN A LÍNEAS ASOCIADAS”</a:t>
            </a:r>
            <a:endParaRPr lang="es-PE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88640"/>
            <a:ext cx="5249596" cy="7920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 smtClean="0"/>
              <a:t>PRIMERA ETAPA SUBESTACIÓN CARAPONGO  y</a:t>
            </a:r>
          </a:p>
          <a:p>
            <a:r>
              <a:rPr lang="es-PE" sz="2000" dirty="0" smtClean="0"/>
              <a:t>ENLACES DE CONEXIÓN A LÍNEAS ASOCIADAS</a:t>
            </a:r>
            <a:endParaRPr lang="es-MX" sz="2000" dirty="0"/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266910" y="1492523"/>
            <a:ext cx="1928826" cy="496317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n-lt"/>
              </a:rPr>
              <a:t>CONVOCADO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427984" y="1412776"/>
            <a:ext cx="4464496" cy="53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0"/>
              </a:spcAft>
            </a:pPr>
            <a:r>
              <a:rPr lang="es-ES" sz="13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Ubicación: </a:t>
            </a:r>
            <a:r>
              <a:rPr lang="es-PE" sz="1300" dirty="0">
                <a:solidFill>
                  <a:srgbClr val="000000"/>
                </a:solidFill>
                <a:latin typeface="+mn-lt"/>
                <a:cs typeface="Calibri" pitchFamily="34" charset="0"/>
              </a:rPr>
              <a:t>Lima. </a:t>
            </a:r>
          </a:p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es-ES" sz="1300" b="1" dirty="0">
                <a:solidFill>
                  <a:srgbClr val="CC3300"/>
                </a:solidFill>
                <a:latin typeface="+mn-lt"/>
                <a:ea typeface="Calibri" pitchFamily="34" charset="0"/>
                <a:cs typeface="Tahoma" pitchFamily="34" charset="0"/>
              </a:rPr>
              <a:t>Descripción: </a:t>
            </a:r>
            <a:r>
              <a:rPr lang="es-PE" sz="13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La implementación de este Proyecto permitirá afianzar el suministro de energía a la ciudad de Lima, proveniente de las centrales térmicas a gas natural ubicadas en Chilca y de las centrales hidroeléctricas de la cuenca del Río Rímac (Huinco, Callahuanca y </a:t>
            </a:r>
            <a:r>
              <a:rPr lang="es-PE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Huampaní) </a:t>
            </a:r>
            <a:r>
              <a:rPr lang="es-PE" sz="13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por intermedio de esta nueva Subestación y evacuando toda la energía por las líneas de transmisión existentes en </a:t>
            </a:r>
            <a:r>
              <a:rPr lang="es-PE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220 kV </a:t>
            </a:r>
            <a:r>
              <a:rPr lang="es-PE" sz="13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que llegan a las Subestaciones </a:t>
            </a:r>
            <a:r>
              <a:rPr lang="es-PE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Chavarría </a:t>
            </a:r>
            <a:r>
              <a:rPr lang="es-PE" sz="13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 Santa Rosa. </a:t>
            </a:r>
            <a:endParaRPr lang="es-PE" sz="13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 fontAlgn="b">
              <a:spcBef>
                <a:spcPts val="400"/>
              </a:spcBef>
              <a:spcAft>
                <a:spcPts val="0"/>
              </a:spcAft>
              <a:tabLst>
                <a:tab pos="2700020" algn="ctr"/>
              </a:tabLst>
            </a:pPr>
            <a:r>
              <a:rPr lang="es-PE" sz="13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La energía proveniente de Chilca se tomará mediante un enlace abriendo la línea de transmisión Chilca –Carabayllo 500 kV.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</a:pPr>
            <a:r>
              <a:rPr lang="es-PE" sz="13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En una segunda etapa del proyecto se prevé incrementar la capacidad de transformación de la Subestación con la finalidad de atender la demanda creciente de Lima.</a:t>
            </a:r>
          </a:p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es-ES" sz="13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Inversión </a:t>
            </a:r>
            <a:r>
              <a:rPr lang="es-ES" sz="13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estimada (sin IGV): </a:t>
            </a:r>
            <a:r>
              <a:rPr lang="es-PE" sz="13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US$ 47.5 Millones</a:t>
            </a:r>
            <a:endParaRPr lang="es-PE" sz="13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88900" lvl="1" algn="just" eaLnBrk="0" fontAlgn="base" hangingPunct="0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s-ES" sz="13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Modalidad: </a:t>
            </a:r>
            <a:r>
              <a:rPr lang="es-ES" sz="13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Autosostenible. </a:t>
            </a:r>
            <a:endParaRPr lang="es-PE" sz="13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180975" lvl="1" indent="-92075" algn="just" eaLnBrk="0" fontAlgn="base" hangingPunct="0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s-PE" sz="13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P</a:t>
            </a:r>
            <a:r>
              <a:rPr lang="es-ES" sz="13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lazo de la concesión: </a:t>
            </a:r>
            <a:r>
              <a:rPr lang="es-ES" sz="13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30 años más el periodo de construcción </a:t>
            </a:r>
            <a:r>
              <a:rPr lang="es-E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(25 meses a partir de la fecha de Cierre) </a:t>
            </a:r>
            <a:endParaRPr lang="es-PE" sz="13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171450" indent="-85725" algn="just" eaLnBrk="0" hangingPunct="0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s-ES" sz="13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Estado del Proceso:</a:t>
            </a:r>
            <a:r>
              <a:rPr lang="es-ES" sz="13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 </a:t>
            </a:r>
            <a:r>
              <a:rPr lang="es-ES" sz="13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es-PE" sz="1300" dirty="0">
                <a:solidFill>
                  <a:srgbClr val="000000"/>
                </a:solidFill>
                <a:latin typeface="+mn-lt"/>
                <a:cs typeface="Calibri" pitchFamily="34" charset="0"/>
              </a:rPr>
              <a:t>El Acto de Presentación de Ofertas y Adjudicación de la Buena Pro se realizó el día miércoles 22 de julio de 2015.  El Adjudicatario del Concurso fue la empresa INTERCONEXIÓN ELÉCTRICA S.A. </a:t>
            </a:r>
            <a:r>
              <a:rPr lang="es-PE" sz="13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E.S.P</a:t>
            </a:r>
            <a:r>
              <a:rPr lang="es-PE" sz="1300" dirty="0">
                <a:solidFill>
                  <a:srgbClr val="000000"/>
                </a:solidFill>
                <a:latin typeface="+mn-lt"/>
                <a:cs typeface="Calibri" pitchFamily="34" charset="0"/>
              </a:rPr>
              <a:t>. - ISA</a:t>
            </a:r>
            <a:r>
              <a:rPr lang="es-PE" sz="13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.</a:t>
            </a:r>
            <a:endParaRPr lang="es-ES" sz="13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9" y="2204864"/>
            <a:ext cx="4010769" cy="4241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11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 txBox="1">
            <a:spLocks/>
          </p:cNvSpPr>
          <p:nvPr/>
        </p:nvSpPr>
        <p:spPr bwMode="auto">
          <a:xfrm>
            <a:off x="611560" y="1268760"/>
            <a:ext cx="38519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 smtClean="0">
                <a:latin typeface="Calibri" pitchFamily="34" charset="0"/>
              </a:rPr>
              <a:t>RESUMEN DEL PROYECTO</a:t>
            </a:r>
            <a:endParaRPr lang="es-MX" sz="2000" b="1" dirty="0">
              <a:latin typeface="Calibri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1735533"/>
            <a:ext cx="5977359" cy="287933"/>
          </a:xfrm>
          <a:prstGeom prst="rect">
            <a:avLst/>
          </a:prstGeom>
        </p:spPr>
        <p:txBody>
          <a:bodyPr/>
          <a:lstStyle/>
          <a:p>
            <a:pPr marL="265113" indent="-265113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200" kern="0" dirty="0">
                <a:latin typeface="+mn-lt"/>
                <a:cs typeface="Calibri" pitchFamily="34" charset="0"/>
              </a:rPr>
              <a:t>Los principales elementos y especificaciones del proyecto se resumen a continuación:</a:t>
            </a: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</p:txBody>
      </p:sp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5942A-5D01-4AB8-B58D-14C94A149F01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" y="188640"/>
            <a:ext cx="5249863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98010"/>
              </p:ext>
            </p:extLst>
          </p:nvPr>
        </p:nvGraphicFramePr>
        <p:xfrm>
          <a:off x="251520" y="2420888"/>
          <a:ext cx="8640959" cy="3481522"/>
        </p:xfrm>
        <a:graphic>
          <a:graphicData uri="http://schemas.openxmlformats.org/drawingml/2006/table">
            <a:tbl>
              <a:tblPr/>
              <a:tblGrid>
                <a:gridCol w="1825016"/>
                <a:gridCol w="789885"/>
                <a:gridCol w="789885"/>
                <a:gridCol w="828106"/>
                <a:gridCol w="764405"/>
                <a:gridCol w="764405"/>
                <a:gridCol w="1860051"/>
                <a:gridCol w="1019206"/>
              </a:tblGrid>
              <a:tr h="445416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s-PE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Subestaciones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81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Nueva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Carapongo 500/220 kV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726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Líneas  de Enlace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 aproximada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ternas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Configuración de Conductores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 de conductor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conductores por fase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Cables de guarda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Suestaciones que enlaza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Enlace de Derivación 220 kV                                                                            Callahuanca-Cajamarquilla                                                                                (L-2008 y L-2009)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 km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 (2)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Vertical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podrá utilizar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ACSR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AAAC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o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ACAR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Mínimo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dos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Uno del tipo OPGW, de 24 fibras, de 108 mmm</a:t>
                      </a:r>
                      <a:r>
                        <a:rPr lang="es-PE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sección y otro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del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cable acero galvanizado EHS, de sección nominal 70 mm</a:t>
                      </a:r>
                      <a:r>
                        <a:rPr lang="es-PE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Callahuanca y SE Cajamarquilla con la nueva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SE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Carapongo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Enlace de Derivación 220 kV                                                                    Huinco-Santa Rosa                                                                                                                       (L-2001 y L-2002)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 km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 (2)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Vertical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podrá utilizar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ACSR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AAAC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o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ACAR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Mínimo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dos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Uno del tipo OPGW, de 24 fibras, de 108 mmm</a:t>
                      </a:r>
                      <a:r>
                        <a:rPr lang="es-PE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sección y otro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cable acero galvanizado EHS, de sección nominal 70 mm</a:t>
                      </a:r>
                      <a:r>
                        <a:rPr lang="es-PE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Huinco y 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SE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Rosa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con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nueva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SE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Carapongo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2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Enlace de Derivación 500 kV                                                                                  Chilca-Carabayllo (L-5001)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 km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 (2)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Vertical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podrá utilizar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ACSR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AAAC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o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ACAR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Mínimo cuatro (4)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Uno del tipo OPGW, de 24 fibras, de 108 mmm</a:t>
                      </a:r>
                      <a:r>
                        <a:rPr lang="es-PE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sección y otro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cable acero galvanizado EHS, de sección nominal 70 mm</a:t>
                      </a:r>
                      <a:r>
                        <a:rPr lang="es-PE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Chilca 500 y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SE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Carabayllo 500 con la nueva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SE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Carapongo</a:t>
                      </a:r>
                    </a:p>
                  </a:txBody>
                  <a:tcPr marL="9090" marR="9090" marT="9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325584" y="2132856"/>
            <a:ext cx="8318354" cy="4248472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Factor de competencia: Menor Costo de Servicio Total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El Costo de Servicio Total está conformado por:  </a:t>
            </a:r>
          </a:p>
          <a:p>
            <a:pPr lvl="1"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Anualidad del costo de inversión sin IGV (“aCI”), calculada con la tasa de 12% y un periodo de 30 años, más.</a:t>
            </a:r>
          </a:p>
          <a:p>
            <a:pPr lvl="1"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Costo anual de operación y mantenimiento sin IGV (“COyM”).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Formato de presentación de las ofertas: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s-ES" sz="1200" dirty="0" smtClean="0">
                <a:ea typeface="Calibri" pitchFamily="34" charset="0"/>
                <a:cs typeface="Calibri" pitchFamily="34" charset="0"/>
              </a:rPr>
              <a:t>	</a:t>
            </a: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2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Los </a:t>
            </a:r>
            <a:r>
              <a:rPr lang="es-PE" sz="12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costos desagregados de la </a:t>
            </a:r>
            <a:r>
              <a:rPr lang="es-PE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oferta deben </a:t>
            </a:r>
            <a:r>
              <a:rPr lang="es-PE" sz="12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mostrarse en los Formularios 4-A y 4-B</a:t>
            </a:r>
          </a:p>
          <a:p>
            <a:pPr marL="342900" lvl="1" indent="-342900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/>
              <a:t>Sólo serán aceptables las ofertas de los postores que presenten valores para el Costo de Inversión y el Costo de Operación y Mantenimiento anual (COyM), que sean iguales o menores a los valores máximos respectivos que establecerá Proinversión con anterioridad a la fecha de presentación de propuestas.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solidFill>
                  <a:srgbClr val="000000"/>
                </a:solidFill>
              </a:rPr>
              <a:t>Adicionalmente </a:t>
            </a:r>
            <a:r>
              <a:rPr lang="es-PE" sz="1200" dirty="0">
                <a:solidFill>
                  <a:srgbClr val="000000"/>
                </a:solidFill>
              </a:rPr>
              <a:t>se exigirá en la propuesta una garantía de validez, vigencia y seriedad de oferta de US$ </a:t>
            </a:r>
            <a:r>
              <a:rPr lang="es-PE" sz="1200" dirty="0" smtClean="0">
                <a:solidFill>
                  <a:srgbClr val="000000"/>
                </a:solidFill>
              </a:rPr>
              <a:t>1.5 </a:t>
            </a:r>
            <a:r>
              <a:rPr lang="es-PE" sz="1200" dirty="0">
                <a:solidFill>
                  <a:srgbClr val="000000"/>
                </a:solidFill>
              </a:rPr>
              <a:t>millones. </a:t>
            </a: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25584" y="1455738"/>
            <a:ext cx="4495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DE COMPETENCIA 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35F25-A2BC-4873-930A-DC61C55981B6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4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4867"/>
              </p:ext>
            </p:extLst>
          </p:nvPr>
        </p:nvGraphicFramePr>
        <p:xfrm>
          <a:off x="755576" y="3501008"/>
          <a:ext cx="7632848" cy="1651620"/>
        </p:xfrm>
        <a:graphic>
          <a:graphicData uri="http://schemas.openxmlformats.org/drawingml/2006/table">
            <a:tbl>
              <a:tblPr/>
              <a:tblGrid>
                <a:gridCol w="3024336"/>
                <a:gridCol w="1936822"/>
                <a:gridCol w="267169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números           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(con dos decimales)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letras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5755">
                <a:tc>
                  <a:txBody>
                    <a:bodyPr/>
                    <a:lstStyle/>
                    <a:p>
                      <a:pPr marL="0" indent="0" algn="just" fontAlgn="ctr">
                        <a:tabLst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1) Costo de Inversión (US$)*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2) </a:t>
                      </a:r>
                      <a:r>
                        <a:rPr lang="es-PE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Costo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OyM anual (US$)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188640"/>
            <a:ext cx="5249596" cy="7920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 smtClean="0"/>
              <a:t>PRIMERA ETAPA SUBESTACIÓN CARAPONGO  y</a:t>
            </a:r>
          </a:p>
          <a:p>
            <a:r>
              <a:rPr lang="es-PE" sz="2000" dirty="0" smtClean="0"/>
              <a:t>ENLACES DE CONEXIÓN A LÍNEAS ASOCIADAS</a:t>
            </a:r>
            <a:endParaRPr lang="es-MX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539552" y="2109242"/>
            <a:ext cx="8208912" cy="4463008"/>
          </a:xfrm>
        </p:spPr>
        <p:txBody>
          <a:bodyPr/>
          <a:lstStyle/>
          <a:p>
            <a:pPr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criterios de calificación financieros, operativos y legales son: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23528" y="1556792"/>
            <a:ext cx="471182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0269-E9DC-4193-A779-9C1F939A7E1E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5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188640"/>
            <a:ext cx="5249596" cy="7920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 smtClean="0"/>
              <a:t>PRIMERA ETAPA SUBESTACIÓN CARAPONGO  y</a:t>
            </a:r>
          </a:p>
          <a:p>
            <a:r>
              <a:rPr lang="es-PE" sz="2000" dirty="0" smtClean="0"/>
              <a:t>ENLACES DE CONEXIÓN A LÍNEAS ASOCIADAS</a:t>
            </a:r>
            <a:endParaRPr lang="es-MX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08451"/>
              </p:ext>
            </p:extLst>
          </p:nvPr>
        </p:nvGraphicFramePr>
        <p:xfrm>
          <a:off x="717550" y="2852936"/>
          <a:ext cx="7708900" cy="3600404"/>
        </p:xfrm>
        <a:graphic>
          <a:graphicData uri="http://schemas.openxmlformats.org/drawingml/2006/table">
            <a:tbl>
              <a:tblPr/>
              <a:tblGrid>
                <a:gridCol w="3854450"/>
                <a:gridCol w="3854450"/>
              </a:tblGrid>
              <a:tr h="249701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Requisitos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86342">
                <a:tc gridSpan="2">
                  <a:txBody>
                    <a:bodyPr/>
                    <a:lstStyle/>
                    <a:p>
                      <a:pPr marL="542925" indent="-180975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PE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Financieros: 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9795">
                <a:tc>
                  <a:txBody>
                    <a:bodyPr/>
                    <a:lstStyle/>
                    <a:p>
                      <a:pPr marL="542925" lvl="0" indent="-180975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Patrimonio Neto Mínimo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US$ 40 millones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95">
                <a:tc>
                  <a:txBody>
                    <a:bodyPr/>
                    <a:lstStyle/>
                    <a:p>
                      <a:pPr marL="542925" lvl="0" indent="-180975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 de Activos Mínimo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US$ 120 millones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54">
                <a:tc gridSpan="2">
                  <a:txBody>
                    <a:bodyPr/>
                    <a:lstStyle/>
                    <a:p>
                      <a:pPr marL="542925" indent="-180975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s-PE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Técnicos: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48770">
                <a:tc gridSpan="2">
                  <a:txBody>
                    <a:bodyPr/>
                    <a:lstStyle/>
                    <a:p>
                      <a:pPr marL="538163" indent="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Demostrar que operan directamente o han operado directamente en los últimos dos (2) años, sistemas de transmisión de electricidad que satisfacen las siguiente condiciones:</a:t>
                      </a:r>
                      <a:endParaRPr lang="es-P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48770">
                <a:tc>
                  <a:txBody>
                    <a:bodyPr/>
                    <a:lstStyle/>
                    <a:p>
                      <a:pPr marL="361950" lvl="0" indent="-180975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Longitud: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 menor de doscientos cincuenta kilómetros (250 km.) en tensiones igual o mayor a 220 kV.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70">
                <a:tc>
                  <a:txBody>
                    <a:bodyPr/>
                    <a:lstStyle/>
                    <a:p>
                      <a:pPr marL="361950" lvl="0" indent="-180975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Capacidad de transformación: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 menor de 500 MVA en subestaciones en tensiones igual o mayor a 220 kV.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42">
                <a:tc gridSpan="2">
                  <a:txBody>
                    <a:bodyPr/>
                    <a:lstStyle/>
                    <a:p>
                      <a:pPr marL="228600" indent="-228600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s-PE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Legales: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48770">
                <a:tc>
                  <a:txBody>
                    <a:bodyPr/>
                    <a:lstStyle/>
                    <a:p>
                      <a:pPr marL="361950" lvl="0" indent="-180975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No tener impedimentos legales para contratar con el Estado Peruano.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lvl="1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es-PE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No participar con otro Postor en el Concurso.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95">
                <a:tc>
                  <a:txBody>
                    <a:bodyPr/>
                    <a:lstStyle/>
                    <a:p>
                      <a:pPr marL="361950" lvl="0" indent="-180975" font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Renunciar a reclamos vía diplomática.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lvl="1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es-PE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Otros, que se</a:t>
                      </a:r>
                      <a:r>
                        <a:rPr lang="es-PE" sz="11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señalan en las Bases del Concurso.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36662" y="1268760"/>
            <a:ext cx="338494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Calibri" pitchFamily="34" charset="0"/>
              </a:rPr>
              <a:t> CONCURSO: CRONOGRAMA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8643938" y="6564313"/>
            <a:ext cx="4572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119E09-6316-485D-86C2-3E3A40BF8E79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492300" y="1988840"/>
            <a:ext cx="2774304" cy="288032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Principales fechas del Cronograma: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20636" y="5157192"/>
            <a:ext cx="8018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>
                <a:solidFill>
                  <a:srgbClr val="000000"/>
                </a:solidFill>
                <a:latin typeface="Calibri"/>
                <a:cs typeface="Calibri" pitchFamily="34" charset="0"/>
              </a:rPr>
              <a:t>PROINVERSIÓN tiene la facultad de modificar las fechas del calendario. En caso de hacerlo, lo comunicará mediante circular publicada en la página Web y, paralelamente la enviará en físico a los Adquirentes hasta antes de la etapa de calificación, y a los Postores después de dicha etapa. </a:t>
            </a:r>
          </a:p>
        </p:txBody>
      </p:sp>
      <p:cxnSp>
        <p:nvCxnSpPr>
          <p:cNvPr id="27" name="21 Conector recto"/>
          <p:cNvCxnSpPr>
            <a:cxnSpLocks noChangeShapeType="1"/>
          </p:cNvCxnSpPr>
          <p:nvPr/>
        </p:nvCxnSpPr>
        <p:spPr bwMode="auto">
          <a:xfrm flipH="1">
            <a:off x="1410767" y="3147243"/>
            <a:ext cx="6350" cy="82904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35 Rectángulo redondeado"/>
          <p:cNvSpPr>
            <a:spLocks noChangeArrowheads="1"/>
          </p:cNvSpPr>
          <p:nvPr/>
        </p:nvSpPr>
        <p:spPr bwMode="auto">
          <a:xfrm>
            <a:off x="827584" y="3985059"/>
            <a:ext cx="1100707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III Trimestre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2014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99592" y="2492896"/>
            <a:ext cx="1028700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Convocatoria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129136" y="2492896"/>
            <a:ext cx="93662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Primera versión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cxnSp>
        <p:nvCxnSpPr>
          <p:cNvPr id="34" name="23 Conector recto"/>
          <p:cNvCxnSpPr>
            <a:cxnSpLocks noChangeShapeType="1"/>
          </p:cNvCxnSpPr>
          <p:nvPr/>
        </p:nvCxnSpPr>
        <p:spPr bwMode="auto">
          <a:xfrm>
            <a:off x="2594273" y="3147244"/>
            <a:ext cx="6350" cy="8382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35 Rectángulo redondeado"/>
          <p:cNvSpPr>
            <a:spLocks noChangeArrowheads="1"/>
          </p:cNvSpPr>
          <p:nvPr/>
        </p:nvSpPr>
        <p:spPr bwMode="auto">
          <a:xfrm>
            <a:off x="2061667" y="3985059"/>
            <a:ext cx="1071562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IV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2014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37 Conector recto"/>
          <p:cNvCxnSpPr>
            <a:cxnSpLocks noChangeShapeType="1"/>
          </p:cNvCxnSpPr>
          <p:nvPr/>
        </p:nvCxnSpPr>
        <p:spPr bwMode="auto">
          <a:xfrm>
            <a:off x="3734915" y="3139009"/>
            <a:ext cx="0" cy="83727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CuadroTexto"/>
          <p:cNvSpPr txBox="1"/>
          <p:nvPr/>
        </p:nvSpPr>
        <p:spPr>
          <a:xfrm>
            <a:off x="3266603" y="2492896"/>
            <a:ext cx="93662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Segunda versión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333850" y="2492896"/>
            <a:ext cx="914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600" dirty="0" smtClean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 smtClean="0">
                <a:latin typeface="Arial Narrow" pitchFamily="34" charset="0"/>
                <a:cs typeface="+mn-cs"/>
              </a:rPr>
              <a:t>Solicitud calificación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600" dirty="0">
              <a:latin typeface="Arial Narrow" pitchFamily="34" charset="0"/>
              <a:cs typeface="+mn-cs"/>
            </a:endParaRPr>
          </a:p>
        </p:txBody>
      </p:sp>
      <p:cxnSp>
        <p:nvCxnSpPr>
          <p:cNvPr id="44" name="42 Conector recto"/>
          <p:cNvCxnSpPr>
            <a:cxnSpLocks noChangeShapeType="1"/>
          </p:cNvCxnSpPr>
          <p:nvPr/>
        </p:nvCxnSpPr>
        <p:spPr bwMode="auto">
          <a:xfrm flipH="1">
            <a:off x="4789462" y="3137806"/>
            <a:ext cx="3176" cy="92273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35 Rectángulo redondeado"/>
          <p:cNvSpPr>
            <a:spLocks noChangeArrowheads="1"/>
          </p:cNvSpPr>
          <p:nvPr/>
        </p:nvSpPr>
        <p:spPr bwMode="auto">
          <a:xfrm>
            <a:off x="4476775" y="3975587"/>
            <a:ext cx="1703362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2015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381624" y="2492896"/>
            <a:ext cx="798513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Arial Narrow" pitchFamily="34" charset="0"/>
                <a:cs typeface="+mn-cs"/>
              </a:rPr>
              <a:t> </a:t>
            </a:r>
            <a:r>
              <a:rPr lang="es-PE" sz="1200" b="1" dirty="0">
                <a:latin typeface="Arial Narrow" pitchFamily="34" charset="0"/>
                <a:cs typeface="+mn-cs"/>
              </a:rPr>
              <a:t>Versión final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cxnSp>
        <p:nvCxnSpPr>
          <p:cNvPr id="59" name="42 Conector recto"/>
          <p:cNvCxnSpPr>
            <a:cxnSpLocks noChangeShapeType="1"/>
          </p:cNvCxnSpPr>
          <p:nvPr/>
        </p:nvCxnSpPr>
        <p:spPr bwMode="auto">
          <a:xfrm>
            <a:off x="5780880" y="3139009"/>
            <a:ext cx="0" cy="92153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55 CuadroTexto"/>
          <p:cNvSpPr txBox="1"/>
          <p:nvPr/>
        </p:nvSpPr>
        <p:spPr>
          <a:xfrm>
            <a:off x="6305004" y="2492896"/>
            <a:ext cx="1003300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Presentación Propuestas y Buena Pro</a:t>
            </a:r>
          </a:p>
        </p:txBody>
      </p:sp>
      <p:cxnSp>
        <p:nvCxnSpPr>
          <p:cNvPr id="57" name="49 Conector recto"/>
          <p:cNvCxnSpPr>
            <a:cxnSpLocks noChangeShapeType="1"/>
          </p:cNvCxnSpPr>
          <p:nvPr/>
        </p:nvCxnSpPr>
        <p:spPr bwMode="auto">
          <a:xfrm>
            <a:off x="6806654" y="3139009"/>
            <a:ext cx="0" cy="86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53 CuadroTexto"/>
          <p:cNvSpPr txBox="1"/>
          <p:nvPr/>
        </p:nvSpPr>
        <p:spPr>
          <a:xfrm>
            <a:off x="7474362" y="2492896"/>
            <a:ext cx="788987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Cierre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</p:txBody>
      </p:sp>
      <p:cxnSp>
        <p:nvCxnSpPr>
          <p:cNvPr id="55" name="51 Conector recto"/>
          <p:cNvCxnSpPr>
            <a:cxnSpLocks noChangeShapeType="1"/>
          </p:cNvCxnSpPr>
          <p:nvPr/>
        </p:nvCxnSpPr>
        <p:spPr bwMode="auto">
          <a:xfrm>
            <a:off x="7868855" y="3139008"/>
            <a:ext cx="0" cy="8782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35 Rectángulo redondeado"/>
          <p:cNvSpPr>
            <a:spLocks noChangeArrowheads="1"/>
          </p:cNvSpPr>
          <p:nvPr/>
        </p:nvSpPr>
        <p:spPr bwMode="auto">
          <a:xfrm>
            <a:off x="7401578" y="3982846"/>
            <a:ext cx="934554" cy="74402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IV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2015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" name="35 Rectángulo redondeado"/>
          <p:cNvSpPr>
            <a:spLocks noChangeArrowheads="1"/>
          </p:cNvSpPr>
          <p:nvPr/>
        </p:nvSpPr>
        <p:spPr bwMode="auto">
          <a:xfrm>
            <a:off x="3203848" y="3985059"/>
            <a:ext cx="1071562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IV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2014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35 Rectángulo redondeado"/>
          <p:cNvSpPr>
            <a:spLocks noChangeArrowheads="1"/>
          </p:cNvSpPr>
          <p:nvPr/>
        </p:nvSpPr>
        <p:spPr bwMode="auto">
          <a:xfrm>
            <a:off x="6308473" y="3975587"/>
            <a:ext cx="996362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III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2015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0" y="188640"/>
            <a:ext cx="5249596" cy="7920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 smtClean="0"/>
              <a:t>PRIMERA ETAPA SUBESTACIÓN CARAPONGO  y</a:t>
            </a:r>
          </a:p>
          <a:p>
            <a:r>
              <a:rPr lang="es-PE" sz="2000" dirty="0" smtClean="0"/>
              <a:t>ENLACES DE CONEXIÓN A LÍNEAS ASOCIADAS</a:t>
            </a:r>
            <a:endParaRPr lang="es-MX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864</Words>
  <Application>Microsoft Office PowerPoint</Application>
  <PresentationFormat>Presentación en pantalla (4:3)</PresentationFormat>
  <Paragraphs>174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Diseño personalizado ingles</vt:lpstr>
      <vt:lpstr>3_MODELO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Institucional, Operacional, Asociativo y Político/Regulatorio del Perú: Diagnóstico, retos y recomendaciones</dc:title>
  <dc:creator>Gabriela Carbajal</dc:creator>
  <cp:lastModifiedBy>Wendy Huambachano</cp:lastModifiedBy>
  <cp:revision>321</cp:revision>
  <cp:lastPrinted>2013-11-07T20:52:53Z</cp:lastPrinted>
  <dcterms:created xsi:type="dcterms:W3CDTF">2012-04-18T16:50:08Z</dcterms:created>
  <dcterms:modified xsi:type="dcterms:W3CDTF">2015-07-22T19:51:20Z</dcterms:modified>
</cp:coreProperties>
</file>