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12"/>
  </p:notesMasterIdLst>
  <p:handoutMasterIdLst>
    <p:handoutMasterId r:id="rId13"/>
  </p:handoutMasterIdLst>
  <p:sldIdLst>
    <p:sldId id="302" r:id="rId4"/>
    <p:sldId id="403" r:id="rId5"/>
    <p:sldId id="401" r:id="rId6"/>
    <p:sldId id="386" r:id="rId7"/>
    <p:sldId id="400" r:id="rId8"/>
    <p:sldId id="388" r:id="rId9"/>
    <p:sldId id="399" r:id="rId10"/>
    <p:sldId id="402" r:id="rId11"/>
  </p:sldIdLst>
  <p:sldSz cx="9144000" cy="6858000" type="screen4x3"/>
  <p:notesSz cx="6797675" cy="9928225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C6380D-C1C3-47A5-BC08-6BEDDFEB0B7F}" type="datetimeFigureOut">
              <a:rPr lang="es-PE"/>
              <a:pPr>
                <a:defRPr/>
              </a:pPr>
              <a:t>14/08/2014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8C317-4E26-4CC6-A876-F034EDB73E7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0575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9413-42B0-47C3-A503-8CC68E641118}" type="datetimeFigureOut">
              <a:rPr lang="es-PE"/>
              <a:pPr>
                <a:defRPr/>
              </a:pPr>
              <a:t>14/08/2014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D0DB6A-FB28-47C3-8990-416565689CF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7459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895E0-699E-4669-BF63-DF490A16218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B184CE-BAE7-41BC-9C53-CA240BC492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4143DD-DCCF-4ADC-A039-A3CDA417FC2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1493C9-1AD4-427F-B4FD-E14CFE603E5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B1CE7-F413-4954-A33A-DDCD582A221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A39C5-7F3D-4C7A-8837-07BCF8F656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5A72A-A964-4EFF-842A-17063AD388D6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70F3E6-926F-4A59-A29B-D308011526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C13174-BBB9-4687-8EEB-12C82525EE95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65E59-EEB9-4A97-BB8E-C8092FB1AC4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D58EC7-4CC7-458C-BEE1-B49B82C8A6AC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DD2E3B-BEBA-4AF2-820F-26AD19990F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Logo_español_comple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216650"/>
            <a:ext cx="1787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 userDrawn="1"/>
        </p:nvCxnSpPr>
        <p:spPr>
          <a:xfrm>
            <a:off x="357188" y="6215063"/>
            <a:ext cx="82867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624C86-B731-447F-91E8-AA4AC7C07F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52347E-7607-490F-AD64-AB77C8771D70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5B902-8963-4DCB-AF9B-8312AA1BB6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F30DA9-3C9F-4E85-A400-887BABD439B0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77EA4-F768-410D-B930-1D473570C71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BD7BC6-BE02-4858-BD8D-E6F834AC0A92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81C169-6E99-4E4A-8F03-707A501117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3AE7DF-762E-4E8F-A995-5C267FC71A2D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39D590-2732-4FAF-B2F9-CB6902E0E3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5466C-4073-4ADB-8743-B8C77350D912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47EE9A-A6C2-461D-85E9-2469BC0AC97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A62DB8-6B5F-4F86-8B86-861A65A49AE0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8169C5-A0DC-4B42-926A-ED51984D18E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961EC-00A1-4E0C-A18E-1F62C3CE1AFB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85C2A7-1074-4B5A-9A1D-BDC7FF4367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59532C-4932-40B1-8489-38125146776E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19ADAC-0F6B-4310-B62F-9D63DDDDC0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D1BCAE-2B14-43CB-8240-E8D5F6021E7A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59225-DEF7-400C-8DAA-5AF22D9062C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3393D-6CEC-4F62-89AA-46FD89FE825E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744AD-7C15-4563-841E-20474B935C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601DF-A926-4A70-B431-704E36AD70BF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90473B-DFFA-431A-A250-B431A26175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DE691-E006-4116-99D9-384B3C723B21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0B8F77-D199-45C6-A8F0-226C253DC5D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967425-5F91-48CF-B189-C7BDF3A24DBC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AF72B4-595E-4716-A741-EE63AD5D85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E84EC-BD3F-478A-B4D1-9063FC6CE4AB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437BF-B1E9-413B-8135-E8184894D8B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04E3D1-CC28-4AD8-B6FC-EA321032337C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BED714-BDE9-477D-8840-691AECF91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DFC36A-72BB-409C-A4B6-416B3EC05268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EBE4F5-F880-49A5-8B3D-F7C130EE38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B732F6-8D3D-4D52-A0CF-159F9EE6D8F9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E5E6E1-890B-4B26-AB79-EF86D7E9EA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63A4E2-1E53-4D97-AFEB-1715EB6E1517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3F2D2E-7259-4CB6-988D-D3A771E80C3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02EADF-CCAD-45A9-A4E4-6391DA9A4A1C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6CFA6C-C0F9-45B7-8D9B-1968C74D66A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1531B9-F37E-4673-B5B9-B66BB33E81C1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09E313-30F2-46EC-804C-2B5F6C43EE6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DBF0B0-EDE5-407A-A337-CB68AA85075F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724C03-B333-498D-8A65-EBD38DE5D2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FA42070-ACEE-48EC-965B-B8BD9E495E78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D47EBE-DFCB-4ACF-B3B3-CFAB1209CC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020F2-F0C6-4EAC-92C8-BA2335734146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6BAF06-0565-4108-ABED-E12C1843FCA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2FEA86-57C0-4C54-8B03-01FD646F6E1D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FF6F89-F1B3-4B46-9665-77AC6E1D3F1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D72F26-79E4-4B90-9750-E565ABB23AB1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02D55-784D-418E-BE79-8FB2EF4C35E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0B3D1D-6BB6-4ED6-93E1-5F381FFD17A0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FA77F8-1351-47D0-A0BC-D25FC8CA5A8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9CCE7B8-E8BE-4D6A-8ACC-DC0C06E7106B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D3EA5A-64BA-46EA-974B-76615BFE08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A14309-DE69-42E1-9AFB-B2DEB2F98854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4F9D60-8AF9-4B10-8FAF-D0D69AD0845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65B515A-F1BA-49C4-9117-619FA0DF5239}" type="datetimeFigureOut">
              <a:rPr lang="es-ES"/>
              <a:pPr>
                <a:defRPr/>
              </a:pPr>
              <a:t>14/08/2014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728E9A-F665-4A03-9373-97D65F92A82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3079" name="Imagen 9" descr="pie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elaguila@proinversion.gob.p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huambachano@proinversion.gob.p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C:\Users\psuclupe\AppData\Local\Microsoft\Windows\Temporary Internet Files\Content.Outlook\2DA03VIR\PLANTILLA 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899592" y="2805162"/>
            <a:ext cx="7344816" cy="16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s-PE" sz="2000" b="1" dirty="0">
                <a:solidFill>
                  <a:schemeClr val="bg1"/>
                </a:solidFill>
                <a:latin typeface="Calibri" pitchFamily="34" charset="0"/>
              </a:rPr>
              <a:t>Concurso Público Internacional para otorgar en concesión</a:t>
            </a: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</a:rPr>
              <a:t>los Proyectos: </a:t>
            </a:r>
          </a:p>
          <a:p>
            <a:pPr algn="ctr"/>
            <a:endParaRPr lang="es-PE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“</a:t>
            </a:r>
            <a:r>
              <a:rPr lang="es-PE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LÍNEA DE TRANSMISIÓN SCT 220 </a:t>
            </a:r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kV </a:t>
            </a:r>
          </a:p>
          <a:p>
            <a:pPr algn="ctr"/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FRIASPATA </a:t>
            </a:r>
            <a:r>
              <a:rPr lang="es-PE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- MOLLEPATA Y SUBESTACIÓN ORCOTUNA 220/60 </a:t>
            </a:r>
            <a:r>
              <a:rPr lang="es-PE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kV</a:t>
            </a:r>
            <a:r>
              <a:rPr lang="es-PE" sz="2000" b="1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521FA-EE1A-45F1-8D88-32A072FBA636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29524" y="188640"/>
            <a:ext cx="7049796" cy="642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>
            <a:defPPr>
              <a:defRPr lang="es-ES"/>
            </a:defPPr>
            <a:lvl1pPr marL="93663">
              <a:spcBef>
                <a:spcPts val="0"/>
              </a:spcBef>
              <a:spcAft>
                <a:spcPts val="0"/>
              </a:spcAft>
              <a:defRPr sz="2400" b="1">
                <a:solidFill>
                  <a:prstClr val="black"/>
                </a:solidFill>
                <a:latin typeface="+mn-lt"/>
              </a:defRPr>
            </a:lvl1pPr>
          </a:lstStyle>
          <a:p>
            <a:r>
              <a:rPr lang="es-PE" sz="1800" dirty="0"/>
              <a:t>LÍNEA DE TRANSMISIÓN SCT 220 kV </a:t>
            </a:r>
          </a:p>
          <a:p>
            <a:r>
              <a:rPr lang="es-PE" sz="1800" dirty="0"/>
              <a:t>FRIASPATA - MOLLEPATA Y SUBESTACIÓN ORCOTUNA 220/60 kV</a:t>
            </a:r>
            <a:endParaRPr lang="es-MX" sz="1800" dirty="0"/>
          </a:p>
        </p:txBody>
      </p:sp>
      <p:sp>
        <p:nvSpPr>
          <p:cNvPr id="13" name="42 Rectángulo"/>
          <p:cNvSpPr>
            <a:spLocks noChangeArrowheads="1"/>
          </p:cNvSpPr>
          <p:nvPr/>
        </p:nvSpPr>
        <p:spPr bwMode="auto">
          <a:xfrm>
            <a:off x="266910" y="1492523"/>
            <a:ext cx="1928826" cy="496317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+mn-lt"/>
              </a:rPr>
              <a:t>CONVOCADO</a:t>
            </a:r>
            <a:endParaRPr lang="es-E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499992" y="1736399"/>
            <a:ext cx="4320480" cy="442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Ubicación: </a:t>
            </a:r>
            <a:r>
              <a:rPr lang="es-ES" sz="1400" dirty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Huancavelica , Ayacucho, 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Junín.</a:t>
            </a:r>
            <a:endParaRPr lang="es-PE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Descripción: </a:t>
            </a:r>
            <a:r>
              <a:rPr lang="es-PE" sz="1400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Diseño</a:t>
            </a:r>
            <a:r>
              <a:rPr lang="es-PE" sz="1400" dirty="0">
                <a:solidFill>
                  <a:prstClr val="black"/>
                </a:solidFill>
                <a:latin typeface="Calibri"/>
                <a:cs typeface="Tahoma" pitchFamily="34" charset="0"/>
              </a:rPr>
              <a:t>, financiamiento, construcción, operación y mantenimiento de la línea  de transmisión de una longitud de 90.5 Km y  capacidad de 152 MVA, y de la subestación </a:t>
            </a:r>
            <a:r>
              <a:rPr lang="es-PE" sz="1400" dirty="0" err="1">
                <a:solidFill>
                  <a:prstClr val="black"/>
                </a:solidFill>
                <a:latin typeface="Calibri"/>
                <a:cs typeface="Tahoma" pitchFamily="34" charset="0"/>
              </a:rPr>
              <a:t>Orcotuna</a:t>
            </a:r>
            <a:r>
              <a:rPr lang="es-PE" sz="1400" dirty="0">
                <a:solidFill>
                  <a:prstClr val="black"/>
                </a:solidFill>
                <a:latin typeface="Calibri"/>
                <a:cs typeface="Tahoma" pitchFamily="34" charset="0"/>
              </a:rPr>
              <a:t> 220/60 kV, capacidad de 50 MVA</a:t>
            </a:r>
            <a:r>
              <a:rPr lang="es-PE" sz="1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. </a:t>
            </a:r>
            <a:endParaRPr lang="es-PE" sz="1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361950" lvl="2" indent="-180975" algn="just" eaLnBrk="0" hangingPunct="0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"/>
            </a:pP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Inversión estimada (sin IGV): </a:t>
            </a:r>
            <a:r>
              <a:rPr lang="es-ES" sz="14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US$ 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43.5 </a:t>
            </a:r>
            <a:r>
              <a:rPr lang="es-ES" sz="14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m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illones</a:t>
            </a:r>
            <a:endParaRPr lang="es-PE" sz="1400" dirty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361950" lvl="2" indent="-180975" algn="just" eaLnBrk="0" hangingPunct="0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"/>
            </a:pP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Modalidad: </a:t>
            </a:r>
            <a:r>
              <a:rPr lang="es-PE" sz="14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Autosostenible. Se financia con el Ingreso Tarifario y el Peaje de Transmisión que constituyen el Costo Medio Anual y será pagado por la demanda atendida exclusivamente por estas instalaciones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.</a:t>
            </a:r>
            <a:endParaRPr lang="es-PE" sz="1400" dirty="0" smtClean="0">
              <a:solidFill>
                <a:prstClr val="black"/>
              </a:solidFill>
              <a:latin typeface="Calibri"/>
              <a:ea typeface="Calibri" pitchFamily="34" charset="0"/>
              <a:cs typeface="Arial" pitchFamily="34" charset="0"/>
            </a:endParaRPr>
          </a:p>
          <a:p>
            <a:pPr marL="361950" lvl="2" indent="-180975" algn="just" eaLnBrk="0" hangingPunct="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"/>
            </a:pPr>
            <a:r>
              <a:rPr lang="es-PE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P</a:t>
            </a: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lazo de la concesión: </a:t>
            </a:r>
            <a:r>
              <a:rPr lang="es-PE" sz="14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30 años más el periodo de construcción (25 meses aprox</a:t>
            </a:r>
            <a:r>
              <a:rPr lang="es-PE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.)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. </a:t>
            </a:r>
            <a:endParaRPr lang="es-PE" sz="1400" dirty="0" smtClean="0">
              <a:solidFill>
                <a:prstClr val="black"/>
              </a:solidFill>
              <a:latin typeface="Calibri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spcAft>
                <a:spcPts val="600"/>
              </a:spcAft>
            </a:pPr>
            <a:r>
              <a:rPr lang="es-PE" sz="1400" b="1" dirty="0">
                <a:solidFill>
                  <a:srgbClr val="CC3300"/>
                </a:solidFill>
                <a:latin typeface="Calibri"/>
                <a:cs typeface="Tahoma" pitchFamily="34" charset="0"/>
              </a:rPr>
              <a:t>Estado actual del proceso: </a:t>
            </a:r>
            <a:r>
              <a:rPr lang="es-PE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El Proyecto fue Adjudicado a </a:t>
            </a:r>
            <a:r>
              <a:rPr lang="es-PE" sz="1400" dirty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la empresa </a:t>
            </a:r>
            <a:r>
              <a:rPr lang="es-PE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Interconexión Eléctrica S.A. </a:t>
            </a:r>
            <a:r>
              <a:rPr lang="es-PE" sz="1400" dirty="0" err="1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E.S.P</a:t>
            </a:r>
            <a:r>
              <a:rPr lang="es-PE" sz="14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Arial" pitchFamily="34" charset="0"/>
              </a:rPr>
              <a:t>.</a:t>
            </a:r>
            <a:endParaRPr lang="es-PE" sz="1400" dirty="0">
              <a:solidFill>
                <a:prstClr val="black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lnSpc>
                <a:spcPct val="110000"/>
              </a:lnSpc>
              <a:spcAft>
                <a:spcPts val="600"/>
              </a:spcAft>
            </a:pP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Fecha de </a:t>
            </a:r>
            <a:r>
              <a:rPr lang="es-ES" sz="1400" b="1" dirty="0" smtClean="0">
                <a:solidFill>
                  <a:srgbClr val="CC3300"/>
                </a:solidFill>
                <a:latin typeface="Calibri"/>
                <a:cs typeface="Tahoma" pitchFamily="34" charset="0"/>
              </a:rPr>
              <a:t>adjudicación:</a:t>
            </a:r>
            <a:r>
              <a:rPr lang="es-ES" sz="1400" dirty="0" smtClean="0">
                <a:solidFill>
                  <a:srgbClr val="1F497D"/>
                </a:solidFill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 </a:t>
            </a:r>
            <a:r>
              <a:rPr lang="es-ES" sz="1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Arial" pitchFamily="34" charset="0"/>
              </a:rPr>
              <a:t>07.08.14</a:t>
            </a:r>
            <a:endParaRPr lang="es-PE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66910" y="2204865"/>
            <a:ext cx="3585010" cy="4078050"/>
            <a:chOff x="266910" y="6597353"/>
            <a:chExt cx="3585010" cy="407805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910" y="6597353"/>
              <a:ext cx="3585010" cy="4078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27 Rectángulo"/>
            <p:cNvSpPr/>
            <p:nvPr/>
          </p:nvSpPr>
          <p:spPr>
            <a:xfrm>
              <a:off x="2387053" y="8987713"/>
              <a:ext cx="864096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900" dirty="0" smtClean="0">
                  <a:solidFill>
                    <a:prstClr val="black"/>
                  </a:solidFill>
                </a:rPr>
                <a:t>Friaspata</a:t>
              </a:r>
              <a:endParaRPr lang="es-PE" sz="900" dirty="0">
                <a:solidFill>
                  <a:prstClr val="black"/>
                </a:solidFill>
              </a:endParaRP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2874281" y="9449062"/>
              <a:ext cx="809571" cy="2186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900" dirty="0" smtClean="0">
                  <a:solidFill>
                    <a:prstClr val="black"/>
                  </a:solidFill>
                </a:rPr>
                <a:t>Mollepata</a:t>
              </a:r>
              <a:endParaRPr lang="es-PE" sz="900" dirty="0">
                <a:solidFill>
                  <a:prstClr val="black"/>
                </a:solidFill>
              </a:endParaRPr>
            </a:p>
          </p:txBody>
        </p:sp>
        <p:sp>
          <p:nvSpPr>
            <p:cNvPr id="30" name="29 Conector"/>
            <p:cNvSpPr/>
            <p:nvPr/>
          </p:nvSpPr>
          <p:spPr>
            <a:xfrm>
              <a:off x="2099754" y="9411730"/>
              <a:ext cx="60021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716829" y="8418008"/>
              <a:ext cx="8451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900" dirty="0" smtClean="0"/>
                <a:t>SE Orcotuna</a:t>
              </a:r>
              <a:endParaRPr lang="es-PE" sz="900" dirty="0"/>
            </a:p>
          </p:txBody>
        </p:sp>
        <p:sp>
          <p:nvSpPr>
            <p:cNvPr id="32" name="31 Llamada ovalada"/>
            <p:cNvSpPr/>
            <p:nvPr/>
          </p:nvSpPr>
          <p:spPr>
            <a:xfrm>
              <a:off x="1722881" y="8351773"/>
              <a:ext cx="845380" cy="366124"/>
            </a:xfrm>
            <a:prstGeom prst="wedgeEllipseCallout">
              <a:avLst>
                <a:gd name="adj1" fmla="val -1480"/>
                <a:gd name="adj2" fmla="val 248238"/>
              </a:avLst>
            </a:prstGeom>
            <a:noFill/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noFill/>
              </a:endParaRPr>
            </a:p>
          </p:txBody>
        </p:sp>
        <p:sp>
          <p:nvSpPr>
            <p:cNvPr id="33" name="32 Llamada ovalada"/>
            <p:cNvSpPr/>
            <p:nvPr/>
          </p:nvSpPr>
          <p:spPr>
            <a:xfrm>
              <a:off x="2387052" y="8913048"/>
              <a:ext cx="864097" cy="293346"/>
            </a:xfrm>
            <a:prstGeom prst="wedgeEllipseCallout">
              <a:avLst>
                <a:gd name="adj1" fmla="val -49541"/>
                <a:gd name="adj2" fmla="val 241947"/>
              </a:avLst>
            </a:prstGeom>
            <a:noFill/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noFill/>
              </a:endParaRPr>
            </a:p>
          </p:txBody>
        </p:sp>
        <p:sp>
          <p:nvSpPr>
            <p:cNvPr id="34" name="33 Llamada ovalada"/>
            <p:cNvSpPr/>
            <p:nvPr/>
          </p:nvSpPr>
          <p:spPr>
            <a:xfrm>
              <a:off x="2841577" y="9411730"/>
              <a:ext cx="866327" cy="293346"/>
            </a:xfrm>
            <a:prstGeom prst="wedgeEllipseCallout">
              <a:avLst>
                <a:gd name="adj1" fmla="val -93424"/>
                <a:gd name="adj2" fmla="val 136579"/>
              </a:avLst>
            </a:prstGeom>
            <a:noFill/>
            <a:ln w="1905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1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 txBox="1">
            <a:spLocks/>
          </p:cNvSpPr>
          <p:nvPr/>
        </p:nvSpPr>
        <p:spPr bwMode="auto">
          <a:xfrm>
            <a:off x="142875" y="374650"/>
            <a:ext cx="86312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3763" eaLnBrk="0" hangingPunct="0"/>
            <a:r>
              <a:rPr lang="es-MX" sz="2000" b="1" dirty="0">
                <a:latin typeface="Calibri" pitchFamily="34" charset="0"/>
              </a:rPr>
              <a:t>RESUMEN DEL PROYECTO: PRINCIPALES COMPONENTES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1550747"/>
            <a:ext cx="5977359" cy="287933"/>
          </a:xfrm>
          <a:prstGeom prst="rect">
            <a:avLst/>
          </a:prstGeom>
        </p:spPr>
        <p:txBody>
          <a:bodyPr/>
          <a:lstStyle/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200" kern="0" dirty="0">
                <a:latin typeface="+mn-lt"/>
                <a:cs typeface="Calibri" pitchFamily="34" charset="0"/>
              </a:rPr>
              <a:t>Los principales elementos y especificaciones del proyecto se resumen a continuación:</a:t>
            </a: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  <a:p>
            <a:pPr marL="342866" indent="-342866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es-PE" sz="1200" kern="0" dirty="0">
              <a:latin typeface="+mn-lt"/>
              <a:cs typeface="Calibri" pitchFamily="34" charset="0"/>
            </a:endParaRPr>
          </a:p>
        </p:txBody>
      </p:sp>
      <p:sp>
        <p:nvSpPr>
          <p:cNvPr id="4608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5942A-5D01-4AB8-B58D-14C94A149F01}" type="slidenum">
              <a:rPr lang="es-ES" sz="1000" smtClean="0">
                <a:solidFill>
                  <a:schemeClr val="tx2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z="10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15596"/>
              </p:ext>
            </p:extLst>
          </p:nvPr>
        </p:nvGraphicFramePr>
        <p:xfrm>
          <a:off x="683568" y="2060844"/>
          <a:ext cx="7560840" cy="4176468"/>
        </p:xfrm>
        <a:graphic>
          <a:graphicData uri="http://schemas.openxmlformats.org/drawingml/2006/table">
            <a:tbl>
              <a:tblPr/>
              <a:tblGrid>
                <a:gridCol w="2032117"/>
                <a:gridCol w="5528723"/>
              </a:tblGrid>
              <a:tr h="29979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000" b="1" i="1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Línea de Transmisión Friaspata - Mollepata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Longitud aproximada 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90,5 km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Número de ternas 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Capacidad de Transmisión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152 MVA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Conductores por fase 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Uno tipo ACSR, ACAR o AAAC, a ser definido por el concesionario.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Disposición de fases 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Triangular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Cables de guarda 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spc="-5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Dos, uno tipo OPGW y otro convencional.</a:t>
                      </a:r>
                      <a:endParaRPr lang="es-PE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Estructuras :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Autosoportadas, tipo celosía de acero galvanizado.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Subestaciones que enlaza :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Subestación Friaspata (Huancavelica) y Subestación Mollepata (Ayacucho)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9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1" i="1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Subestaciones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Nueva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Orcotuna 220/60 kV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Ampliaciones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Friaspata y Mollepata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Obras Complementarias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Enlace en 220 kV con la LT Huayucachi - Carabayllo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53">
                <a:tc gridSpan="2">
                  <a:txBody>
                    <a:bodyPr/>
                    <a:lstStyle/>
                    <a:p>
                      <a:pPr algn="l" rtl="0" fontAlgn="ctr">
                        <a:buClr>
                          <a:srgbClr val="C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E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Wingdings"/>
                        </a:rPr>
                        <a:t>q</a:t>
                      </a:r>
                      <a:r>
                        <a:rPr lang="es-PE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El detalle de las especificaciones se encuentra en el Anexo 1 del contrato de concesión.</a:t>
                      </a:r>
                      <a:endParaRPr lang="es-PE" sz="10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>
          <a:xfrm>
            <a:off x="247650" y="1590263"/>
            <a:ext cx="8672512" cy="49819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Factor de competencia: Menor Costo de Servicio Total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El Costo de Servicio Total está conformado por:  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Anualidad del costo de inversión sin IGV (“aCI”) ,calculada con la tasa de 12% y un periodo de 30 años, más.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Costo anual de operación y mantenimiento sin IGV (“COyM”).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ea typeface="Calibri" pitchFamily="34" charset="0"/>
                <a:cs typeface="Calibri" pitchFamily="34" charset="0"/>
              </a:rPr>
              <a:t>Formato de presentación de las ofertas: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FontTx/>
              <a:buNone/>
              <a:defRPr/>
            </a:pPr>
            <a:r>
              <a:rPr lang="es-ES" sz="1200" dirty="0" smtClean="0">
                <a:ea typeface="Calibri" pitchFamily="34" charset="0"/>
                <a:cs typeface="Calibri" pitchFamily="34" charset="0"/>
              </a:rPr>
              <a:t>	</a:t>
            </a: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200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lvl="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Los </a:t>
            </a:r>
            <a:r>
              <a:rPr lang="es-PE" sz="1200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costos desagregados de la Línea Eléctrica deben mostrarse en los Formularios 4-A y 4-B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Calibri" pitchFamily="34" charset="0"/>
              <a:cs typeface="Calibri" pitchFamily="34" charset="0"/>
            </a:endParaRP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es-PE" sz="1200" dirty="0" smtClean="0"/>
              <a:t>Sólo serán aceptables las ofertas de los postores que presenten valores para el costo de servicio total, y para cada uno de sus dos componentes (aCI y COyM), que sean iguales o menores a los valores máximos respectivos que establecerá Proinversión con anterioridad a la fecha de presentación de propuestas. 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solidFill>
                <a:srgbClr val="000000"/>
              </a:solidFill>
            </a:endParaRP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solidFill>
                  <a:srgbClr val="000000"/>
                </a:solidFill>
              </a:rPr>
              <a:t>Adicionalmente </a:t>
            </a:r>
            <a:r>
              <a:rPr lang="es-PE" sz="1200" dirty="0">
                <a:solidFill>
                  <a:srgbClr val="000000"/>
                </a:solidFill>
              </a:rPr>
              <a:t>se exigirá en la propuesta una garantía de validez, vigencia y seriedad de oferta de US$ 4 millones. </a:t>
            </a:r>
          </a:p>
          <a:p>
            <a:pPr marL="342900" lvl="1" indent="-3429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es-PE" sz="1200" dirty="0" smtClean="0"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</a:t>
            </a:r>
            <a:r>
              <a:rPr lang="es-PE" sz="2000" b="1" kern="0" dirty="0" smtClean="0">
                <a:latin typeface="Calibri" pitchFamily="34" charset="0"/>
                <a:ea typeface="+mj-ea"/>
                <a:cs typeface="Calibri" pitchFamily="34" charset="0"/>
              </a:rPr>
              <a:t>FACTOR </a:t>
            </a: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DE COMPETENCIA 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35F25-A2BC-4873-930A-DC61C55981B6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894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24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672A2DAE-5DBD-48EB-9FB8-0434A0581B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4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304078"/>
              </p:ext>
            </p:extLst>
          </p:nvPr>
        </p:nvGraphicFramePr>
        <p:xfrm>
          <a:off x="1115616" y="3284984"/>
          <a:ext cx="6273801" cy="1438275"/>
        </p:xfrm>
        <a:graphic>
          <a:graphicData uri="http://schemas.openxmlformats.org/drawingml/2006/table">
            <a:tbl>
              <a:tblPr/>
              <a:tblGrid>
                <a:gridCol w="2678345"/>
                <a:gridCol w="1399467"/>
                <a:gridCol w="219598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números            (con dos decimales)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 letras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 Costo de Inversión (US$)*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2) Costo de OyM anual (US$)</a:t>
                      </a:r>
                      <a:endParaRPr lang="es-PE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Monto global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 a la fecha de Puesta en Operación Comercial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2 Marcador de contenido"/>
          <p:cNvSpPr>
            <a:spLocks noGrp="1"/>
          </p:cNvSpPr>
          <p:nvPr>
            <p:ph idx="1"/>
          </p:nvPr>
        </p:nvSpPr>
        <p:spPr>
          <a:xfrm>
            <a:off x="235744" y="1731963"/>
            <a:ext cx="8672512" cy="46084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inversionistas deberán pasar por un proceso de calificación para ser considerados postores y presentar propuesta.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Los criterios de calificación financieros y operativos son: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Tx/>
              <a:buNone/>
            </a:pPr>
            <a:endParaRPr lang="es-PE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76200" y="376238"/>
            <a:ext cx="8639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ctr"/>
          <a:lstStyle/>
          <a:p>
            <a:pPr eaLnBrk="0" hangingPunct="0">
              <a:defRPr/>
            </a:pPr>
            <a:r>
              <a:rPr lang="es-PE" sz="2000" b="1" kern="0" dirty="0">
                <a:latin typeface="Calibri" pitchFamily="34" charset="0"/>
                <a:ea typeface="+mj-ea"/>
                <a:cs typeface="Calibri" pitchFamily="34" charset="0"/>
              </a:rPr>
              <a:t>CONCURSO: CRITERIOS DE CALIFICACIÓN </a:t>
            </a:r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PE" dirty="0">
              <a:latin typeface="Calibri" pitchFamily="34" charset="0"/>
            </a:endParaRPr>
          </a:p>
        </p:txBody>
      </p:sp>
      <p:sp>
        <p:nvSpPr>
          <p:cNvPr id="103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00269-E9DC-4193-A779-9C1F939A7E1E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z="1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8" name="AutoShape 2"/>
          <p:cNvSpPr>
            <a:spLocks noChangeAspect="1" noChangeArrowheads="1"/>
          </p:cNvSpPr>
          <p:nvPr/>
        </p:nvSpPr>
        <p:spPr bwMode="auto">
          <a:xfrm>
            <a:off x="900113" y="1731963"/>
            <a:ext cx="55721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 dirty="0"/>
          </a:p>
        </p:txBody>
      </p:sp>
      <p:sp>
        <p:nvSpPr>
          <p:cNvPr id="12" name="3 Marcador de número de diapositiva"/>
          <p:cNvSpPr txBox="1">
            <a:spLocks/>
          </p:cNvSpPr>
          <p:nvPr/>
        </p:nvSpPr>
        <p:spPr bwMode="auto">
          <a:xfrm>
            <a:off x="8643938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1CB383C3-4589-40E1-ACF3-B66549B99697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5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253592"/>
              </p:ext>
            </p:extLst>
          </p:nvPr>
        </p:nvGraphicFramePr>
        <p:xfrm>
          <a:off x="719572" y="2852936"/>
          <a:ext cx="7704856" cy="2604896"/>
        </p:xfrm>
        <a:graphic>
          <a:graphicData uri="http://schemas.openxmlformats.org/drawingml/2006/table">
            <a:tbl>
              <a:tblPr/>
              <a:tblGrid>
                <a:gridCol w="3500847"/>
                <a:gridCol w="4204009"/>
              </a:tblGrid>
              <a:tr h="237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Requisitos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717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Financieros: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37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Patrimonio Neto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de Activos Mínimo</a:t>
                      </a:r>
                    </a:p>
                  </a:txBody>
                  <a:tcPr marL="17145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US$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millones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178">
                <a:tc gridSpan="2">
                  <a:txBody>
                    <a:bodyPr/>
                    <a:lstStyle/>
                    <a:p>
                      <a:pPr algn="l" rtl="0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02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Técnicos:</a:t>
                      </a:r>
                    </a:p>
                    <a:p>
                      <a:pPr algn="l" rtl="0" fontAlgn="ctr"/>
                      <a:r>
                        <a:rPr lang="es-P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Operación </a:t>
                      </a: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directa de sistemas de transmisión de electricidad que satisfacen las siguiente condiciones: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74356"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Longitud: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doscientos cincuenta kilómetros (250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Kms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 en tensiones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igual o mayor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Capacidad de transformación: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0" algn="l" rtl="0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menor de 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MVA en subestaciones </a:t>
                      </a:r>
                      <a:r>
                        <a:rPr kumimoji="0" lang="es-P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tensiones igual o mayor a 220 kV</a:t>
                      </a:r>
                      <a:r>
                        <a:rPr lang="es-P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34925" y="395288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Calibri" pitchFamily="34" charset="0"/>
              </a:rPr>
              <a:t> CONCURSO: CRONOGRAMA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97591-A151-459F-A6A3-B8FDD24F154C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3 Marcador de número de diapositiva"/>
          <p:cNvSpPr txBox="1">
            <a:spLocks/>
          </p:cNvSpPr>
          <p:nvPr/>
        </p:nvSpPr>
        <p:spPr bwMode="auto">
          <a:xfrm>
            <a:off x="8643938" y="6564313"/>
            <a:ext cx="457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E0119E09-6316-485D-86C2-3E3A40BF8E79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6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2 Marcador de contenido"/>
          <p:cNvSpPr>
            <a:spLocks noGrp="1"/>
          </p:cNvSpPr>
          <p:nvPr>
            <p:ph idx="1"/>
          </p:nvPr>
        </p:nvSpPr>
        <p:spPr>
          <a:xfrm>
            <a:off x="492300" y="1988840"/>
            <a:ext cx="2774304" cy="288032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dirty="0" smtClean="0">
                <a:cs typeface="Calibri" pitchFamily="34" charset="0"/>
              </a:rPr>
              <a:t>Principales fechas del Cronograma: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endParaRPr lang="es-PE" sz="1200" dirty="0" smtClean="0">
              <a:cs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5229200"/>
            <a:ext cx="8018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es-PE" sz="1200" kern="0" dirty="0">
                <a:solidFill>
                  <a:srgbClr val="000000"/>
                </a:solidFill>
                <a:latin typeface="Calibri"/>
                <a:cs typeface="Calibri" pitchFamily="34" charset="0"/>
              </a:rPr>
              <a:t>PROINVERSIÓN tiene la facultad de modificar las fechas del calendario. En caso de hacerlo, lo comunicará mediante circular publicada en la página Web y, paralelamente la enviará en físico a los Adquirentes hasta antes de la etapa de calificación, y a los Postores después de dicha etapa. </a:t>
            </a:r>
          </a:p>
        </p:txBody>
      </p:sp>
      <p:cxnSp>
        <p:nvCxnSpPr>
          <p:cNvPr id="27" name="21 Conector recto"/>
          <p:cNvCxnSpPr>
            <a:cxnSpLocks noChangeShapeType="1"/>
          </p:cNvCxnSpPr>
          <p:nvPr/>
        </p:nvCxnSpPr>
        <p:spPr bwMode="auto">
          <a:xfrm flipH="1">
            <a:off x="1410767" y="3147243"/>
            <a:ext cx="6350" cy="82904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35 Rectángulo redondeado"/>
          <p:cNvSpPr>
            <a:spLocks noChangeArrowheads="1"/>
          </p:cNvSpPr>
          <p:nvPr/>
        </p:nvSpPr>
        <p:spPr bwMode="auto">
          <a:xfrm>
            <a:off x="962485" y="3985059"/>
            <a:ext cx="902915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Nov. 2013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99592" y="2492896"/>
            <a:ext cx="1028700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Convocatoria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129136" y="2492896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Primera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34" name="23 Conector recto"/>
          <p:cNvCxnSpPr>
            <a:cxnSpLocks noChangeShapeType="1"/>
          </p:cNvCxnSpPr>
          <p:nvPr/>
        </p:nvCxnSpPr>
        <p:spPr bwMode="auto">
          <a:xfrm>
            <a:off x="2594273" y="3147244"/>
            <a:ext cx="6350" cy="83829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35 Rectángulo redondeado"/>
          <p:cNvSpPr>
            <a:spLocks noChangeArrowheads="1"/>
          </p:cNvSpPr>
          <p:nvPr/>
        </p:nvSpPr>
        <p:spPr bwMode="auto">
          <a:xfrm>
            <a:off x="2061667" y="3985059"/>
            <a:ext cx="1071562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2013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38" name="37 Conector recto"/>
          <p:cNvCxnSpPr>
            <a:cxnSpLocks noChangeShapeType="1"/>
          </p:cNvCxnSpPr>
          <p:nvPr/>
        </p:nvCxnSpPr>
        <p:spPr bwMode="auto">
          <a:xfrm>
            <a:off x="3734915" y="3139009"/>
            <a:ext cx="0" cy="83727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CuadroTexto"/>
          <p:cNvSpPr txBox="1"/>
          <p:nvPr/>
        </p:nvSpPr>
        <p:spPr>
          <a:xfrm>
            <a:off x="3266603" y="2492896"/>
            <a:ext cx="936625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Segunda versión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333850" y="2492896"/>
            <a:ext cx="914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 smtClean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 smtClean="0">
                <a:latin typeface="Arial Narrow" pitchFamily="34" charset="0"/>
                <a:cs typeface="+mn-cs"/>
              </a:rPr>
              <a:t>Solicitud calificación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600" dirty="0">
              <a:latin typeface="Arial Narrow" pitchFamily="34" charset="0"/>
              <a:cs typeface="+mn-cs"/>
            </a:endParaRPr>
          </a:p>
        </p:txBody>
      </p:sp>
      <p:cxnSp>
        <p:nvCxnSpPr>
          <p:cNvPr id="44" name="42 Conector recto"/>
          <p:cNvCxnSpPr>
            <a:cxnSpLocks noChangeShapeType="1"/>
          </p:cNvCxnSpPr>
          <p:nvPr/>
        </p:nvCxnSpPr>
        <p:spPr bwMode="auto">
          <a:xfrm flipH="1">
            <a:off x="4789462" y="3137806"/>
            <a:ext cx="3176" cy="92273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35 Rectángulo redondeado"/>
          <p:cNvSpPr>
            <a:spLocks noChangeArrowheads="1"/>
          </p:cNvSpPr>
          <p:nvPr/>
        </p:nvSpPr>
        <p:spPr bwMode="auto">
          <a:xfrm>
            <a:off x="4476775" y="3975587"/>
            <a:ext cx="170336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5381624" y="2492896"/>
            <a:ext cx="798513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latin typeface="Arial Narrow" pitchFamily="34" charset="0"/>
                <a:cs typeface="+mn-cs"/>
              </a:rPr>
              <a:t> </a:t>
            </a:r>
            <a:r>
              <a:rPr lang="es-PE" sz="1200" b="1" dirty="0">
                <a:latin typeface="Arial Narrow" pitchFamily="34" charset="0"/>
                <a:cs typeface="+mn-cs"/>
              </a:rPr>
              <a:t>Versión final </a:t>
            </a:r>
            <a:r>
              <a:rPr lang="es-PE" sz="1200" b="1" dirty="0" smtClean="0">
                <a:latin typeface="Arial Narrow" pitchFamily="34" charset="0"/>
                <a:cs typeface="+mn-cs"/>
              </a:rPr>
              <a:t>Contrato</a:t>
            </a:r>
            <a:endParaRPr lang="es-PE" sz="1200" b="1" dirty="0">
              <a:latin typeface="Arial Narrow" pitchFamily="34" charset="0"/>
              <a:cs typeface="+mn-cs"/>
            </a:endParaRPr>
          </a:p>
        </p:txBody>
      </p:sp>
      <p:cxnSp>
        <p:nvCxnSpPr>
          <p:cNvPr id="59" name="42 Conector recto"/>
          <p:cNvCxnSpPr>
            <a:cxnSpLocks noChangeShapeType="1"/>
          </p:cNvCxnSpPr>
          <p:nvPr/>
        </p:nvCxnSpPr>
        <p:spPr bwMode="auto">
          <a:xfrm>
            <a:off x="5780880" y="3139009"/>
            <a:ext cx="0" cy="921531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55 CuadroTexto"/>
          <p:cNvSpPr txBox="1"/>
          <p:nvPr/>
        </p:nvSpPr>
        <p:spPr>
          <a:xfrm>
            <a:off x="6305004" y="2492896"/>
            <a:ext cx="1003300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Presentación Propuestas y Buena Pro</a:t>
            </a:r>
          </a:p>
        </p:txBody>
      </p:sp>
      <p:cxnSp>
        <p:nvCxnSpPr>
          <p:cNvPr id="57" name="49 Conector recto"/>
          <p:cNvCxnSpPr>
            <a:cxnSpLocks noChangeShapeType="1"/>
          </p:cNvCxnSpPr>
          <p:nvPr/>
        </p:nvCxnSpPr>
        <p:spPr bwMode="auto">
          <a:xfrm>
            <a:off x="6806654" y="3139009"/>
            <a:ext cx="0" cy="86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4" name="53 CuadroTexto"/>
          <p:cNvSpPr txBox="1"/>
          <p:nvPr/>
        </p:nvSpPr>
        <p:spPr>
          <a:xfrm>
            <a:off x="7474362" y="2492896"/>
            <a:ext cx="788987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b="1" dirty="0">
                <a:latin typeface="Arial Narrow" pitchFamily="34" charset="0"/>
                <a:cs typeface="+mn-cs"/>
              </a:rPr>
              <a:t>Cierre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latin typeface="Arial Narrow" pitchFamily="34" charset="0"/>
              <a:cs typeface="+mn-cs"/>
            </a:endParaRPr>
          </a:p>
        </p:txBody>
      </p:sp>
      <p:cxnSp>
        <p:nvCxnSpPr>
          <p:cNvPr id="55" name="51 Conector recto"/>
          <p:cNvCxnSpPr>
            <a:cxnSpLocks noChangeShapeType="1"/>
          </p:cNvCxnSpPr>
          <p:nvPr/>
        </p:nvCxnSpPr>
        <p:spPr bwMode="auto">
          <a:xfrm>
            <a:off x="7868855" y="3139008"/>
            <a:ext cx="0" cy="87821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8" name="35 Rectángulo redondeado"/>
          <p:cNvSpPr>
            <a:spLocks noChangeArrowheads="1"/>
          </p:cNvSpPr>
          <p:nvPr/>
        </p:nvSpPr>
        <p:spPr bwMode="auto">
          <a:xfrm>
            <a:off x="7401578" y="3982846"/>
            <a:ext cx="934554" cy="74402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IV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  <p:sp>
        <p:nvSpPr>
          <p:cNvPr id="61" name="35 Rectángulo redondeado"/>
          <p:cNvSpPr>
            <a:spLocks noChangeArrowheads="1"/>
          </p:cNvSpPr>
          <p:nvPr/>
        </p:nvSpPr>
        <p:spPr bwMode="auto">
          <a:xfrm>
            <a:off x="3203848" y="3985059"/>
            <a:ext cx="1071562" cy="739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 Trimestre </a:t>
            </a:r>
          </a:p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endParaRPr lang="es-PE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7" name="35 Rectángulo redondeado"/>
          <p:cNvSpPr>
            <a:spLocks noChangeArrowheads="1"/>
          </p:cNvSpPr>
          <p:nvPr/>
        </p:nvSpPr>
        <p:spPr bwMode="auto">
          <a:xfrm>
            <a:off x="6308473" y="3975587"/>
            <a:ext cx="996362" cy="7585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E" sz="1400" b="1" dirty="0" smtClean="0">
                <a:solidFill>
                  <a:schemeClr val="bg1"/>
                </a:solidFill>
                <a:latin typeface="Arial Narrow" pitchFamily="34" charset="0"/>
              </a:rPr>
              <a:t>III </a:t>
            </a:r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Trimestre 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  <a:latin typeface="Arial Narrow" pitchFamily="34" charset="0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3025" y="404813"/>
            <a:ext cx="8642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75" tIns="44787" rIns="89575" bIns="44787" anchor="ctr"/>
          <a:lstStyle/>
          <a:p>
            <a:pPr marL="342900" indent="-342900" defTabSz="89507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000" b="1" kern="0" dirty="0">
                <a:latin typeface="Calibri" pitchFamily="34" charset="0"/>
                <a:cs typeface="+mn-cs"/>
              </a:rPr>
              <a:t>INFORMACIÓN Y CONTACTOS</a:t>
            </a:r>
            <a:endParaRPr lang="es-MX" sz="2000" b="1" dirty="0">
              <a:latin typeface="Calibri" pitchFamily="34" charset="0"/>
              <a:cs typeface="+mn-cs"/>
            </a:endParaRPr>
          </a:p>
        </p:txBody>
      </p:sp>
      <p:sp>
        <p:nvSpPr>
          <p:cNvPr id="54275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29388"/>
            <a:ext cx="457200" cy="293687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E134A-3803-43EF-9CE3-6E1706713250}" type="slidenum">
              <a:rPr lang="es-ES" sz="1000" b="1" smtClean="0">
                <a:solidFill>
                  <a:schemeClr val="bg1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z="1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3 Marcador de número de diapositiva"/>
          <p:cNvSpPr txBox="1">
            <a:spLocks/>
          </p:cNvSpPr>
          <p:nvPr/>
        </p:nvSpPr>
        <p:spPr bwMode="auto">
          <a:xfrm>
            <a:off x="8715375" y="6572250"/>
            <a:ext cx="4572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C497E84-17BB-42E5-94A6-B0AD7C5F0421}" type="slidenum">
              <a:rPr lang="es-ES" sz="1000">
                <a:solidFill>
                  <a:schemeClr val="tx2"/>
                </a:solidFill>
                <a:latin typeface="Calibri" pitchFamily="34" charset="0"/>
                <a:cs typeface="+mn-cs"/>
              </a:rPr>
              <a:pPr algn="r">
                <a:defRPr/>
              </a:pPr>
              <a:t>7</a:t>
            </a:fld>
            <a:endParaRPr lang="es-ES" sz="1000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63296"/>
              </p:ext>
            </p:extLst>
          </p:nvPr>
        </p:nvGraphicFramePr>
        <p:xfrm>
          <a:off x="1106091" y="2797601"/>
          <a:ext cx="6984776" cy="1800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40360"/>
                <a:gridCol w="3744416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Jefe de Proyecto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en Temas Eléctricos e Hidrocarburos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Ing. Aníbal del Águila Acosta</a:t>
                      </a:r>
                      <a:endParaRPr kumimoji="0" lang="es-PE" sz="16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15240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Teléfono</a:t>
                      </a:r>
                      <a:endParaRPr kumimoji="0" lang="es-E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(51-1) 200-1200 </a:t>
                      </a: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extension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1340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95617">
                <a:tc>
                  <a:txBody>
                    <a:bodyPr/>
                    <a:lstStyle/>
                    <a:p>
                      <a:pPr marL="1828800" marR="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E-mail</a:t>
                      </a:r>
                      <a:endParaRPr kumimoji="0" lang="es-E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3"/>
                        </a:rPr>
                        <a:t>adelaguila@proinversion.gob.pe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/>
                        </a:rPr>
                        <a:t>whuambachano@proinversion.gob.pe</a:t>
                      </a:r>
                      <a:endParaRPr kumimoji="0" lang="es-E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ersonalizado ingles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563</Words>
  <Application>Microsoft Office PowerPoint</Application>
  <PresentationFormat>Presentación en pantalla (4:3)</PresentationFormat>
  <Paragraphs>176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Diseño personalizado ingles</vt:lpstr>
      <vt:lpstr>3_MODELO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Marcos Institucional, Operacional, Asociativo y Político/Regulatorio del Perú: Diagnóstico, retos y recomendaciones</dc:title>
  <dc:creator>Gabriela Carbajal</dc:creator>
  <cp:lastModifiedBy>Wendy Huambachano</cp:lastModifiedBy>
  <cp:revision>262</cp:revision>
  <cp:lastPrinted>2013-11-07T20:52:53Z</cp:lastPrinted>
  <dcterms:created xsi:type="dcterms:W3CDTF">2012-04-18T16:50:08Z</dcterms:created>
  <dcterms:modified xsi:type="dcterms:W3CDTF">2014-08-14T16:32:16Z</dcterms:modified>
</cp:coreProperties>
</file>