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1"/>
  </p:notesMasterIdLst>
  <p:handoutMasterIdLst>
    <p:handoutMasterId r:id="rId12"/>
  </p:handoutMasterIdLst>
  <p:sldIdLst>
    <p:sldId id="1452" r:id="rId2"/>
    <p:sldId id="1522" r:id="rId3"/>
    <p:sldId id="1516" r:id="rId4"/>
    <p:sldId id="1517" r:id="rId5"/>
    <p:sldId id="1518" r:id="rId6"/>
    <p:sldId id="1519" r:id="rId7"/>
    <p:sldId id="1514" r:id="rId8"/>
    <p:sldId id="1512" r:id="rId9"/>
    <p:sldId id="1493" r:id="rId10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02B808E-80D1-4213-AFEA-56989F1D76EF}">
          <p14:sldIdLst>
            <p14:sldId id="1452"/>
            <p14:sldId id="1522"/>
            <p14:sldId id="1516"/>
            <p14:sldId id="1517"/>
            <p14:sldId id="1518"/>
            <p14:sldId id="1519"/>
            <p14:sldId id="1514"/>
            <p14:sldId id="1512"/>
            <p14:sldId id="14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EA"/>
    <a:srgbClr val="FF3300"/>
    <a:srgbClr val="3366CC"/>
    <a:srgbClr val="0066CC"/>
    <a:srgbClr val="99CCFF"/>
    <a:srgbClr val="996633"/>
    <a:srgbClr val="AFCBAD"/>
    <a:srgbClr val="FBE197"/>
    <a:srgbClr val="5D6FB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8594" autoAdjust="0"/>
  </p:normalViewPr>
  <p:slideViewPr>
    <p:cSldViewPr>
      <p:cViewPr>
        <p:scale>
          <a:sx n="70" d="100"/>
          <a:sy n="70" d="100"/>
        </p:scale>
        <p:origin x="-141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30" d="100"/>
          <a:sy n="30" d="100"/>
        </p:scale>
        <p:origin x="-2268" y="-576"/>
      </p:cViewPr>
      <p:guideLst>
        <p:guide orient="horz" pos="3111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squivel\AppData\Local\Microsoft\Windows\Temporary%20Internet%20Files\Low\Content.IE5\TQA77JNA\movil_C2.2_marzo2013%5b1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'C2.2'!$A$362:$A$385</c:f>
              <c:strCache>
                <c:ptCount val="24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 </c:v>
                </c:pt>
                <c:pt idx="12">
                  <c:v>Lambayeque</c:v>
                </c:pt>
                <c:pt idx="13">
                  <c:v>Lima y Callao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 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 </c:v>
                </c:pt>
                <c:pt idx="23">
                  <c:v>Ucayali</c:v>
                </c:pt>
              </c:strCache>
            </c:strRef>
          </c:cat>
          <c:val>
            <c:numRef>
              <c:f>'C2.2'!$B$362:$B$385</c:f>
            </c:numRef>
          </c:val>
        </c:ser>
        <c:ser>
          <c:idx val="1"/>
          <c:order val="1"/>
          <c:invertIfNegative val="0"/>
          <c:cat>
            <c:strRef>
              <c:f>'C2.2'!$A$362:$A$385</c:f>
              <c:strCache>
                <c:ptCount val="24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 </c:v>
                </c:pt>
                <c:pt idx="12">
                  <c:v>Lambayeque</c:v>
                </c:pt>
                <c:pt idx="13">
                  <c:v>Lima y Callao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 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 </c:v>
                </c:pt>
                <c:pt idx="23">
                  <c:v>Ucayali</c:v>
                </c:pt>
              </c:strCache>
            </c:strRef>
          </c:cat>
          <c:val>
            <c:numRef>
              <c:f>'C2.2'!$C$362:$C$385</c:f>
            </c:numRef>
          </c:val>
        </c:ser>
        <c:ser>
          <c:idx val="2"/>
          <c:order val="2"/>
          <c:invertIfNegative val="0"/>
          <c:cat>
            <c:strRef>
              <c:f>'C2.2'!$A$362:$A$385</c:f>
              <c:strCache>
                <c:ptCount val="24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 </c:v>
                </c:pt>
                <c:pt idx="12">
                  <c:v>Lambayeque</c:v>
                </c:pt>
                <c:pt idx="13">
                  <c:v>Lima y Callao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 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 </c:v>
                </c:pt>
                <c:pt idx="23">
                  <c:v>Ucayali</c:v>
                </c:pt>
              </c:strCache>
            </c:strRef>
          </c:cat>
          <c:val>
            <c:numRef>
              <c:f>'C2.2'!$D$362:$D$385</c:f>
            </c:numRef>
          </c:val>
        </c:ser>
        <c:ser>
          <c:idx val="3"/>
          <c:order val="3"/>
          <c:invertIfNegative val="0"/>
          <c:cat>
            <c:strRef>
              <c:f>'C2.2'!$A$362:$A$385</c:f>
              <c:strCache>
                <c:ptCount val="24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 </c:v>
                </c:pt>
                <c:pt idx="12">
                  <c:v>Lambayeque</c:v>
                </c:pt>
                <c:pt idx="13">
                  <c:v>Lima y Callao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 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 </c:v>
                </c:pt>
                <c:pt idx="23">
                  <c:v>Ucayali</c:v>
                </c:pt>
              </c:strCache>
            </c:strRef>
          </c:cat>
          <c:val>
            <c:numRef>
              <c:f>'C2.2'!$E$362:$E$385</c:f>
            </c:numRef>
          </c:val>
        </c:ser>
        <c:ser>
          <c:idx val="4"/>
          <c:order val="4"/>
          <c:invertIfNegative val="0"/>
          <c:cat>
            <c:strRef>
              <c:f>'C2.2'!$A$362:$A$385</c:f>
              <c:strCache>
                <c:ptCount val="24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 </c:v>
                </c:pt>
                <c:pt idx="12">
                  <c:v>Lambayeque</c:v>
                </c:pt>
                <c:pt idx="13">
                  <c:v>Lima y Callao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 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 </c:v>
                </c:pt>
                <c:pt idx="23">
                  <c:v>Ucayali</c:v>
                </c:pt>
              </c:strCache>
            </c:strRef>
          </c:cat>
          <c:val>
            <c:numRef>
              <c:f>'C2.2'!$F$362:$F$385</c:f>
            </c:numRef>
          </c:val>
        </c:ser>
        <c:ser>
          <c:idx val="5"/>
          <c:order val="5"/>
          <c:invertIfNegative val="0"/>
          <c:cat>
            <c:strRef>
              <c:f>'C2.2'!$A$362:$A$385</c:f>
              <c:strCache>
                <c:ptCount val="24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 </c:v>
                </c:pt>
                <c:pt idx="12">
                  <c:v>Lambayeque</c:v>
                </c:pt>
                <c:pt idx="13">
                  <c:v>Lima y Callao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 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 </c:v>
                </c:pt>
                <c:pt idx="23">
                  <c:v>Ucayali</c:v>
                </c:pt>
              </c:strCache>
            </c:strRef>
          </c:cat>
          <c:val>
            <c:numRef>
              <c:f>'C2.2'!$G$362:$G$385</c:f>
            </c:numRef>
          </c:val>
        </c:ser>
        <c:ser>
          <c:idx val="6"/>
          <c:order val="6"/>
          <c:invertIfNegative val="0"/>
          <c:cat>
            <c:strRef>
              <c:f>'C2.2'!$A$362:$A$385</c:f>
              <c:strCache>
                <c:ptCount val="24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 </c:v>
                </c:pt>
                <c:pt idx="12">
                  <c:v>Lambayeque</c:v>
                </c:pt>
                <c:pt idx="13">
                  <c:v>Lima y Callao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 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 </c:v>
                </c:pt>
                <c:pt idx="23">
                  <c:v>Ucayali</c:v>
                </c:pt>
              </c:strCache>
            </c:strRef>
          </c:cat>
          <c:val>
            <c:numRef>
              <c:f>'C2.2'!$H$362:$H$385</c:f>
            </c:numRef>
          </c:val>
        </c:ser>
        <c:ser>
          <c:idx val="7"/>
          <c:order val="7"/>
          <c:invertIfNegative val="0"/>
          <c:cat>
            <c:strRef>
              <c:f>'C2.2'!$A$362:$A$385</c:f>
              <c:strCache>
                <c:ptCount val="24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 </c:v>
                </c:pt>
                <c:pt idx="12">
                  <c:v>Lambayeque</c:v>
                </c:pt>
                <c:pt idx="13">
                  <c:v>Lima y Callao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 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 </c:v>
                </c:pt>
                <c:pt idx="23">
                  <c:v>Ucayali</c:v>
                </c:pt>
              </c:strCache>
            </c:strRef>
          </c:cat>
          <c:val>
            <c:numRef>
              <c:f>'C2.2'!$I$362:$I$385</c:f>
            </c:numRef>
          </c:val>
        </c:ser>
        <c:ser>
          <c:idx val="8"/>
          <c:order val="8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'C2.2'!$A$362:$A$385</c:f>
              <c:strCache>
                <c:ptCount val="24"/>
                <c:pt idx="0">
                  <c:v>Amazonas</c:v>
                </c:pt>
                <c:pt idx="1">
                  <c:v>Ancash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 </c:v>
                </c:pt>
                <c:pt idx="12">
                  <c:v>Lambayeque</c:v>
                </c:pt>
                <c:pt idx="13">
                  <c:v>Lima y Callao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 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 </c:v>
                </c:pt>
                <c:pt idx="23">
                  <c:v>Ucayali</c:v>
                </c:pt>
              </c:strCache>
            </c:strRef>
          </c:cat>
          <c:val>
            <c:numRef>
              <c:f>'C2.2'!$J$362:$J$385</c:f>
              <c:numCache>
                <c:formatCode>#,##0.0</c:formatCode>
                <c:ptCount val="24"/>
                <c:pt idx="0">
                  <c:v>47.749255525612227</c:v>
                </c:pt>
                <c:pt idx="1">
                  <c:v>100.01561570982807</c:v>
                </c:pt>
                <c:pt idx="2">
                  <c:v>67.405579012319208</c:v>
                </c:pt>
                <c:pt idx="3">
                  <c:v>137.53761682855716</c:v>
                </c:pt>
                <c:pt idx="4">
                  <c:v>77.751439857137086</c:v>
                </c:pt>
                <c:pt idx="5">
                  <c:v>75.822916741843542</c:v>
                </c:pt>
                <c:pt idx="6">
                  <c:v>102.56491539848047</c:v>
                </c:pt>
                <c:pt idx="7">
                  <c:v>28.674772418646878</c:v>
                </c:pt>
                <c:pt idx="8">
                  <c:v>65.825102112994088</c:v>
                </c:pt>
                <c:pt idx="9">
                  <c:v>129.60269955278818</c:v>
                </c:pt>
                <c:pt idx="10">
                  <c:v>111.18337320986885</c:v>
                </c:pt>
                <c:pt idx="11">
                  <c:v>119.33006936722836</c:v>
                </c:pt>
                <c:pt idx="12">
                  <c:v>111.57663438042825</c:v>
                </c:pt>
                <c:pt idx="13">
                  <c:v>159.19526163217543</c:v>
                </c:pt>
                <c:pt idx="14">
                  <c:v>42.077024437414117</c:v>
                </c:pt>
                <c:pt idx="15">
                  <c:v>156.35665153499082</c:v>
                </c:pt>
                <c:pt idx="16">
                  <c:v>115.09931957716</c:v>
                </c:pt>
                <c:pt idx="17">
                  <c:v>67.276678223401944</c:v>
                </c:pt>
                <c:pt idx="18">
                  <c:v>85.204960507623881</c:v>
                </c:pt>
                <c:pt idx="19">
                  <c:v>105.31365134493682</c:v>
                </c:pt>
                <c:pt idx="20">
                  <c:v>78.312043308905004</c:v>
                </c:pt>
                <c:pt idx="21">
                  <c:v>138.31337957775273</c:v>
                </c:pt>
                <c:pt idx="22">
                  <c:v>115.20342044071322</c:v>
                </c:pt>
                <c:pt idx="23">
                  <c:v>88.20104037041726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93440"/>
        <c:axId val="27694976"/>
      </c:barChart>
      <c:catAx>
        <c:axId val="27693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PE"/>
          </a:p>
        </c:txPr>
        <c:crossAx val="27694976"/>
        <c:crosses val="autoZero"/>
        <c:auto val="1"/>
        <c:lblAlgn val="ctr"/>
        <c:lblOffset val="100"/>
        <c:noMultiLvlLbl val="0"/>
      </c:catAx>
      <c:valAx>
        <c:axId val="276949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276934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92C51-7A33-4E12-ACEB-A77579CB14D1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1170E48-7EE5-481F-8767-E255D9C4DE15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es-MX" sz="1600" b="1" dirty="0" smtClean="0">
              <a:latin typeface="Calibri" pitchFamily="34" charset="0"/>
              <a:cs typeface="Calibri" pitchFamily="34" charset="0"/>
            </a:rPr>
            <a:t>Concesión única para la prestación de servicios públicos de telecomunicaciones (</a:t>
          </a:r>
          <a:r>
            <a:rPr lang="es-ES" sz="1600" b="1" dirty="0" smtClean="0">
              <a:latin typeface="Calibri" pitchFamily="34" charset="0"/>
              <a:cs typeface="Calibri" pitchFamily="34" charset="0"/>
            </a:rPr>
            <a:t>móviles avanzadas) </a:t>
          </a:r>
          <a:r>
            <a:rPr lang="es-MX" sz="1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s-MX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 nivel Nacional, a través de la </a:t>
          </a:r>
          <a:r>
            <a:rPr lang="es-E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Asignación de dos </a:t>
          </a:r>
          <a:r>
            <a:rPr lang="es-E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bloques </a:t>
          </a:r>
          <a:r>
            <a:rPr lang="es-E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 bandas.</a:t>
          </a:r>
          <a:endParaRPr lang="es-ES" sz="16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39D0F06E-5DD6-45E1-8B2B-C45F44C67FA0}" type="parTrans" cxnId="{CF698B2E-091A-4B6C-A5B3-5B4A0796B642}">
      <dgm:prSet/>
      <dgm:spPr/>
      <dgm:t>
        <a:bodyPr/>
        <a:lstStyle/>
        <a:p>
          <a:endParaRPr lang="es-ES"/>
        </a:p>
      </dgm:t>
    </dgm:pt>
    <dgm:pt modelId="{6EE4652E-F28F-4E41-B1FA-8646D597EBD8}" type="sibTrans" cxnId="{CF698B2E-091A-4B6C-A5B3-5B4A0796B642}">
      <dgm:prSet/>
      <dgm:spPr>
        <a:solidFill>
          <a:schemeClr val="tx1">
            <a:lumMod val="85000"/>
            <a:lumOff val="15000"/>
            <a:alpha val="90000"/>
          </a:schemeClr>
        </a:solidFill>
        <a:ln>
          <a:noFill/>
        </a:ln>
      </dgm:spPr>
      <dgm:t>
        <a:bodyPr/>
        <a:lstStyle/>
        <a:p>
          <a:endParaRPr lang="es-ES" dirty="0"/>
        </a:p>
      </dgm:t>
    </dgm:pt>
    <dgm:pt modelId="{DBE2EF31-7E5C-4BA4-91D4-12D3CCC98F6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177800" indent="0" algn="l"/>
          <a:r>
            <a:rPr lang="es-E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Permitirá al usuario el acceso a datos con mayor velocidad  y nuevos servicios interactivos , a través de la tecnología LTE.</a:t>
          </a:r>
          <a:endParaRPr lang="es-ES" sz="16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8A94704B-C06D-49E8-BFD1-5A7E23C28BE3}" type="parTrans" cxnId="{9603E952-2F8D-4854-BBA0-56B1AB1C615F}">
      <dgm:prSet/>
      <dgm:spPr/>
      <dgm:t>
        <a:bodyPr/>
        <a:lstStyle/>
        <a:p>
          <a:endParaRPr lang="es-ES"/>
        </a:p>
      </dgm:t>
    </dgm:pt>
    <dgm:pt modelId="{16888C92-2362-4AD9-BF79-C4F1F40895BC}" type="sibTrans" cxnId="{9603E952-2F8D-4854-BBA0-56B1AB1C615F}">
      <dgm:prSet/>
      <dgm:spPr>
        <a:solidFill>
          <a:schemeClr val="tx1">
            <a:lumMod val="85000"/>
            <a:lumOff val="15000"/>
            <a:alpha val="90000"/>
          </a:schemeClr>
        </a:solidFill>
        <a:ln>
          <a:noFill/>
        </a:ln>
      </dgm:spPr>
      <dgm:t>
        <a:bodyPr/>
        <a:lstStyle/>
        <a:p>
          <a:endParaRPr lang="es-ES" dirty="0"/>
        </a:p>
      </dgm:t>
    </dgm:pt>
    <dgm:pt modelId="{0EBEA7DA-E51C-4670-A427-675CB2FC4D6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177800" indent="0" algn="l" defTabSz="723900"/>
          <a:r>
            <a:rPr lang="es-ES_tradnl" sz="1600" b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Constituye una alternativa para el despliegue de redes de banda ancha móvil en el Perú, que permitirá a los operadores captar un nuevo segmento de mercado.</a:t>
          </a:r>
          <a:endParaRPr lang="es-ES" sz="1600" b="1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endParaRPr>
        </a:p>
      </dgm:t>
    </dgm:pt>
    <dgm:pt modelId="{95DB4A18-D74F-4B94-81F9-9A48B059B5B7}" type="parTrans" cxnId="{43523673-A3B7-4F77-92C7-3D9F124FCA2C}">
      <dgm:prSet/>
      <dgm:spPr/>
      <dgm:t>
        <a:bodyPr/>
        <a:lstStyle/>
        <a:p>
          <a:endParaRPr lang="es-ES"/>
        </a:p>
      </dgm:t>
    </dgm:pt>
    <dgm:pt modelId="{F05E36D7-072A-423A-88A7-927E703AE95D}" type="sibTrans" cxnId="{43523673-A3B7-4F77-92C7-3D9F124FCA2C}">
      <dgm:prSet/>
      <dgm:spPr/>
      <dgm:t>
        <a:bodyPr/>
        <a:lstStyle/>
        <a:p>
          <a:endParaRPr lang="es-ES"/>
        </a:p>
      </dgm:t>
    </dgm:pt>
    <dgm:pt modelId="{58DEC9DA-E6A0-473C-8673-D4D429741D94}" type="pres">
      <dgm:prSet presAssocID="{BDB92C51-7A33-4E12-ACEB-A77579CB14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5D1B043-DF14-4A4A-84FB-DB4B84690D3A}" type="pres">
      <dgm:prSet presAssocID="{BDB92C51-7A33-4E12-ACEB-A77579CB14D1}" presName="dummyMaxCanvas" presStyleCnt="0">
        <dgm:presLayoutVars/>
      </dgm:prSet>
      <dgm:spPr/>
    </dgm:pt>
    <dgm:pt modelId="{B7FEF6BC-19FF-4E67-B70E-22845EF47F0A}" type="pres">
      <dgm:prSet presAssocID="{BDB92C51-7A33-4E12-ACEB-A77579CB14D1}" presName="ThreeNodes_1" presStyleLbl="node1" presStyleIdx="0" presStyleCnt="3" custScaleX="108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BA5372-0274-4C5D-8B57-96220913BC82}" type="pres">
      <dgm:prSet presAssocID="{BDB92C51-7A33-4E12-ACEB-A77579CB14D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DD2B70-CF6F-4179-8EE3-D77E67CB5937}" type="pres">
      <dgm:prSet presAssocID="{BDB92C51-7A33-4E12-ACEB-A77579CB14D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502F1-8C35-41FF-B175-C33EB8C31D00}" type="pres">
      <dgm:prSet presAssocID="{BDB92C51-7A33-4E12-ACEB-A77579CB14D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94E278-2B5A-4C69-9F75-E6E9A8E76C64}" type="pres">
      <dgm:prSet presAssocID="{BDB92C51-7A33-4E12-ACEB-A77579CB14D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98FA11-34BD-425C-8441-EBD00753A5B8}" type="pres">
      <dgm:prSet presAssocID="{BDB92C51-7A33-4E12-ACEB-A77579CB14D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17CC3E-8FBB-4EE9-8967-4F55693DA14F}" type="pres">
      <dgm:prSet presAssocID="{BDB92C51-7A33-4E12-ACEB-A77579CB14D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F21DA2-CF16-44F9-9FD9-202CD638AE6D}" type="pres">
      <dgm:prSet presAssocID="{BDB92C51-7A33-4E12-ACEB-A77579CB14D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523673-A3B7-4F77-92C7-3D9F124FCA2C}" srcId="{BDB92C51-7A33-4E12-ACEB-A77579CB14D1}" destId="{0EBEA7DA-E51C-4670-A427-675CB2FC4D6B}" srcOrd="2" destOrd="0" parTransId="{95DB4A18-D74F-4B94-81F9-9A48B059B5B7}" sibTransId="{F05E36D7-072A-423A-88A7-927E703AE95D}"/>
    <dgm:cxn modelId="{FA7CDB6D-BDD0-406C-A33B-9720EDFECF68}" type="presOf" srcId="{6EE4652E-F28F-4E41-B1FA-8646D597EBD8}" destId="{01D502F1-8C35-41FF-B175-C33EB8C31D00}" srcOrd="0" destOrd="0" presId="urn:microsoft.com/office/officeart/2005/8/layout/vProcess5"/>
    <dgm:cxn modelId="{DCA08E2C-34C2-494B-B41B-1655677BE71E}" type="presOf" srcId="{01170E48-7EE5-481F-8767-E255D9C4DE15}" destId="{9E98FA11-34BD-425C-8441-EBD00753A5B8}" srcOrd="1" destOrd="0" presId="urn:microsoft.com/office/officeart/2005/8/layout/vProcess5"/>
    <dgm:cxn modelId="{9603E952-2F8D-4854-BBA0-56B1AB1C615F}" srcId="{BDB92C51-7A33-4E12-ACEB-A77579CB14D1}" destId="{DBE2EF31-7E5C-4BA4-91D4-12D3CCC98F67}" srcOrd="1" destOrd="0" parTransId="{8A94704B-C06D-49E8-BFD1-5A7E23C28BE3}" sibTransId="{16888C92-2362-4AD9-BF79-C4F1F40895BC}"/>
    <dgm:cxn modelId="{528CF303-898C-4A0F-B2E5-A63EFEBC300A}" type="presOf" srcId="{0EBEA7DA-E51C-4670-A427-675CB2FC4D6B}" destId="{0CF21DA2-CF16-44F9-9FD9-202CD638AE6D}" srcOrd="1" destOrd="0" presId="urn:microsoft.com/office/officeart/2005/8/layout/vProcess5"/>
    <dgm:cxn modelId="{4E78AE80-9759-476B-8D10-80B72E53CF84}" type="presOf" srcId="{16888C92-2362-4AD9-BF79-C4F1F40895BC}" destId="{BC94E278-2B5A-4C69-9F75-E6E9A8E76C64}" srcOrd="0" destOrd="0" presId="urn:microsoft.com/office/officeart/2005/8/layout/vProcess5"/>
    <dgm:cxn modelId="{FB8BB6FB-3835-48F9-B7ED-83E221B09021}" type="presOf" srcId="{DBE2EF31-7E5C-4BA4-91D4-12D3CCC98F67}" destId="{D217CC3E-8FBB-4EE9-8967-4F55693DA14F}" srcOrd="1" destOrd="0" presId="urn:microsoft.com/office/officeart/2005/8/layout/vProcess5"/>
    <dgm:cxn modelId="{7B1BEFB6-9D27-4A14-8950-138C31EC96C4}" type="presOf" srcId="{0EBEA7DA-E51C-4670-A427-675CB2FC4D6B}" destId="{17DD2B70-CF6F-4179-8EE3-D77E67CB5937}" srcOrd="0" destOrd="0" presId="urn:microsoft.com/office/officeart/2005/8/layout/vProcess5"/>
    <dgm:cxn modelId="{508E747A-4804-48A0-BD48-01FA3EA211E3}" type="presOf" srcId="{01170E48-7EE5-481F-8767-E255D9C4DE15}" destId="{B7FEF6BC-19FF-4E67-B70E-22845EF47F0A}" srcOrd="0" destOrd="0" presId="urn:microsoft.com/office/officeart/2005/8/layout/vProcess5"/>
    <dgm:cxn modelId="{3F890351-EC38-483E-B688-2A71EA982200}" type="presOf" srcId="{DBE2EF31-7E5C-4BA4-91D4-12D3CCC98F67}" destId="{F2BA5372-0274-4C5D-8B57-96220913BC82}" srcOrd="0" destOrd="0" presId="urn:microsoft.com/office/officeart/2005/8/layout/vProcess5"/>
    <dgm:cxn modelId="{CF698B2E-091A-4B6C-A5B3-5B4A0796B642}" srcId="{BDB92C51-7A33-4E12-ACEB-A77579CB14D1}" destId="{01170E48-7EE5-481F-8767-E255D9C4DE15}" srcOrd="0" destOrd="0" parTransId="{39D0F06E-5DD6-45E1-8B2B-C45F44C67FA0}" sibTransId="{6EE4652E-F28F-4E41-B1FA-8646D597EBD8}"/>
    <dgm:cxn modelId="{3E34CBDB-2A8C-4076-9D0E-732A766C59C5}" type="presOf" srcId="{BDB92C51-7A33-4E12-ACEB-A77579CB14D1}" destId="{58DEC9DA-E6A0-473C-8673-D4D429741D94}" srcOrd="0" destOrd="0" presId="urn:microsoft.com/office/officeart/2005/8/layout/vProcess5"/>
    <dgm:cxn modelId="{25E9612B-EC08-490C-8C61-F775A8B493D0}" type="presParOf" srcId="{58DEC9DA-E6A0-473C-8673-D4D429741D94}" destId="{85D1B043-DF14-4A4A-84FB-DB4B84690D3A}" srcOrd="0" destOrd="0" presId="urn:microsoft.com/office/officeart/2005/8/layout/vProcess5"/>
    <dgm:cxn modelId="{FDF3C002-EC49-48D4-BCA4-C04F7754D4FA}" type="presParOf" srcId="{58DEC9DA-E6A0-473C-8673-D4D429741D94}" destId="{B7FEF6BC-19FF-4E67-B70E-22845EF47F0A}" srcOrd="1" destOrd="0" presId="urn:microsoft.com/office/officeart/2005/8/layout/vProcess5"/>
    <dgm:cxn modelId="{90722A48-DE57-4FE6-9145-74178F315A48}" type="presParOf" srcId="{58DEC9DA-E6A0-473C-8673-D4D429741D94}" destId="{F2BA5372-0274-4C5D-8B57-96220913BC82}" srcOrd="2" destOrd="0" presId="urn:microsoft.com/office/officeart/2005/8/layout/vProcess5"/>
    <dgm:cxn modelId="{FFD0C434-20F9-4769-9F80-D8E21DC54D39}" type="presParOf" srcId="{58DEC9DA-E6A0-473C-8673-D4D429741D94}" destId="{17DD2B70-CF6F-4179-8EE3-D77E67CB5937}" srcOrd="3" destOrd="0" presId="urn:microsoft.com/office/officeart/2005/8/layout/vProcess5"/>
    <dgm:cxn modelId="{FD70A07D-4834-4AFD-B55B-454AAF9937FB}" type="presParOf" srcId="{58DEC9DA-E6A0-473C-8673-D4D429741D94}" destId="{01D502F1-8C35-41FF-B175-C33EB8C31D00}" srcOrd="4" destOrd="0" presId="urn:microsoft.com/office/officeart/2005/8/layout/vProcess5"/>
    <dgm:cxn modelId="{0DAC69B4-E12E-4346-B03D-99ABC54E66AF}" type="presParOf" srcId="{58DEC9DA-E6A0-473C-8673-D4D429741D94}" destId="{BC94E278-2B5A-4C69-9F75-E6E9A8E76C64}" srcOrd="5" destOrd="0" presId="urn:microsoft.com/office/officeart/2005/8/layout/vProcess5"/>
    <dgm:cxn modelId="{BE9D832E-0E29-40EC-9C63-5E11A1413E8C}" type="presParOf" srcId="{58DEC9DA-E6A0-473C-8673-D4D429741D94}" destId="{9E98FA11-34BD-425C-8441-EBD00753A5B8}" srcOrd="6" destOrd="0" presId="urn:microsoft.com/office/officeart/2005/8/layout/vProcess5"/>
    <dgm:cxn modelId="{20A775C9-8568-4BD8-A5A7-8C7D6C47C56D}" type="presParOf" srcId="{58DEC9DA-E6A0-473C-8673-D4D429741D94}" destId="{D217CC3E-8FBB-4EE9-8967-4F55693DA14F}" srcOrd="7" destOrd="0" presId="urn:microsoft.com/office/officeart/2005/8/layout/vProcess5"/>
    <dgm:cxn modelId="{C9FA80D3-CB09-4756-BA8A-A04F24F4C270}" type="presParOf" srcId="{58DEC9DA-E6A0-473C-8673-D4D429741D94}" destId="{0CF21DA2-CF16-44F9-9FD9-202CD638AE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EF6BC-19FF-4E67-B70E-22845EF47F0A}">
      <dsp:nvSpPr>
        <dsp:cNvPr id="0" name=""/>
        <dsp:cNvSpPr/>
      </dsp:nvSpPr>
      <dsp:spPr>
        <a:xfrm>
          <a:off x="-116093" y="0"/>
          <a:ext cx="6232992" cy="121920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libri" pitchFamily="34" charset="0"/>
              <a:cs typeface="Calibri" pitchFamily="34" charset="0"/>
            </a:rPr>
            <a:t>Concesión única para la prestación de servicios públicos de telecomunicaciones (</a:t>
          </a:r>
          <a:r>
            <a:rPr lang="es-ES" sz="1600" b="1" kern="1200" dirty="0" smtClean="0">
              <a:latin typeface="Calibri" pitchFamily="34" charset="0"/>
              <a:cs typeface="Calibri" pitchFamily="34" charset="0"/>
            </a:rPr>
            <a:t>móviles avanzadas) </a:t>
          </a:r>
          <a:r>
            <a:rPr lang="es-MX" sz="16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s-MX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 nivel Nacional, a través de la </a:t>
          </a:r>
          <a:r>
            <a:rPr lang="es-ES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Asignación de dos </a:t>
          </a:r>
          <a:r>
            <a:rPr lang="es-ES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bloques </a:t>
          </a:r>
          <a:r>
            <a:rPr lang="es-ES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 bandas.</a:t>
          </a:r>
          <a:endParaRPr lang="es-ES" sz="16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-80384" y="35709"/>
        <a:ext cx="4817223" cy="1147782"/>
      </dsp:txXfrm>
    </dsp:sp>
    <dsp:sp modelId="{F2BA5372-0274-4C5D-8B57-96220913BC82}">
      <dsp:nvSpPr>
        <dsp:cNvPr id="0" name=""/>
        <dsp:cNvSpPr/>
      </dsp:nvSpPr>
      <dsp:spPr>
        <a:xfrm>
          <a:off x="625089" y="1422399"/>
          <a:ext cx="5768618" cy="12192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Permitirá al usuario el acceso a datos con mayor velocidad  y nuevos servicios interactivos , a través de la tecnología LTE.</a:t>
          </a:r>
          <a:endParaRPr lang="es-ES" sz="16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660798" y="1458108"/>
        <a:ext cx="4395724" cy="1147782"/>
      </dsp:txXfrm>
    </dsp:sp>
    <dsp:sp modelId="{17DD2B70-CF6F-4179-8EE3-D77E67CB5937}">
      <dsp:nvSpPr>
        <dsp:cNvPr id="0" name=""/>
        <dsp:cNvSpPr/>
      </dsp:nvSpPr>
      <dsp:spPr>
        <a:xfrm>
          <a:off x="1134084" y="2844799"/>
          <a:ext cx="5768618" cy="12192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0" algn="l" defTabSz="723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Constituye una alternativa para el despliegue de redes de banda ancha móvil en el Perú, que permitirá a los operadores captar un nuevo segmento de mercado.</a:t>
          </a:r>
          <a:endParaRPr lang="es-ES" sz="1600" b="1" kern="120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endParaRPr>
        </a:p>
      </dsp:txBody>
      <dsp:txXfrm>
        <a:off x="1169793" y="2880508"/>
        <a:ext cx="4395724" cy="1147782"/>
      </dsp:txXfrm>
    </dsp:sp>
    <dsp:sp modelId="{01D502F1-8C35-41FF-B175-C33EB8C31D00}">
      <dsp:nvSpPr>
        <dsp:cNvPr id="0" name=""/>
        <dsp:cNvSpPr/>
      </dsp:nvSpPr>
      <dsp:spPr>
        <a:xfrm>
          <a:off x="5092231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85000"/>
            <a:lumOff val="1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>
        <a:off x="5270539" y="924560"/>
        <a:ext cx="435864" cy="596341"/>
      </dsp:txXfrm>
    </dsp:sp>
    <dsp:sp modelId="{BC94E278-2B5A-4C69-9F75-E6E9A8E76C64}">
      <dsp:nvSpPr>
        <dsp:cNvPr id="0" name=""/>
        <dsp:cNvSpPr/>
      </dsp:nvSpPr>
      <dsp:spPr>
        <a:xfrm>
          <a:off x="5601227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85000"/>
            <a:lumOff val="1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>
        <a:off x="5779535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6" cy="49359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002" y="1"/>
            <a:ext cx="2945586" cy="49359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073CBA1-9FD6-4D1C-94D1-D7770CAB6A1C}" type="datetimeFigureOut">
              <a:rPr lang="es-ES"/>
              <a:pPr>
                <a:defRPr/>
              </a:pPr>
              <a:t>06/06/2013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378305"/>
            <a:ext cx="2945586" cy="49359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002" y="9378305"/>
            <a:ext cx="2945586" cy="49359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15BB3F2-6D73-443B-8567-85DE733A881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1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6" cy="49359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002" y="1"/>
            <a:ext cx="2945586" cy="49359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086BA-EB6B-4BDB-AD9C-C53EA5EE41C5}" type="datetimeFigureOut">
              <a:rPr lang="es-ES"/>
              <a:pPr>
                <a:defRPr/>
              </a:pPr>
              <a:t>06/06/2013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en-U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334" y="4691505"/>
            <a:ext cx="5439009" cy="4442354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378305"/>
            <a:ext cx="2945586" cy="49359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002" y="9378305"/>
            <a:ext cx="2945586" cy="49359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886BEF-2D08-41DA-8EB7-730FC44BC7A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28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50456" y="9378828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749" tIns="44380" rIns="88749" bIns="44380" anchor="b"/>
          <a:lstStyle/>
          <a:p>
            <a:pPr algn="r" defTabSz="844550"/>
            <a:fld id="{A07F8D69-BC19-48D4-83BC-E6A388E59561}" type="slidenum">
              <a:rPr lang="es-ES" sz="1400">
                <a:latin typeface="Calibri" pitchFamily="34" charset="0"/>
                <a:ea typeface="MS PGothic" pitchFamily="34" charset="-128"/>
              </a:rPr>
              <a:pPr algn="r" defTabSz="844550"/>
              <a:t>2</a:t>
            </a:fld>
            <a:endParaRPr lang="es-ES" sz="1400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52032" y="938054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813" tIns="43903" rIns="87813" bIns="43903" anchor="b"/>
          <a:lstStyle/>
          <a:p>
            <a:pPr defTabSz="869950"/>
            <a:fld id="{71CADBBB-33D3-4FBB-ADBB-8F7E9AA291E6}" type="slidenum">
              <a:rPr lang="es-ES_tradnl" sz="1400">
                <a:latin typeface="Calibri" pitchFamily="34" charset="0"/>
              </a:rPr>
              <a:pPr defTabSz="869950"/>
              <a:t>2</a:t>
            </a:fld>
            <a:endParaRPr lang="es-ES_tradnl" sz="1400" dirty="0"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36600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5 Marcador de notas"/>
          <p:cNvSpPr>
            <a:spLocks noGrp="1"/>
          </p:cNvSpPr>
          <p:nvPr/>
        </p:nvSpPr>
        <p:spPr bwMode="auto">
          <a:xfrm>
            <a:off x="679768" y="4690276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729" tIns="44364" rIns="88729" bIns="44364"/>
          <a:lstStyle/>
          <a:p>
            <a:pPr defTabSz="844550" eaLnBrk="0" hangingPunct="0">
              <a:spcBef>
                <a:spcPct val="30000"/>
              </a:spcBef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4102" name="5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7125" cy="3703637"/>
          </a:xfrm>
          <a:ln/>
        </p:spPr>
      </p:sp>
      <p:sp>
        <p:nvSpPr>
          <p:cNvPr id="4198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17678-5B0D-4DF7-B100-66EB0F849B88}" type="slidenum">
              <a:rPr lang="es-ES" smtClean="0"/>
              <a:pPr/>
              <a:t>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225CA-1386-4672-90B2-CE2FEA3F3499}" type="slidenum">
              <a:rPr lang="es-ES_tradnl" smtClean="0"/>
              <a:pPr/>
              <a:t>5</a:t>
            </a:fld>
            <a:endParaRPr lang="es-ES_tradnl" dirty="0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225CA-1386-4672-90B2-CE2FEA3F3499}" type="slidenum">
              <a:rPr lang="es-ES_tradnl" smtClean="0"/>
              <a:pPr/>
              <a:t>6</a:t>
            </a:fld>
            <a:endParaRPr lang="es-ES_tradnl" dirty="0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-3175"/>
            <a:ext cx="91963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5813"/>
            <a:ext cx="82296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071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07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532E-8390-49EC-88BE-4CD65EBF42C4}" type="datetime1">
              <a:rPr lang="es-ES" smtClean="0"/>
              <a:pPr>
                <a:defRPr/>
              </a:pPr>
              <a:t>06/06/2013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7597-09AD-4BCE-A072-616B34248E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52376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4608C-0008-4F41-A8B5-73C914349EC4}" type="datetime1">
              <a:rPr lang="es-ES" smtClean="0"/>
              <a:pPr>
                <a:defRPr/>
              </a:pPr>
              <a:t>06/06/2013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7597-09AD-4BCE-A072-616B34248E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95F5-4926-4D05-AFC0-F6471DD2613A}" type="datetime1">
              <a:rPr lang="es-ES" smtClean="0"/>
              <a:pPr>
                <a:defRPr/>
              </a:pPr>
              <a:t>06/06/2013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7597-09AD-4BCE-A072-616B34248E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245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E83425-8186-4368-961D-55FCF9F3CAE4}" type="datetimeFigureOut">
              <a:rPr lang="es-ES"/>
              <a:pPr/>
              <a:t>06/06/2013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E36FC-1ACE-4324-A26D-E51B0F061566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0558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" y="2"/>
            <a:ext cx="9143998" cy="69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954" r:id="rId12"/>
    <p:sldLayoutId id="2147483956" r:id="rId13"/>
    <p:sldLayoutId id="2147483957" r:id="rId14"/>
    <p:sldLayoutId id="2147483958" r:id="rId1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1000" y="27432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</a:rPr>
              <a:t>LICITACIÓN PÚBLICA </a:t>
            </a:r>
            <a:r>
              <a:rPr lang="es-PE" sz="2400" b="1" dirty="0">
                <a:solidFill>
                  <a:schemeClr val="bg1"/>
                </a:solidFill>
                <a:latin typeface="Arial Narrow" pitchFamily="34" charset="0"/>
              </a:rPr>
              <a:t>E</a:t>
            </a:r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</a:rPr>
              <a:t>SPECIAL</a:t>
            </a:r>
            <a:endParaRPr lang="es-PE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s-PE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</a:rPr>
              <a:t>CONCESIÓN ÚNICA PARA LA PRESTACIÓN DEL SERVICIO PÚBLICO DE TELECOMUNICACIONES, BANDAS 1,710-1,770 MHz </a:t>
            </a:r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</a:rPr>
              <a:t>Y </a:t>
            </a:r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</a:rPr>
              <a:t>2,110-2,170 MHz, </a:t>
            </a:r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</a:rPr>
              <a:t>A NIVEL </a:t>
            </a:r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</a:rPr>
              <a:t>NACIONAL</a:t>
            </a:r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PE" sz="2400" b="1" dirty="0">
                <a:solidFill>
                  <a:schemeClr val="bg1"/>
                </a:solidFill>
                <a:latin typeface="Arial Narrow" pitchFamily="34" charset="0"/>
              </a:rPr>
              <a:t>(BLOQUES A Y B</a:t>
            </a:r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</a:rPr>
              <a:t>). </a:t>
            </a:r>
            <a:endParaRPr lang="es-PE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107504" y="228600"/>
            <a:ext cx="568863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BANDA 1710 - 1770 MHZ Y 2110 - 2170 MHZ (BLOQUES A Y B) - A NIVEL NACIONAL</a:t>
            </a:r>
            <a:endParaRPr lang="es-PE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45" name="42 Rectángulo"/>
          <p:cNvSpPr>
            <a:spLocks noChangeArrowheads="1"/>
          </p:cNvSpPr>
          <p:nvPr/>
        </p:nvSpPr>
        <p:spPr bwMode="auto">
          <a:xfrm>
            <a:off x="433388" y="1828800"/>
            <a:ext cx="1928812" cy="457200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+mn-lt"/>
                <a:cs typeface="+mn-cs"/>
              </a:rPr>
              <a:t>CONVOCADO </a:t>
            </a:r>
            <a:endParaRPr lang="es-ES" sz="1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10594" name="Picture 2" descr="http://t1.gstatic.com/images?q=tbn:ANd9GcRVQ8cMgeZXyke7xRfN_VmoF472wBhjA-4v9DFxfLTa41tC0KL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2543175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0600" name="Picture 8" descr="http://t0.gstatic.com/images?q=tbn:ANd9GcRxGPhsy6xusURRznfXC41iQnXqizWl5gWCxDFEr_naKxcFSWqR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64760"/>
            <a:ext cx="2500330" cy="167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131840" y="1319510"/>
            <a:ext cx="56435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61950" fontAlgn="b">
              <a:spcBef>
                <a:spcPts val="0"/>
              </a:spcBef>
              <a:spcAft>
                <a:spcPts val="600"/>
              </a:spcAft>
              <a:tabLst>
                <a:tab pos="361950" algn="l"/>
                <a:tab pos="1166813" algn="l"/>
              </a:tabLst>
            </a:pP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Ubicación: </a:t>
            </a:r>
            <a:r>
              <a:rPr lang="es-ES" sz="16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A nivel Nacional.</a:t>
            </a:r>
          </a:p>
          <a:p>
            <a:pPr algn="just" defTabSz="361950" fontAlgn="b">
              <a:spcBef>
                <a:spcPts val="0"/>
              </a:spcBef>
              <a:spcAft>
                <a:spcPts val="600"/>
              </a:spcAft>
              <a:tabLst>
                <a:tab pos="361950" algn="l"/>
                <a:tab pos="1166813" algn="l"/>
              </a:tabLst>
            </a:pP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Descripción:</a:t>
            </a:r>
            <a:r>
              <a:rPr lang="es-ES" sz="1600" b="1" dirty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s-ES" sz="1600" b="1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s-ES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El proyecto consiste en la s</a:t>
            </a:r>
            <a:r>
              <a:rPr lang="es-PE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elección de </a:t>
            </a:r>
            <a:r>
              <a:rPr lang="es-PE" sz="16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operadores privados </a:t>
            </a:r>
            <a:r>
              <a:rPr lang="es-PE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que </a:t>
            </a:r>
            <a:r>
              <a:rPr lang="es-PE" sz="16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se encargarán de la prestación de Servicios Públicos de Telecomunicaciones en los </a:t>
            </a:r>
            <a:r>
              <a:rPr lang="es-PE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bloques </a:t>
            </a:r>
            <a:r>
              <a:rPr lang="es-PE" sz="16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A y B de la Banda 1710-1770 MHz y 2110-2170 MHz. Un postor no podrá adjudicarse ambos bloques de la </a:t>
            </a:r>
            <a:r>
              <a:rPr lang="es-PE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banda</a:t>
            </a:r>
            <a:r>
              <a:rPr lang="es-PE" sz="16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.</a:t>
            </a:r>
            <a:endParaRPr lang="es-ES" sz="1600" dirty="0"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algn="just" defTabSz="361950" fontAlgn="b">
              <a:spcBef>
                <a:spcPts val="0"/>
              </a:spcBef>
              <a:spcAft>
                <a:spcPts val="600"/>
              </a:spcAft>
            </a:pPr>
            <a:r>
              <a:rPr lang="es-PE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Esta banda permitirá </a:t>
            </a:r>
            <a:r>
              <a:rPr lang="es-PE" sz="16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la provisión de servicios inalámbricos avanzados (banda ancha móvil, comunicaciones de </a:t>
            </a:r>
            <a:r>
              <a:rPr lang="es-PE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voz y datos, </a:t>
            </a:r>
            <a:r>
              <a:rPr lang="es-PE" sz="16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nuevas aplicaciones, servicios interactivos y multimedios de gran capacidad y </a:t>
            </a:r>
            <a:r>
              <a:rPr lang="es-PE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 alta velocidad).</a:t>
            </a:r>
          </a:p>
          <a:p>
            <a:pPr lvl="1" indent="-285750" algn="just" defTabSz="361950" fontAlgn="b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  <a:tab pos="1166813" algn="l"/>
              </a:tabLst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Modalidad:  </a:t>
            </a:r>
            <a:r>
              <a:rPr lang="es-ES" sz="16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Autosostenible</a:t>
            </a:r>
          </a:p>
          <a:p>
            <a:pPr lvl="1" indent="-285750" algn="just" defTabSz="361950" fontAlgn="b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  <a:tab pos="1166813" algn="l"/>
              </a:tabLst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Plazo </a:t>
            </a: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de la concesión: </a:t>
            </a:r>
            <a:r>
              <a:rPr lang="es-ES" sz="16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20 años </a:t>
            </a:r>
            <a:r>
              <a:rPr lang="es-ES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renovable</a:t>
            </a:r>
          </a:p>
          <a:p>
            <a:pPr lvl="1" indent="-285750" defTabSz="361950" fontAlgn="b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  <a:tab pos="1166813" algn="l"/>
              </a:tabLst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Factor </a:t>
            </a: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competencia: </a:t>
            </a:r>
            <a:r>
              <a:rPr lang="es-PE" sz="1600" dirty="0" smtClean="0">
                <a:latin typeface="Calibri" pitchFamily="34" charset="0"/>
                <a:cs typeface="Calibri" pitchFamily="34" charset="0"/>
              </a:rPr>
              <a:t>Mejor Oferta Económica </a:t>
            </a:r>
          </a:p>
          <a:p>
            <a:pPr lvl="1" indent="-285750" defTabSz="361950" fontAlgn="b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  <a:tab pos="1166813" algn="l"/>
              </a:tabLst>
              <a:defRPr/>
            </a:pPr>
            <a:r>
              <a:rPr lang="es-PE" sz="16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Inversión Estimada*: </a:t>
            </a:r>
            <a:r>
              <a:rPr lang="es-PE" sz="1600" dirty="0" smtClean="0">
                <a:latin typeface="Calibri" pitchFamily="34" charset="0"/>
                <a:cs typeface="Calibri" pitchFamily="34" charset="0"/>
              </a:rPr>
              <a:t>US</a:t>
            </a:r>
            <a:r>
              <a:rPr lang="es-PE" sz="1600" dirty="0" smtClean="0">
                <a:latin typeface="Calibri" pitchFamily="34" charset="0"/>
                <a:cs typeface="Calibri" pitchFamily="34" charset="0"/>
              </a:rPr>
              <a:t>$ 400 </a:t>
            </a:r>
            <a:r>
              <a:rPr lang="es-PE" sz="1600" dirty="0" smtClean="0">
                <a:latin typeface="Calibri" pitchFamily="34" charset="0"/>
                <a:cs typeface="Calibri" pitchFamily="34" charset="0"/>
              </a:rPr>
              <a:t>Millones por cada bloque durante los primeros 10 años.</a:t>
            </a: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 defTabSz="361950" fontAlgn="b">
              <a:spcBef>
                <a:spcPts val="0"/>
              </a:spcBef>
              <a:spcAft>
                <a:spcPts val="600"/>
              </a:spcAft>
              <a:tabLst>
                <a:tab pos="361950" algn="l"/>
                <a:tab pos="1166813" algn="l"/>
              </a:tabLst>
            </a:pP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Estado actual del proceso</a:t>
            </a: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  <a:r>
              <a:rPr lang="es-ES" sz="1600" dirty="0"/>
              <a:t> El proceso se encuentra en la etapa previa a la presentación de Sobres N° 1 de Precalificación de </a:t>
            </a:r>
            <a:r>
              <a:rPr lang="es-ES" sz="1600" dirty="0" smtClean="0"/>
              <a:t>Postores.</a:t>
            </a:r>
          </a:p>
          <a:p>
            <a:pPr algn="just" defTabSz="361950" fontAlgn="b">
              <a:spcBef>
                <a:spcPts val="0"/>
              </a:spcBef>
              <a:spcAft>
                <a:spcPts val="600"/>
              </a:spcAft>
              <a:tabLst>
                <a:tab pos="361950" algn="l"/>
                <a:tab pos="1166813" algn="l"/>
              </a:tabLst>
            </a:pP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Fecha </a:t>
            </a: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de adjudicación prevista</a:t>
            </a: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</a:t>
            </a:r>
            <a:r>
              <a:rPr lang="es-ES" sz="1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III TRIM 2013</a:t>
            </a:r>
            <a:r>
              <a:rPr lang="es-ES" sz="1600" dirty="0" smtClean="0">
                <a:latin typeface="+mn-lt"/>
                <a:ea typeface="MS PGothic" pitchFamily="34" charset="-128"/>
              </a:rPr>
              <a:t>.</a:t>
            </a:r>
            <a:endParaRPr lang="es-ES" sz="1600" dirty="0">
              <a:latin typeface="+mn-lt"/>
              <a:ea typeface="MS PGothic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71800" y="662940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+mn-lt"/>
              </a:rPr>
              <a:t>* Monto no incluye IGV</a:t>
            </a:r>
            <a:endParaRPr lang="es-E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584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7"/>
          <p:cNvSpPr txBox="1">
            <a:spLocks noChangeArrowheads="1"/>
          </p:cNvSpPr>
          <p:nvPr/>
        </p:nvSpPr>
        <p:spPr bwMode="auto">
          <a:xfrm>
            <a:off x="152400" y="304800"/>
            <a:ext cx="4473576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95250"/>
            <a:r>
              <a:rPr lang="en-US" sz="2600" b="1" dirty="0" smtClean="0">
                <a:latin typeface="Calibri" pitchFamily="34" charset="0"/>
              </a:rPr>
              <a:t>CONDICIONES GENERALES</a:t>
            </a:r>
            <a:endParaRPr lang="en-US" sz="2600" b="1" dirty="0">
              <a:latin typeface="Calibri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750256923"/>
              </p:ext>
            </p:extLst>
          </p:nvPr>
        </p:nvGraphicFramePr>
        <p:xfrm>
          <a:off x="1371600" y="2057400"/>
          <a:ext cx="678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7"/>
          <p:cNvSpPr txBox="1">
            <a:spLocks noChangeArrowheads="1"/>
          </p:cNvSpPr>
          <p:nvPr/>
        </p:nvSpPr>
        <p:spPr bwMode="auto">
          <a:xfrm>
            <a:off x="-19080" y="365125"/>
            <a:ext cx="626748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600" b="1" dirty="0" smtClean="0">
                <a:latin typeface="Calibri" pitchFamily="34" charset="0"/>
              </a:rPr>
              <a:t>CONDICIONES FAVORABLES DE MERCADO </a:t>
            </a:r>
            <a:endParaRPr lang="es-ES_tradnl" sz="2600" b="1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6324600"/>
            <a:ext cx="7715304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aseline="30000" dirty="0" smtClean="0">
                <a:solidFill>
                  <a:schemeClr val="tx1"/>
                </a:solidFill>
              </a:rPr>
              <a:t>/1 </a:t>
            </a:r>
            <a:r>
              <a:rPr lang="es-PE" sz="1200" dirty="0" smtClean="0">
                <a:solidFill>
                  <a:schemeClr val="tx1"/>
                </a:solidFill>
              </a:rPr>
              <a:t>Fuente: Osiptel, Líneas por cada 100 habitantes a Jun. 2011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66668" y="1828800"/>
            <a:ext cx="8143932" cy="7143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s-ES_tradnl" sz="1600" b="1" dirty="0" smtClean="0">
                <a:solidFill>
                  <a:schemeClr val="bg1"/>
                </a:solidFill>
                <a:latin typeface="Calibri" pitchFamily="34" charset="0"/>
              </a:rPr>
              <a:t>Ingreso a un mercado de 29.5 millones de habitantes y una penetración móvil de 103% </a:t>
            </a:r>
            <a:r>
              <a:rPr lang="es-ES_tradnl" sz="1600" b="1" baseline="30000" dirty="0" smtClean="0">
                <a:solidFill>
                  <a:schemeClr val="bg1"/>
                </a:solidFill>
                <a:latin typeface="Calibri" pitchFamily="34" charset="0"/>
              </a:rPr>
              <a:t>/1</a:t>
            </a:r>
            <a:endParaRPr lang="es-ES" sz="16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66668" y="2679576"/>
            <a:ext cx="8143932" cy="7143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61950" algn="just">
              <a:lnSpc>
                <a:spcPct val="80000"/>
              </a:lnSpc>
              <a:buClr>
                <a:srgbClr val="C00000"/>
              </a:buClr>
              <a:defRPr/>
            </a:pPr>
            <a:r>
              <a:rPr lang="es-ES_tradnl" sz="1600" b="1" dirty="0" smtClean="0">
                <a:solidFill>
                  <a:schemeClr val="bg1"/>
                </a:solidFill>
                <a:latin typeface="Calibri" pitchFamily="34" charset="0"/>
              </a:rPr>
              <a:t>Mercado dinámico en expansión con diferentes  densidades en el servicio móvil a nivel regional, lo cual genera oportunidades en segmentos de mercado aún no atendidos.</a:t>
            </a:r>
            <a:endParaRPr lang="es-ES_tradnl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59709" y="3609980"/>
            <a:ext cx="8143932" cy="7143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61950" algn="just">
              <a:lnSpc>
                <a:spcPct val="80000"/>
              </a:lnSpc>
              <a:buClr>
                <a:srgbClr val="C00000"/>
              </a:buClr>
              <a:defRPr/>
            </a:pPr>
            <a:r>
              <a:rPr lang="es-ES_tradnl" sz="1600" b="1" dirty="0" smtClean="0">
                <a:solidFill>
                  <a:schemeClr val="bg1"/>
                </a:solidFill>
                <a:latin typeface="Calibri" pitchFamily="34" charset="0"/>
              </a:rPr>
              <a:t>Consumidores interesados en el uso de aplicaciones con la tecnología LTE, que les permitirá el acceso a datos de mayor velocidad y nuevos servicios interactivos.  </a:t>
            </a:r>
            <a:endParaRPr lang="es-ES_tradnl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33608" y="5362580"/>
            <a:ext cx="8143932" cy="7143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61950" algn="just">
              <a:lnSpc>
                <a:spcPct val="80000"/>
              </a:lnSpc>
              <a:buClr>
                <a:srgbClr val="C00000"/>
              </a:buClr>
              <a:defRPr/>
            </a:pPr>
            <a:r>
              <a:rPr lang="es-ES_tradnl" altLang="zh-CN" sz="1600" b="1" dirty="0" smtClean="0">
                <a:solidFill>
                  <a:schemeClr val="bg1"/>
                </a:solidFill>
                <a:latin typeface="Calibri" pitchFamily="34" charset="0"/>
              </a:rPr>
              <a:t>Baja cobertura de banda ancha, lo cual brinda una apreciable oportunidad de negocios. </a:t>
            </a:r>
            <a:endParaRPr lang="es-ES_tradnl" altLang="zh-CN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28540" y="4524380"/>
            <a:ext cx="8143932" cy="7143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61950" algn="just">
              <a:lnSpc>
                <a:spcPct val="80000"/>
              </a:lnSpc>
              <a:buClr>
                <a:srgbClr val="C00000"/>
              </a:buClr>
              <a:defRPr/>
            </a:pPr>
            <a:r>
              <a:rPr lang="es-ES_tradnl" altLang="zh-CN" sz="1600" b="1" dirty="0" smtClean="0">
                <a:solidFill>
                  <a:schemeClr val="bg1"/>
                </a:solidFill>
                <a:latin typeface="Calibri" pitchFamily="34" charset="0"/>
              </a:rPr>
              <a:t>Demanda en constante crecimiento por servicio y dispositivos (smartphones) hacia servicios  más sofisticados y en banda ancha. </a:t>
            </a:r>
            <a:endParaRPr lang="es-ES_tradnl" altLang="zh-CN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62108" y="1673423"/>
            <a:ext cx="616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+mn-lt"/>
              </a:rPr>
              <a:t>DENSIDAD MOVIL POR DEPARTAMENTO DEL PERU </a:t>
            </a:r>
            <a:r>
              <a:rPr lang="es-ES" sz="1600" b="1" baseline="30000" dirty="0" smtClean="0">
                <a:latin typeface="+mn-lt"/>
              </a:rPr>
              <a:t>1/  </a:t>
            </a:r>
            <a:endParaRPr lang="es-ES" sz="1600" b="1" baseline="30000" dirty="0"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477000"/>
            <a:ext cx="7715304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aseline="30000" dirty="0" smtClean="0">
                <a:solidFill>
                  <a:schemeClr val="tx1"/>
                </a:solidFill>
              </a:rPr>
              <a:t>/1 </a:t>
            </a:r>
            <a:r>
              <a:rPr lang="es-PE" sz="1200" dirty="0" smtClean="0">
                <a:solidFill>
                  <a:schemeClr val="tx1"/>
                </a:solidFill>
              </a:rPr>
              <a:t>Fuente: Osiptel, Líneas por cada 100 habitantes a Sep. </a:t>
            </a:r>
            <a:r>
              <a:rPr lang="es-PE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2012</a:t>
            </a:r>
            <a:r>
              <a:rPr lang="es-PE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0" y="288925"/>
            <a:ext cx="619128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600" b="1" dirty="0" smtClean="0">
                <a:latin typeface="Calibri" pitchFamily="34" charset="0"/>
              </a:rPr>
              <a:t>CONDICIONES FAVORABLES DE MERCADO </a:t>
            </a:r>
            <a:endParaRPr lang="es-ES_tradnl" sz="2600" b="1" dirty="0">
              <a:latin typeface="Calibri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009600" y="5334000"/>
            <a:ext cx="7143800" cy="642942"/>
          </a:xfrm>
          <a:prstGeom prst="roundRect">
            <a:avLst/>
          </a:prstGeom>
          <a:ln w="19050"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latin typeface="Calibri" pitchFamily="34" charset="0"/>
                <a:cs typeface="Calibri" pitchFamily="34" charset="0"/>
              </a:rPr>
              <a:t>Diferentes densidades  en el servicio móvil generan  oportunidades  en segmentos de mercado aún no atendidos. 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1 Gráfico"/>
          <p:cNvGraphicFramePr/>
          <p:nvPr/>
        </p:nvGraphicFramePr>
        <p:xfrm>
          <a:off x="1524000" y="2286000"/>
          <a:ext cx="6553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7"/>
          <p:cNvSpPr txBox="1">
            <a:spLocks noChangeArrowheads="1"/>
          </p:cNvSpPr>
          <p:nvPr/>
        </p:nvSpPr>
        <p:spPr bwMode="auto">
          <a:xfrm>
            <a:off x="7938" y="465116"/>
            <a:ext cx="6240462" cy="5254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95250"/>
            <a:r>
              <a:rPr lang="es-ES_tradnl" sz="2600" b="1" dirty="0" smtClean="0">
                <a:latin typeface="Calibri" pitchFamily="34" charset="0"/>
              </a:rPr>
              <a:t>PRINCIPALES ASPECTOS DEL PROCESO</a:t>
            </a:r>
            <a:endParaRPr lang="es-ES_tradnl" sz="2600" b="1" dirty="0"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00393"/>
              </p:ext>
            </p:extLst>
          </p:nvPr>
        </p:nvGraphicFramePr>
        <p:xfrm>
          <a:off x="533400" y="1676400"/>
          <a:ext cx="81534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792"/>
                <a:gridCol w="6883608"/>
              </a:tblGrid>
              <a:tr h="370840">
                <a:tc>
                  <a:txBody>
                    <a:bodyPr/>
                    <a:lstStyle/>
                    <a:p>
                      <a:endParaRPr lang="es-PE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PE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s-PE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Requisitos</a:t>
                      </a:r>
                      <a:r>
                        <a:rPr lang="es-PE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Técnicos</a:t>
                      </a:r>
                      <a:endParaRPr lang="es-PE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PE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s-PE" sz="16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7800" indent="-177800">
                        <a:spcAft>
                          <a:spcPts val="600"/>
                        </a:spcAft>
                      </a:pPr>
                      <a:r>
                        <a:rPr lang="es-P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a)</a:t>
                      </a:r>
                      <a:r>
                        <a:rPr lang="es-PE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P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Una concesión o un título habilitante para la prestación de Servicios Públicos de Telecomunicaciones otorgados en el Perú o en el extranjero, 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P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b) Dos millones de suscriptores de Servicios Públicos de </a:t>
                      </a:r>
                      <a:r>
                        <a:rPr lang="es-P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Telecomunicaciones,</a:t>
                      </a:r>
                      <a:r>
                        <a:rPr lang="es-PE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P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  <a:endParaRPr lang="es-PE" sz="16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7800" indent="-177800">
                        <a:spcAft>
                          <a:spcPts val="600"/>
                        </a:spcAft>
                      </a:pPr>
                      <a:r>
                        <a:rPr lang="es-P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c)</a:t>
                      </a:r>
                      <a:r>
                        <a:rPr lang="es-PE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P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Cinco años de experiencia como operador en la prestación de servicios públicos de telecomunicaciones.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s-PE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PE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s-PE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Requisitos Financieros</a:t>
                      </a:r>
                      <a:endParaRPr lang="es-PE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es-ES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Para los años 2011 y 2012, los siguientes valores mínimos: </a:t>
                      </a:r>
                    </a:p>
                    <a:p>
                      <a:pPr marL="263525" lvl="0" indent="-263525">
                        <a:spcAft>
                          <a:spcPts val="600"/>
                        </a:spcAft>
                      </a:pPr>
                      <a:r>
                        <a:rPr lang="es-ES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a)</a:t>
                      </a:r>
                      <a:r>
                        <a:rPr lang="es-E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</a:t>
                      </a:r>
                      <a:r>
                        <a:rPr lang="es-ES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Patrimonio Neto de US$ 212´000,000.00, </a:t>
                      </a:r>
                      <a:endParaRPr lang="es-PE" sz="1600" b="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63525" indent="-263525">
                        <a:spcAft>
                          <a:spcPts val="600"/>
                        </a:spcAft>
                        <a:buAutoNum type="alphaLcParenR" startAt="2"/>
                      </a:pPr>
                      <a:r>
                        <a:rPr lang="es-ES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Ventas anuales de US$ 150’000,000.00, y</a:t>
                      </a:r>
                    </a:p>
                    <a:p>
                      <a:pPr marL="263525" indent="-263525">
                        <a:spcAft>
                          <a:spcPts val="600"/>
                        </a:spcAft>
                        <a:buAutoNum type="alphaLcParenR" startAt="2"/>
                      </a:pPr>
                      <a:r>
                        <a:rPr lang="es-ES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Capital Social Mínimo de US$ 21’000,000.00, suscrito y pagado. </a:t>
                      </a:r>
                    </a:p>
                    <a:p>
                      <a:pPr marL="263525" indent="-263525">
                        <a:spcAft>
                          <a:spcPts val="600"/>
                        </a:spcAft>
                        <a:buAutoNum type="alphaLcParenR" startAt="2"/>
                      </a:pPr>
                      <a:endParaRPr lang="es-PE" sz="1600" b="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PE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Garantías</a:t>
                      </a:r>
                      <a:endParaRPr lang="es-PE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263525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s-PE" sz="1600" b="0" dirty="0" smtClean="0">
                          <a:latin typeface="Calibri" pitchFamily="34" charset="0"/>
                          <a:cs typeface="Calibri" pitchFamily="34" charset="0"/>
                        </a:rPr>
                        <a:t>Validez, Vigencia y Seriedad de la Oferta</a:t>
                      </a:r>
                      <a:r>
                        <a:rPr lang="es-PE" sz="1600" b="0" baseline="0" dirty="0" smtClean="0">
                          <a:latin typeface="Calibri" pitchFamily="34" charset="0"/>
                          <a:cs typeface="Calibri" pitchFamily="34" charset="0"/>
                        </a:rPr>
                        <a:t> de</a:t>
                      </a:r>
                      <a:r>
                        <a:rPr lang="es-PE" sz="1600" b="0" dirty="0" smtClean="0">
                          <a:latin typeface="Calibri" pitchFamily="34" charset="0"/>
                          <a:cs typeface="Calibri" pitchFamily="34" charset="0"/>
                        </a:rPr>
                        <a:t> US$ 3’500,000.00</a:t>
                      </a:r>
                    </a:p>
                    <a:p>
                      <a:pPr marL="263525" indent="-263525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s-PE" sz="1600" b="0" dirty="0" smtClean="0">
                          <a:latin typeface="Calibri" pitchFamily="34" charset="0"/>
                          <a:cs typeface="Calibri" pitchFamily="34" charset="0"/>
                        </a:rPr>
                        <a:t>Fiel Cumplimiento del Contrato de Concesión</a:t>
                      </a:r>
                      <a:r>
                        <a:rPr lang="es-PE" sz="1600" b="0" baseline="0" dirty="0" smtClean="0">
                          <a:latin typeface="Calibri" pitchFamily="34" charset="0"/>
                          <a:cs typeface="Calibri" pitchFamily="34" charset="0"/>
                        </a:rPr>
                        <a:t> de</a:t>
                      </a:r>
                      <a:r>
                        <a:rPr lang="es-PE" sz="1600" b="0" dirty="0" smtClean="0">
                          <a:latin typeface="Calibri" pitchFamily="34" charset="0"/>
                          <a:cs typeface="Calibri" pitchFamily="34" charset="0"/>
                        </a:rPr>
                        <a:t> US$ 10’000,000.00</a:t>
                      </a:r>
                    </a:p>
                    <a:p>
                      <a:pPr marL="263525" indent="-263525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endParaRPr lang="es-PE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2400" y="345757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b="1" dirty="0" smtClean="0">
                <a:latin typeface="Calibri" pitchFamily="34" charset="0"/>
                <a:cs typeface="Calibri" pitchFamily="34" charset="0"/>
              </a:rPr>
              <a:t>CRONOGRAMA DEL CONCURSO</a:t>
            </a:r>
            <a:endParaRPr lang="es-PE" sz="2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45399"/>
              </p:ext>
            </p:extLst>
          </p:nvPr>
        </p:nvGraphicFramePr>
        <p:xfrm>
          <a:off x="457201" y="1905000"/>
          <a:ext cx="8153399" cy="31521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86399"/>
                <a:gridCol w="2667000"/>
              </a:tblGrid>
              <a:tr h="275561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ACTIVIDAD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FECHA / PERÍODO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30330">
                <a:tc>
                  <a:txBody>
                    <a:bodyPr/>
                    <a:lstStyle/>
                    <a:p>
                      <a:pPr algn="l"/>
                      <a:r>
                        <a:rPr lang="es-PE" sz="1600" baseline="0" dirty="0" smtClean="0">
                          <a:latin typeface="Calibri" pitchFamily="34" charset="0"/>
                          <a:cs typeface="Calibri" pitchFamily="34" charset="0"/>
                        </a:rPr>
                        <a:t>Publicación de las Bases del Concurso Modificadas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15 de Marzo 2013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75561">
                <a:tc>
                  <a:txBody>
                    <a:bodyPr/>
                    <a:lstStyle/>
                    <a:p>
                      <a:pPr algn="l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Entrega del Primer Proyecto de Contrato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aseline="0" dirty="0" smtClean="0">
                          <a:latin typeface="Calibri" pitchFamily="34" charset="0"/>
                          <a:cs typeface="Calibri" pitchFamily="34" charset="0"/>
                        </a:rPr>
                        <a:t>4 de Abril 2013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69057">
                <a:tc>
                  <a:txBody>
                    <a:bodyPr/>
                    <a:lstStyle/>
                    <a:p>
                      <a:pPr algn="l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Entrega de la versión Final de Contrato aprobada por el Consejo Directivo de PROINVERSIÓN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5 </a:t>
                      </a:r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de Julio</a:t>
                      </a:r>
                      <a:r>
                        <a:rPr lang="es-PE" sz="1600" baseline="0" dirty="0" smtClean="0">
                          <a:latin typeface="Calibri" pitchFamily="34" charset="0"/>
                          <a:cs typeface="Calibri" pitchFamily="34" charset="0"/>
                        </a:rPr>
                        <a:t> de 2013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30330">
                <a:tc>
                  <a:txBody>
                    <a:bodyPr/>
                    <a:lstStyle/>
                    <a:p>
                      <a:pPr algn="l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Presentación del Sobre N° 1 para precalificación de postores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aseline="0" dirty="0" smtClean="0">
                          <a:latin typeface="Calibri" pitchFamily="34" charset="0"/>
                          <a:cs typeface="Calibri" pitchFamily="34" charset="0"/>
                        </a:rPr>
                        <a:t>13 de Junio de 2013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30330">
                <a:tc>
                  <a:txBody>
                    <a:bodyPr/>
                    <a:lstStyle/>
                    <a:p>
                      <a:pPr algn="l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Publicación de Postores Precalificados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26 de Junio de 2013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11521">
                <a:tc>
                  <a:txBody>
                    <a:bodyPr/>
                    <a:lstStyle/>
                    <a:p>
                      <a:pPr algn="l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Recepción y Apertura de Sobre N° 2</a:t>
                      </a:r>
                      <a:r>
                        <a:rPr lang="es-PE" sz="1600" baseline="0" dirty="0" smtClean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Sobre N° 3 y Adjudicación de la Buena Pro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Calibri" pitchFamily="34" charset="0"/>
                          <a:cs typeface="Calibri" pitchFamily="34" charset="0"/>
                        </a:rPr>
                        <a:t>22 de </a:t>
                      </a:r>
                      <a:r>
                        <a:rPr lang="es-PE" sz="1600" baseline="0" dirty="0" smtClean="0">
                          <a:latin typeface="Calibri" pitchFamily="34" charset="0"/>
                          <a:cs typeface="Calibri" pitchFamily="34" charset="0"/>
                        </a:rPr>
                        <a:t> Julio de 2013</a:t>
                      </a:r>
                      <a:endParaRPr lang="es-P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0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58505"/>
              </p:ext>
            </p:extLst>
          </p:nvPr>
        </p:nvGraphicFramePr>
        <p:xfrm>
          <a:off x="899592" y="1988840"/>
          <a:ext cx="7358063" cy="2230755"/>
        </p:xfrm>
        <a:graphic>
          <a:graphicData uri="http://schemas.openxmlformats.org/drawingml/2006/table">
            <a:tbl>
              <a:tblPr/>
              <a:tblGrid>
                <a:gridCol w="2765425"/>
                <a:gridCol w="4592638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Jesús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Guillén Marroquín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Jefe de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Proyecto en temas de Telecomunicaciones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2000" b="0" i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Teléfonos:</a:t>
                      </a:r>
                      <a:endParaRPr lang="es-ES" sz="2000" b="0" i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s-PE" sz="2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51-1) 200-1200 anexos </a:t>
                      </a:r>
                      <a:r>
                        <a:rPr lang="es-PE" sz="2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1259</a:t>
                      </a:r>
                      <a:r>
                        <a:rPr lang="es-PE" sz="20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 1357</a:t>
                      </a:r>
                      <a:r>
                        <a:rPr lang="es-PE" sz="2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s-PE" sz="2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es-PE" sz="2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s-PE" sz="2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Fax (51-1) 200-1260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s-PE" sz="2000" b="0" i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Correo electrónico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jguillen@proinversion.gob.pe </a:t>
                      </a:r>
                      <a:endParaRPr lang="es-PE" sz="20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52400" y="300335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b="1" dirty="0" smtClean="0">
                <a:latin typeface="Calibri" pitchFamily="34" charset="0"/>
                <a:cs typeface="Calibri" pitchFamily="34" charset="0"/>
              </a:rPr>
              <a:t>DATOS DE CONTACTO</a:t>
            </a:r>
            <a:endParaRPr lang="es-PE" sz="2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3011218" y="5517232"/>
            <a:ext cx="3504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Calibri" pitchFamily="34" charset="0"/>
              </a:rPr>
              <a:t>www.proinversion.gob.pe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017634" y="5949280"/>
            <a:ext cx="3599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</a:rPr>
              <a:t>lpita@proinversion.gob.pe</a:t>
            </a:r>
            <a:endParaRPr lang="es-E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14612</TotalTime>
  <Words>725</Words>
  <Application>Microsoft Office PowerPoint</Application>
  <PresentationFormat>Presentación en pantalla (4:3)</PresentationFormat>
  <Paragraphs>78</Paragraphs>
  <Slides>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MODELO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MRasmussen</dc:creator>
  <cp:lastModifiedBy>rcaceres</cp:lastModifiedBy>
  <cp:revision>1386</cp:revision>
  <cp:lastPrinted>2013-02-28T21:36:56Z</cp:lastPrinted>
  <dcterms:created xsi:type="dcterms:W3CDTF">2009-03-03T17:39:46Z</dcterms:created>
  <dcterms:modified xsi:type="dcterms:W3CDTF">2013-06-07T00:26:04Z</dcterms:modified>
</cp:coreProperties>
</file>