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3" r:id="rId2"/>
    <p:sldMasterId id="2147488108" r:id="rId3"/>
    <p:sldMasterId id="2147483764" r:id="rId4"/>
    <p:sldMasterId id="2147483765" r:id="rId5"/>
    <p:sldMasterId id="2147483766" r:id="rId6"/>
    <p:sldMasterId id="2147483767" r:id="rId7"/>
    <p:sldMasterId id="2147483768" r:id="rId8"/>
    <p:sldMasterId id="2147483769" r:id="rId9"/>
  </p:sldMasterIdLst>
  <p:notesMasterIdLst>
    <p:notesMasterId r:id="rId24"/>
  </p:notesMasterIdLst>
  <p:handoutMasterIdLst>
    <p:handoutMasterId r:id="rId25"/>
  </p:handoutMasterIdLst>
  <p:sldIdLst>
    <p:sldId id="1377" r:id="rId10"/>
    <p:sldId id="1414" r:id="rId11"/>
    <p:sldId id="1430" r:id="rId12"/>
    <p:sldId id="1438" r:id="rId13"/>
    <p:sldId id="1441" r:id="rId14"/>
    <p:sldId id="1393" r:id="rId15"/>
    <p:sldId id="1447" r:id="rId16"/>
    <p:sldId id="1446" r:id="rId17"/>
    <p:sldId id="1442" r:id="rId18"/>
    <p:sldId id="1448" r:id="rId19"/>
    <p:sldId id="1456" r:id="rId20"/>
    <p:sldId id="1457" r:id="rId21"/>
    <p:sldId id="1458" r:id="rId22"/>
    <p:sldId id="1455" r:id="rId23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05A34C"/>
    <a:srgbClr val="009644"/>
    <a:srgbClr val="006600"/>
    <a:srgbClr val="003300"/>
    <a:srgbClr val="FC3030"/>
    <a:srgbClr val="FC3636"/>
    <a:srgbClr val="FFFF66"/>
    <a:srgbClr val="94E494"/>
    <a:srgbClr val="AF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86501" autoAdjust="0"/>
  </p:normalViewPr>
  <p:slideViewPr>
    <p:cSldViewPr>
      <p:cViewPr>
        <p:scale>
          <a:sx n="70" d="100"/>
          <a:sy n="7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0" d="100"/>
          <a:sy n="30" d="100"/>
        </p:scale>
        <p:origin x="-2268" y="-57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813" y="2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4D1506-B45E-4856-BBAA-D73316145F11}" type="datetimeFigureOut">
              <a:rPr lang="es-ES"/>
              <a:pPr>
                <a:defRPr/>
              </a:pPr>
              <a:t>29/10/2013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813" y="9430813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1C6EF86-D911-463C-8BF8-39CA0E15481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9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813" y="2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A17AAE2-A94A-4EFF-B428-1957EC87E49F}" type="datetimeFigureOut">
              <a:rPr lang="es-ES"/>
              <a:pPr>
                <a:defRPr/>
              </a:pPr>
              <a:t>29/10/2013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6" tIns="45778" rIns="91556" bIns="45778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64" y="4716947"/>
            <a:ext cx="5438748" cy="4469010"/>
          </a:xfrm>
          <a:prstGeom prst="rect">
            <a:avLst/>
          </a:prstGeom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813" y="9430813"/>
            <a:ext cx="2944342" cy="495872"/>
          </a:xfrm>
          <a:prstGeom prst="rect">
            <a:avLst/>
          </a:prstGeom>
        </p:spPr>
        <p:txBody>
          <a:bodyPr vert="horz" wrap="square" lIns="91556" tIns="45778" rIns="91556" bIns="457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E378AF-E9B3-4458-9292-4C4D43101F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9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3591" y="9430093"/>
            <a:ext cx="294251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9" tIns="44358" rIns="88699" bIns="44358" anchor="b"/>
          <a:lstStyle/>
          <a:p>
            <a:pPr defTabSz="844579"/>
            <a:fld id="{C9E8A07A-E01D-405D-8F31-6CAA7173C01F}" type="slidenum">
              <a:rPr lang="es-ES" sz="1400">
                <a:latin typeface="Calibri" pitchFamily="34" charset="0"/>
                <a:ea typeface="ＭＳ Ｐゴシック"/>
                <a:cs typeface="ＭＳ Ｐゴシック"/>
              </a:rPr>
              <a:pPr defTabSz="844579"/>
              <a:t>4</a:t>
            </a:fld>
            <a:endParaRPr lang="es-ES" sz="14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5165" y="9430091"/>
            <a:ext cx="2942512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70" tIns="43882" rIns="87770" bIns="43882" anchor="b"/>
          <a:lstStyle/>
          <a:p>
            <a:pPr defTabSz="865376"/>
            <a:fld id="{5A33613D-A06C-4E77-9CFF-2CF90030931F}" type="slidenum">
              <a:rPr lang="es-ES_tradnl" sz="1400">
                <a:latin typeface="Calibri" pitchFamily="34" charset="0"/>
              </a:rPr>
              <a:pPr defTabSz="865376"/>
              <a:t>4</a:t>
            </a:fld>
            <a:endParaRPr lang="es-ES_tradnl" sz="1400" dirty="0"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5 Marcador de notas"/>
          <p:cNvSpPr>
            <a:spLocks noGrp="1"/>
          </p:cNvSpPr>
          <p:nvPr/>
        </p:nvSpPr>
        <p:spPr bwMode="auto">
          <a:xfrm>
            <a:off x="679768" y="4719355"/>
            <a:ext cx="5438140" cy="446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9" tIns="44341" rIns="88689" bIns="44341"/>
          <a:lstStyle/>
          <a:p>
            <a:pPr defTabSz="844579" eaLnBrk="0" hangingPunct="0">
              <a:spcBef>
                <a:spcPct val="30000"/>
              </a:spcBef>
            </a:pPr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5813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5B5-21F1-463E-A0EE-6D7ABDD56F9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421D-4C23-4E2E-95CD-C39D7C443E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AFFD-8550-4403-8E58-6F30703F6D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9478D-6407-4096-8FA0-3F29133EF0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071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07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5791-0A52-4305-A84F-3B6CCCC529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0D44-645D-4CF2-8964-0672E94156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CF73-F17B-457E-A053-23B566165A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58DB-1CB7-4E51-9D94-0E724D0221C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A36F-1B99-4441-BF21-A38F68EC20C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4B3B-AD95-40AB-A982-FD70A7F0640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mina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6835-AB80-432A-94BC-752B8FBBD4A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4991-AB30-4A68-ABD5-FD22FD9275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5813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8FEB-1E74-4AC0-91BF-5AFE424974D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511F-52AD-4D07-B68C-084F8E3D4A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4BCA-CE0A-428F-B076-192584F357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eropuer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98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puer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018C-DE26-452B-B144-6FA8AEBA9D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3B77-DFC7-48C3-8233-DB42E27AEE83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D60C-08EC-4C1C-B167-1455C084702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F42B-12AD-41B7-8B30-F0EB1D4A0567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2C31-94DA-4772-BEE5-E09AB29163A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677F-E963-418E-83D5-CCF4C06717B2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83A0-3634-4652-8FB9-B7111E4C495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6F16-5F54-4171-89BB-C8E9A6053DFC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29D5-C12F-40B9-985F-D5DC6E3CEC72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3674-678B-4B7D-B8DA-45061FF2B329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AB9A-6545-4277-A1DA-BC156856C806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18D-B02B-4D89-857D-517B1D7A44C8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EC60-A5ED-40E5-9209-D0FC82C7333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rcap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FD2F-8A19-4E12-AA15-398542B9DC28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CA43-FD8A-4F28-9681-58B1BB468327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92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400CF-5EE5-4A0E-9F55-6C1805A60FBE}" type="datetimeFigureOut">
              <a:rPr lang="en-US" smtClean="0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5D7BB-7E7C-422D-8DCE-14F0D88DF029}" type="slidenum">
              <a:rPr lang="es-PE" smtClean="0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5F92-6363-4A9A-98A7-EFE183D672A2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AD36-6B16-4388-885F-1D7F687FB11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5B2-6FFC-420C-A202-7B842F9F51D1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E0C1-98AD-4ED7-A3C0-9A1906BB167B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437F-72AE-4C7B-96FC-121BA97F2E60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123-C695-4C7F-A8BE-220D8DFB1BB7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8C72-CBEF-4A33-9A63-3933EDE4EC18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D539-DFBA-4348-8D3E-ECA5EBEF36B0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41375"/>
            <a:ext cx="2057400" cy="5740400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41375"/>
            <a:ext cx="6019800" cy="5740400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41375"/>
            <a:ext cx="2057400" cy="5740400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41375"/>
            <a:ext cx="6019800" cy="5740400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41375"/>
            <a:ext cx="2057400" cy="5740400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41375"/>
            <a:ext cx="6019800" cy="5740400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41375"/>
            <a:ext cx="2057400" cy="5740400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41375"/>
            <a:ext cx="6019800" cy="5740400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12769-5195-4297-AD07-856011BF31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2EA0-D979-495A-9EA2-D0A5706C0E3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6F9A-B51D-434D-96B2-3CBC973B39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4779-3C25-479E-8AAF-6851D9B636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8CB3-35E0-4779-B084-0EC8252D5E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81A46-F676-4A47-A820-11A8AA0334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A7AF-CB8F-42C6-BFC9-0DC9B6E3FEE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5FB1-FB31-4308-B75E-1E23EEF3C7C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A2DC-AFD8-4DA5-B2B7-973E04815C1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C04F-E99F-4D96-93FD-C28B27A236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3E8A-6CA7-450A-A0CF-889051D5C31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04 ferrocarri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23D8-3B29-4E7A-95B1-A23F261CC81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771A-1AB1-4D69-B56B-C598CD1756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5F2A-5980-492A-BF86-3CA071FC758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0455-9BD7-4798-9280-92D0BF203D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9C6C-4189-4097-BD9C-F4F32E1BBB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3185-36EE-46C7-9CEC-EEA4956FFC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BC52-1E4A-4C81-B950-F2A8DDF24D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e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eg"/><Relationship Id="rId18" Type="http://schemas.openxmlformats.org/officeDocument/2006/relationships/image" Target="../media/image24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12" r:id="rId1"/>
    <p:sldLayoutId id="2147488113" r:id="rId2"/>
    <p:sldLayoutId id="2147488114" r:id="rId3"/>
    <p:sldLayoutId id="2147488115" r:id="rId4"/>
    <p:sldLayoutId id="2147488116" r:id="rId5"/>
    <p:sldLayoutId id="2147488117" r:id="rId6"/>
    <p:sldLayoutId id="2147488118" r:id="rId7"/>
    <p:sldLayoutId id="2147488119" r:id="rId8"/>
    <p:sldLayoutId id="2147488120" r:id="rId9"/>
    <p:sldLayoutId id="2147488121" r:id="rId10"/>
    <p:sldLayoutId id="214748812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2697A02-1982-4786-A631-353967CE350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3318" name="Imagen 7" descr="cabecer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n 9" descr="pi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23" r:id="rId1"/>
    <p:sldLayoutId id="2147488124" r:id="rId2"/>
    <p:sldLayoutId id="2147488125" r:id="rId3"/>
    <p:sldLayoutId id="2147488126" r:id="rId4"/>
    <p:sldLayoutId id="2147488127" r:id="rId5"/>
    <p:sldLayoutId id="2147488128" r:id="rId6"/>
    <p:sldLayoutId id="2147488129" r:id="rId7"/>
    <p:sldLayoutId id="2147488130" r:id="rId8"/>
    <p:sldLayoutId id="2147488131" r:id="rId9"/>
    <p:sldLayoutId id="2147488132" r:id="rId10"/>
    <p:sldLayoutId id="2147488133" r:id="rId11"/>
    <p:sldLayoutId id="2147488211" r:id="rId12"/>
    <p:sldLayoutId id="214748821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276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2D400CF-5EE5-4A0E-9F55-6C1805A60FBE}" type="datetimeFigureOut">
              <a:rPr lang="en-US"/>
              <a:pPr>
                <a:defRPr/>
              </a:pPr>
              <a:t>10/29/2013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A35D7BB-7E7C-422D-8DCE-14F0D88DF02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34" r:id="rId1"/>
    <p:sldLayoutId id="2147488135" r:id="rId2"/>
    <p:sldLayoutId id="2147488136" r:id="rId3"/>
    <p:sldLayoutId id="2147488137" r:id="rId4"/>
    <p:sldLayoutId id="2147488138" r:id="rId5"/>
    <p:sldLayoutId id="2147488139" r:id="rId6"/>
    <p:sldLayoutId id="2147488140" r:id="rId7"/>
    <p:sldLayoutId id="2147488214" r:id="rId8"/>
    <p:sldLayoutId id="2147488141" r:id="rId9"/>
    <p:sldLayoutId id="2147488142" r:id="rId10"/>
    <p:sldLayoutId id="2147488143" r:id="rId11"/>
    <p:sldLayoutId id="21474881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8 Grupo"/>
          <p:cNvGrpSpPr>
            <a:grpSpLocks/>
          </p:cNvGrpSpPr>
          <p:nvPr/>
        </p:nvGrpSpPr>
        <p:grpSpPr bwMode="auto">
          <a:xfrm>
            <a:off x="4398963" y="4148138"/>
            <a:ext cx="4365625" cy="2495550"/>
            <a:chOff x="4399010" y="4147858"/>
            <a:chExt cx="4365080" cy="2495550"/>
          </a:xfrm>
        </p:grpSpPr>
        <p:pic>
          <p:nvPicPr>
            <p:cNvPr id="39944" name="Picture 8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99010" y="4147858"/>
              <a:ext cx="4365080" cy="2495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39945" name="Picture 9"/>
            <p:cNvPicPr preferRelativeResize="0"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5605" y="5669787"/>
              <a:ext cx="1728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39" name="Picture 3" descr="vista panoramica puerto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2588" y="4211638"/>
            <a:ext cx="3916362" cy="22685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2463" y="307975"/>
            <a:ext cx="3698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1" descr="T_P_%20GENERAL%20SAN%20MARTI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1538" y="307975"/>
            <a:ext cx="3673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4137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5" r:id="rId1"/>
    <p:sldLayoutId id="2147488146" r:id="rId2"/>
    <p:sldLayoutId id="2147488147" r:id="rId3"/>
    <p:sldLayoutId id="2147488148" r:id="rId4"/>
    <p:sldLayoutId id="2147488149" r:id="rId5"/>
    <p:sldLayoutId id="2147488150" r:id="rId6"/>
    <p:sldLayoutId id="2147488151" r:id="rId7"/>
    <p:sldLayoutId id="2147488152" r:id="rId8"/>
    <p:sldLayoutId id="2147488153" r:id="rId9"/>
    <p:sldLayoutId id="2147488154" r:id="rId10"/>
    <p:sldLayoutId id="214748815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8 Grupo"/>
          <p:cNvGrpSpPr>
            <a:grpSpLocks/>
          </p:cNvGrpSpPr>
          <p:nvPr/>
        </p:nvGrpSpPr>
        <p:grpSpPr bwMode="auto">
          <a:xfrm>
            <a:off x="4398963" y="4148138"/>
            <a:ext cx="4365625" cy="2495550"/>
            <a:chOff x="4399010" y="4147858"/>
            <a:chExt cx="4365080" cy="2495550"/>
          </a:xfrm>
        </p:grpSpPr>
        <p:pic>
          <p:nvPicPr>
            <p:cNvPr id="52233" name="Picture 8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99010" y="4147858"/>
              <a:ext cx="4365080" cy="2495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52234" name="Picture 9"/>
            <p:cNvPicPr preferRelativeResize="0"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5605" y="5669787"/>
              <a:ext cx="1728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27" name="Picture 2" descr="F:\2009\01_Proyectos en curso\A_Aviación\T090042_Concesión Aeropuertos Sur del Perú\04_Recopilación de datos\14 - Selección fotos Aeropuertos Sur de Perú\Andahuaylas\Imagen1.jpg"/>
          <p:cNvPicPr preferRelativeResize="0">
            <a:picLocks noChangeArrowheads="1"/>
          </p:cNvPicPr>
          <p:nvPr/>
        </p:nvPicPr>
        <p:blipFill>
          <a:blip r:embed="rId15" cstate="print"/>
          <a:srcRect l="15364"/>
          <a:stretch>
            <a:fillRect/>
          </a:stretch>
        </p:blipFill>
        <p:spPr bwMode="auto">
          <a:xfrm>
            <a:off x="382588" y="4241800"/>
            <a:ext cx="39163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F:\2009\01_Proyectos en curso\A_Aviación\T090042_Concesión Aeropuertos Sur del Perú\04_Recopilación de datos\14 - Selección fotos Aeropuertos Sur de Perú\Juliaca\P1010632.JPG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02000" y="315913"/>
            <a:ext cx="247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F:\2009\01_Proyectos en curso\A_Aviación\T090042_Concesión Aeropuertos Sur del Perú\04_Recopilación de datos\14 - Selección fotos Aeropuertos Sur de Perú\Puerto Maldonado\P1010197.JPG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59513" y="315913"/>
            <a:ext cx="247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 descr="F:\2009\01_Proyectos en curso\A_Aviación\T090042_Concesión Aeropuertos Sur del Perú\04_Recopilación de datos\14 - Selección fotos Aeropuertos Sur de Perú\Tacna\P1000346.JPG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838" y="315913"/>
            <a:ext cx="247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4137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22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6" r:id="rId1"/>
    <p:sldLayoutId id="2147488157" r:id="rId2"/>
    <p:sldLayoutId id="2147488158" r:id="rId3"/>
    <p:sldLayoutId id="2147488159" r:id="rId4"/>
    <p:sldLayoutId id="2147488160" r:id="rId5"/>
    <p:sldLayoutId id="2147488161" r:id="rId6"/>
    <p:sldLayoutId id="2147488162" r:id="rId7"/>
    <p:sldLayoutId id="2147488163" r:id="rId8"/>
    <p:sldLayoutId id="2147488164" r:id="rId9"/>
    <p:sldLayoutId id="2147488165" r:id="rId10"/>
    <p:sldLayoutId id="2147488166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8 Grupo"/>
          <p:cNvGrpSpPr>
            <a:grpSpLocks/>
          </p:cNvGrpSpPr>
          <p:nvPr/>
        </p:nvGrpSpPr>
        <p:grpSpPr bwMode="auto">
          <a:xfrm>
            <a:off x="4398963" y="4148138"/>
            <a:ext cx="4365625" cy="2495550"/>
            <a:chOff x="4399010" y="4147858"/>
            <a:chExt cx="4365080" cy="2495550"/>
          </a:xfrm>
        </p:grpSpPr>
        <p:pic>
          <p:nvPicPr>
            <p:cNvPr id="64521" name="Picture 8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99010" y="4147858"/>
              <a:ext cx="4365080" cy="2495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64522" name="Picture 9"/>
            <p:cNvPicPr preferRelativeResize="0"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5605" y="5669787"/>
              <a:ext cx="1728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15" name="Picture 10" descr="network_ma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3750" y="307975"/>
            <a:ext cx="2473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12" descr="Asia%20Satellite%20Telecommunications%20Company%20Limited0p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91263" y="307975"/>
            <a:ext cx="24733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6" descr="telecommunications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588" y="4211638"/>
            <a:ext cx="391636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7" descr="r127868_614059b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2588" y="292100"/>
            <a:ext cx="24733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4137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45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7" r:id="rId1"/>
    <p:sldLayoutId id="2147488168" r:id="rId2"/>
    <p:sldLayoutId id="2147488169" r:id="rId3"/>
    <p:sldLayoutId id="2147488170" r:id="rId4"/>
    <p:sldLayoutId id="2147488171" r:id="rId5"/>
    <p:sldLayoutId id="2147488172" r:id="rId6"/>
    <p:sldLayoutId id="2147488173" r:id="rId7"/>
    <p:sldLayoutId id="2147488174" r:id="rId8"/>
    <p:sldLayoutId id="2147488175" r:id="rId9"/>
    <p:sldLayoutId id="2147488176" r:id="rId10"/>
    <p:sldLayoutId id="21474881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10 Grupo"/>
          <p:cNvGrpSpPr>
            <a:grpSpLocks/>
          </p:cNvGrpSpPr>
          <p:nvPr/>
        </p:nvGrpSpPr>
        <p:grpSpPr bwMode="auto">
          <a:xfrm>
            <a:off x="4398963" y="4148138"/>
            <a:ext cx="4365625" cy="2495550"/>
            <a:chOff x="4399010" y="4147858"/>
            <a:chExt cx="4365080" cy="2495550"/>
          </a:xfrm>
        </p:grpSpPr>
        <p:pic>
          <p:nvPicPr>
            <p:cNvPr id="76809" name="Picture 8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99010" y="4147858"/>
              <a:ext cx="4365080" cy="2495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76810" name="Picture 9"/>
            <p:cNvPicPr preferRelativeResize="0"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5605" y="5669787"/>
              <a:ext cx="1728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03" name="7 Imagen" descr="2152496675_be603e1e00.jpg"/>
          <p:cNvPicPr preferRelativeResize="0"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164013"/>
            <a:ext cx="39179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8 Imagen" descr="electricidad_transmision_3.jpg"/>
          <p:cNvPicPr preferRelativeResize="0"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91263" y="314325"/>
            <a:ext cx="247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9 Imagen" descr="linea-electrica.jpg"/>
          <p:cNvPicPr preferRelativeResize="0">
            <a:picLocks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588" y="295275"/>
            <a:ext cx="247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10 Imagen" descr="lineas.jpg"/>
          <p:cNvPicPr preferRelativeResize="0"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32163" y="309563"/>
            <a:ext cx="24733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4137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68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8" r:id="rId1"/>
    <p:sldLayoutId id="2147488179" r:id="rId2"/>
    <p:sldLayoutId id="2147488180" r:id="rId3"/>
    <p:sldLayoutId id="2147488181" r:id="rId4"/>
    <p:sldLayoutId id="2147488182" r:id="rId5"/>
    <p:sldLayoutId id="2147488183" r:id="rId6"/>
    <p:sldLayoutId id="2147488184" r:id="rId7"/>
    <p:sldLayoutId id="2147488185" r:id="rId8"/>
    <p:sldLayoutId id="2147488186" r:id="rId9"/>
    <p:sldLayoutId id="2147488187" r:id="rId10"/>
    <p:sldLayoutId id="214748818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5203DD3-87FC-4A77-A985-5E3BBEA9C0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9095" name="Imagen 10" descr="plantilla power poi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288" y="0"/>
            <a:ext cx="915828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89" r:id="rId1"/>
    <p:sldLayoutId id="2147488190" r:id="rId2"/>
    <p:sldLayoutId id="2147488191" r:id="rId3"/>
    <p:sldLayoutId id="2147488192" r:id="rId4"/>
    <p:sldLayoutId id="2147488193" r:id="rId5"/>
    <p:sldLayoutId id="2147488194" r:id="rId6"/>
    <p:sldLayoutId id="2147488195" r:id="rId7"/>
    <p:sldLayoutId id="2147488196" r:id="rId8"/>
    <p:sldLayoutId id="2147488197" r:id="rId9"/>
    <p:sldLayoutId id="2147488198" r:id="rId10"/>
    <p:sldLayoutId id="2147488199" r:id="rId11"/>
    <p:sldLayoutId id="2147488213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2079A9-E60D-4E8F-89F1-0BD9637AC6C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2406" name="Imagen 7" descr="cabecer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Imagen 9" descr="pi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0" r:id="rId1"/>
    <p:sldLayoutId id="2147488201" r:id="rId2"/>
    <p:sldLayoutId id="2147488202" r:id="rId3"/>
    <p:sldLayoutId id="2147488203" r:id="rId4"/>
    <p:sldLayoutId id="2147488204" r:id="rId5"/>
    <p:sldLayoutId id="2147488205" r:id="rId6"/>
    <p:sldLayoutId id="2147488206" r:id="rId7"/>
    <p:sldLayoutId id="2147488207" r:id="rId8"/>
    <p:sldLayoutId id="2147488208" r:id="rId9"/>
    <p:sldLayoutId id="2147488209" r:id="rId10"/>
    <p:sldLayoutId id="214748821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 txBox="1">
            <a:spLocks noChangeArrowheads="1"/>
          </p:cNvSpPr>
          <p:nvPr/>
        </p:nvSpPr>
        <p:spPr bwMode="auto">
          <a:xfrm>
            <a:off x="-252536" y="2632768"/>
            <a:ext cx="9540552" cy="10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E" sz="3200" b="1" dirty="0">
                <a:solidFill>
                  <a:schemeClr val="bg1"/>
                </a:solidFill>
                <a:latin typeface="Calibri" pitchFamily="34" charset="0"/>
              </a:rPr>
              <a:t>AEROPUERTO INTERNACIONAL </a:t>
            </a:r>
            <a:r>
              <a:rPr lang="es-PE" sz="3200" b="1" dirty="0" smtClean="0">
                <a:solidFill>
                  <a:schemeClr val="bg1"/>
                </a:solidFill>
                <a:latin typeface="Calibri" pitchFamily="34" charset="0"/>
              </a:rPr>
              <a:t>CHINCHERO </a:t>
            </a:r>
            <a:r>
              <a:rPr lang="es-PE" sz="3200" b="1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es-PE" sz="3200" b="1" dirty="0" smtClean="0">
                <a:solidFill>
                  <a:schemeClr val="bg1"/>
                </a:solidFill>
                <a:latin typeface="Calibri" pitchFamily="34" charset="0"/>
              </a:rPr>
              <a:t>CUSCO</a:t>
            </a:r>
          </a:p>
          <a:p>
            <a:pPr algn="ctr"/>
            <a:endParaRPr lang="es-PE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3200" b="1" dirty="0" smtClean="0">
                <a:solidFill>
                  <a:schemeClr val="bg1"/>
                </a:solidFill>
                <a:latin typeface="Calibri" pitchFamily="34" charset="0"/>
              </a:rPr>
              <a:t>Nueva Versión 4 del Contrato de Concesión</a:t>
            </a:r>
            <a:endParaRPr lang="es-E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56176" y="4450009"/>
            <a:ext cx="2627784" cy="67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</a:rPr>
              <a:t>Octubre 2013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476250"/>
          </a:xfrm>
        </p:spPr>
        <p:txBody>
          <a:bodyPr/>
          <a:lstStyle/>
          <a:p>
            <a:pPr>
              <a:defRPr/>
            </a:pPr>
            <a:fld id="{F1AF6835-AB80-432A-94BC-752B8FBBD4AE}" type="slidenum">
              <a:rPr lang="es-ES" smtClean="0">
                <a:latin typeface="+mn-lt"/>
              </a:rPr>
              <a:pPr>
                <a:defRPr/>
              </a:pPr>
              <a:t>10</a:t>
            </a:fld>
            <a:endParaRPr lang="es-ES" dirty="0">
              <a:latin typeface="+mn-lt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 rot="10800000" flipH="1" flipV="1">
            <a:off x="179513" y="373858"/>
            <a:ext cx="558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2400" b="1" dirty="0" smtClean="0">
                <a:latin typeface="+mn-lt"/>
              </a:rPr>
              <a:t>COMPOSICIÓN ESTIMADA DE INGRESOS</a:t>
            </a:r>
            <a:endParaRPr lang="es-PE" sz="24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2" y="1400075"/>
            <a:ext cx="9528176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9 Rectángulo"/>
          <p:cNvSpPr/>
          <p:nvPr/>
        </p:nvSpPr>
        <p:spPr>
          <a:xfrm>
            <a:off x="179512" y="6021288"/>
            <a:ext cx="8676456" cy="603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b="1" dirty="0">
                <a:solidFill>
                  <a:schemeClr val="bg1"/>
                </a:solidFill>
              </a:rPr>
              <a:t>El concepto con mayor impacto en los ingresos es la TUUA, que representa cerca del 80% de los Ingresos </a:t>
            </a:r>
            <a:r>
              <a:rPr lang="es-PE" sz="1600" b="1" dirty="0" smtClean="0">
                <a:solidFill>
                  <a:schemeClr val="bg1"/>
                </a:solidFill>
              </a:rPr>
              <a:t>Aeroportuarios </a:t>
            </a:r>
            <a:r>
              <a:rPr lang="es-PE" sz="1600" b="1" dirty="0">
                <a:solidFill>
                  <a:schemeClr val="bg1"/>
                </a:solidFill>
              </a:rPr>
              <a:t>con </a:t>
            </a:r>
            <a:r>
              <a:rPr lang="es-PE" sz="1600" b="1" dirty="0" smtClean="0">
                <a:solidFill>
                  <a:schemeClr val="bg1"/>
                </a:solidFill>
              </a:rPr>
              <a:t>Tarifa Regulada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3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2240" y="6337126"/>
            <a:ext cx="2133600" cy="476250"/>
          </a:xfrm>
        </p:spPr>
        <p:txBody>
          <a:bodyPr/>
          <a:lstStyle/>
          <a:p>
            <a:pPr>
              <a:defRPr/>
            </a:pPr>
            <a:fld id="{F1AF6835-AB80-432A-94BC-752B8FBBD4AE}" type="slidenum">
              <a:rPr lang="es-ES" smtClean="0">
                <a:latin typeface="+mn-lt"/>
              </a:rPr>
              <a:pPr>
                <a:defRPr/>
              </a:pPr>
              <a:t>11</a:t>
            </a:fld>
            <a:endParaRPr lang="es-ES" dirty="0">
              <a:latin typeface="+mn-lt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288032" y="333375"/>
            <a:ext cx="543609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PE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 CONTRATO DE CONCESIÓN</a:t>
            </a:r>
            <a:endParaRPr lang="es-PE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8" name="57 Conector recto"/>
          <p:cNvCxnSpPr/>
          <p:nvPr/>
        </p:nvCxnSpPr>
        <p:spPr>
          <a:xfrm>
            <a:off x="4482289" y="3717032"/>
            <a:ext cx="0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5976156" y="3717032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97696" y="3717032"/>
            <a:ext cx="19236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2764904" y="4149082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4205064" y="4149082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2015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5724128" y="4149082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2016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2980928" y="3284984"/>
            <a:ext cx="3024336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Estudios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977003" y="1996349"/>
            <a:ext cx="1866805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Etapa de Obras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2930471" y="6021288"/>
            <a:ext cx="3031538" cy="50405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500" b="1" dirty="0" smtClean="0">
                <a:solidFill>
                  <a:schemeClr val="bg1"/>
                </a:solidFill>
              </a:rPr>
              <a:t>Riesgo del CONCESIONARIO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81" name="80 Rectángulo"/>
          <p:cNvSpPr/>
          <p:nvPr/>
        </p:nvSpPr>
        <p:spPr>
          <a:xfrm>
            <a:off x="2935159" y="4509120"/>
            <a:ext cx="3045949" cy="1431776"/>
          </a:xfrm>
          <a:prstGeom prst="rect">
            <a:avLst/>
          </a:prstGeom>
          <a:solidFill>
            <a:srgbClr val="FF6565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95250">
              <a:spcBef>
                <a:spcPts val="300"/>
              </a:spcBef>
            </a:pPr>
            <a:r>
              <a:rPr lang="es-PE" sz="1600" b="1" dirty="0">
                <a:solidFill>
                  <a:schemeClr val="bg1"/>
                </a:solidFill>
              </a:rPr>
              <a:t>Autorización DGAC</a:t>
            </a:r>
          </a:p>
          <a:p>
            <a:pPr marL="95250">
              <a:spcBef>
                <a:spcPts val="300"/>
              </a:spcBef>
            </a:pPr>
            <a:r>
              <a:rPr lang="es-PE" sz="1600" b="1" dirty="0">
                <a:solidFill>
                  <a:schemeClr val="bg1"/>
                </a:solidFill>
              </a:rPr>
              <a:t>EDI y EIA</a:t>
            </a:r>
          </a:p>
          <a:p>
            <a:pPr marL="95250">
              <a:spcBef>
                <a:spcPts val="300"/>
              </a:spcBef>
            </a:pPr>
            <a:r>
              <a:rPr lang="es-PE" sz="1600" b="1" dirty="0">
                <a:solidFill>
                  <a:schemeClr val="bg1"/>
                </a:solidFill>
              </a:rPr>
              <a:t>Cierre Financiero</a:t>
            </a:r>
          </a:p>
          <a:p>
            <a:pPr marL="95250">
              <a:spcBef>
                <a:spcPts val="300"/>
              </a:spcBef>
            </a:pPr>
            <a:r>
              <a:rPr lang="es-PE" sz="1600" b="1" dirty="0">
                <a:solidFill>
                  <a:schemeClr val="bg1"/>
                </a:solidFill>
              </a:rPr>
              <a:t>Permisos y licencias municipales </a:t>
            </a:r>
          </a:p>
          <a:p>
            <a:pPr marL="95250">
              <a:spcBef>
                <a:spcPts val="300"/>
              </a:spcBef>
            </a:pPr>
            <a:r>
              <a:rPr lang="es-PE" sz="1600" b="1" dirty="0">
                <a:solidFill>
                  <a:schemeClr val="bg1"/>
                </a:solidFill>
              </a:rPr>
              <a:t>Plan de Monitoreo Arqueológico</a:t>
            </a:r>
          </a:p>
        </p:txBody>
      </p:sp>
      <p:sp>
        <p:nvSpPr>
          <p:cNvPr id="92" name="91 Rectángulo"/>
          <p:cNvSpPr/>
          <p:nvPr/>
        </p:nvSpPr>
        <p:spPr>
          <a:xfrm>
            <a:off x="2843808" y="1996349"/>
            <a:ext cx="6048672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Etapa de Operación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246116" y="1996349"/>
            <a:ext cx="730887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400" b="1" dirty="0" smtClean="0">
                <a:solidFill>
                  <a:schemeClr val="bg1"/>
                </a:solidFill>
              </a:rPr>
              <a:t>Estudios</a:t>
            </a:r>
            <a:endParaRPr lang="es-ES" sz="1400" b="1" dirty="0">
              <a:solidFill>
                <a:schemeClr val="bg1"/>
              </a:solidFill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007604" y="2414623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Rectángulo"/>
          <p:cNvSpPr/>
          <p:nvPr/>
        </p:nvSpPr>
        <p:spPr>
          <a:xfrm>
            <a:off x="35496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755576" y="2846673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2016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100" name="99 Conector recto"/>
          <p:cNvCxnSpPr/>
          <p:nvPr/>
        </p:nvCxnSpPr>
        <p:spPr>
          <a:xfrm>
            <a:off x="273830" y="2442601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2843808" y="2420888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Rectángulo"/>
          <p:cNvSpPr/>
          <p:nvPr/>
        </p:nvSpPr>
        <p:spPr>
          <a:xfrm>
            <a:off x="2596732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2021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103" name="102 Conector recto"/>
          <p:cNvCxnSpPr/>
          <p:nvPr/>
        </p:nvCxnSpPr>
        <p:spPr>
          <a:xfrm>
            <a:off x="8851524" y="2420888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Rectángulo"/>
          <p:cNvSpPr/>
          <p:nvPr/>
        </p:nvSpPr>
        <p:spPr>
          <a:xfrm>
            <a:off x="8604448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2054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304302" y="1571387"/>
            <a:ext cx="689028" cy="32271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2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6" name="105 Rectángulo"/>
          <p:cNvSpPr/>
          <p:nvPr/>
        </p:nvSpPr>
        <p:spPr>
          <a:xfrm>
            <a:off x="1547664" y="1556792"/>
            <a:ext cx="784887" cy="32403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7" name="106 Rectángulo"/>
          <p:cNvSpPr/>
          <p:nvPr/>
        </p:nvSpPr>
        <p:spPr>
          <a:xfrm>
            <a:off x="5436096" y="1556792"/>
            <a:ext cx="848386" cy="32403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33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109" name="108 Conector curvado"/>
          <p:cNvCxnSpPr/>
          <p:nvPr/>
        </p:nvCxnSpPr>
        <p:spPr>
          <a:xfrm>
            <a:off x="611560" y="3356992"/>
            <a:ext cx="1841162" cy="1724002"/>
          </a:xfrm>
          <a:prstGeom prst="curvedConnector3">
            <a:avLst>
              <a:gd name="adj1" fmla="val 50000"/>
            </a:avLst>
          </a:prstGeom>
          <a:ln w="38100">
            <a:solidFill>
              <a:srgbClr val="FF65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errar llave"/>
          <p:cNvSpPr/>
          <p:nvPr/>
        </p:nvSpPr>
        <p:spPr>
          <a:xfrm>
            <a:off x="6274468" y="4612942"/>
            <a:ext cx="313755" cy="119232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7" name="136 CuadroTexto"/>
          <p:cNvSpPr txBox="1"/>
          <p:nvPr/>
        </p:nvSpPr>
        <p:spPr>
          <a:xfrm>
            <a:off x="6732240" y="483025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Requisitos para el inicio de la construcción</a:t>
            </a:r>
            <a:endParaRPr lang="es-PE" sz="1600" b="1" dirty="0"/>
          </a:p>
        </p:txBody>
      </p:sp>
      <p:sp>
        <p:nvSpPr>
          <p:cNvPr id="138" name="137 Cerrar llave"/>
          <p:cNvSpPr/>
          <p:nvPr/>
        </p:nvSpPr>
        <p:spPr>
          <a:xfrm>
            <a:off x="6284482" y="6093296"/>
            <a:ext cx="303741" cy="41678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9" name="138 CuadroTexto"/>
          <p:cNvSpPr txBox="1"/>
          <p:nvPr/>
        </p:nvSpPr>
        <p:spPr>
          <a:xfrm>
            <a:off x="6774593" y="610403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Financiamiento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1983690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2240" y="6337126"/>
            <a:ext cx="2133600" cy="476250"/>
          </a:xfrm>
        </p:spPr>
        <p:txBody>
          <a:bodyPr/>
          <a:lstStyle/>
          <a:p>
            <a:pPr>
              <a:defRPr/>
            </a:pPr>
            <a:fld id="{F1AF6835-AB80-432A-94BC-752B8FBBD4AE}" type="slidenum">
              <a:rPr lang="es-ES" smtClean="0">
                <a:latin typeface="+mn-lt"/>
              </a:rPr>
              <a:pPr>
                <a:defRPr/>
              </a:pPr>
              <a:t>12</a:t>
            </a:fld>
            <a:endParaRPr lang="es-ES" dirty="0">
              <a:latin typeface="+mn-lt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288032" y="333375"/>
            <a:ext cx="543609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PE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 CONTRATO DE CONCESIÓN</a:t>
            </a:r>
            <a:endParaRPr lang="es-PE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977003" y="1996349"/>
            <a:ext cx="1866805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Etapa de Obras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2843808" y="1996349"/>
            <a:ext cx="6048672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Etapa de Operación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246116" y="1996349"/>
            <a:ext cx="730887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400" b="1" dirty="0" smtClean="0">
                <a:solidFill>
                  <a:schemeClr val="bg1"/>
                </a:solidFill>
              </a:rPr>
              <a:t>Estudios</a:t>
            </a:r>
            <a:endParaRPr lang="es-ES" sz="1400" b="1" dirty="0">
              <a:solidFill>
                <a:schemeClr val="bg1"/>
              </a:solidFill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007604" y="2414623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Rectángulo"/>
          <p:cNvSpPr/>
          <p:nvPr/>
        </p:nvSpPr>
        <p:spPr>
          <a:xfrm>
            <a:off x="35496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755576" y="2846673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2016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100" name="99 Conector recto"/>
          <p:cNvCxnSpPr/>
          <p:nvPr/>
        </p:nvCxnSpPr>
        <p:spPr>
          <a:xfrm>
            <a:off x="273830" y="2442601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2843808" y="2420888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Rectángulo"/>
          <p:cNvSpPr/>
          <p:nvPr/>
        </p:nvSpPr>
        <p:spPr>
          <a:xfrm>
            <a:off x="2596732" y="2846673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2021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103" name="102 Conector recto"/>
          <p:cNvCxnSpPr/>
          <p:nvPr/>
        </p:nvCxnSpPr>
        <p:spPr>
          <a:xfrm>
            <a:off x="8851524" y="2420888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Rectángulo"/>
          <p:cNvSpPr/>
          <p:nvPr/>
        </p:nvSpPr>
        <p:spPr>
          <a:xfrm>
            <a:off x="8604448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2054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304302" y="1571387"/>
            <a:ext cx="689028" cy="32271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2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6" name="105 Rectángulo"/>
          <p:cNvSpPr/>
          <p:nvPr/>
        </p:nvSpPr>
        <p:spPr>
          <a:xfrm>
            <a:off x="1547664" y="1556792"/>
            <a:ext cx="784887" cy="32403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7" name="106 Rectángulo"/>
          <p:cNvSpPr/>
          <p:nvPr/>
        </p:nvSpPr>
        <p:spPr>
          <a:xfrm>
            <a:off x="5436096" y="1556792"/>
            <a:ext cx="848386" cy="32403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33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109" name="108 Conector curvado"/>
          <p:cNvCxnSpPr/>
          <p:nvPr/>
        </p:nvCxnSpPr>
        <p:spPr>
          <a:xfrm>
            <a:off x="1259632" y="3153620"/>
            <a:ext cx="1072919" cy="923452"/>
          </a:xfrm>
          <a:prstGeom prst="curvedConnector3">
            <a:avLst>
              <a:gd name="adj1" fmla="val 50000"/>
            </a:avLst>
          </a:prstGeom>
          <a:ln w="38100">
            <a:solidFill>
              <a:srgbClr val="FF65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Cerrar llave"/>
          <p:cNvSpPr/>
          <p:nvPr/>
        </p:nvSpPr>
        <p:spPr>
          <a:xfrm rot="10800000" flipV="1">
            <a:off x="2332551" y="4913520"/>
            <a:ext cx="338834" cy="60371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9" name="138 CuadroTexto"/>
          <p:cNvSpPr txBox="1"/>
          <p:nvPr/>
        </p:nvSpPr>
        <p:spPr>
          <a:xfrm>
            <a:off x="223376" y="510667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Financiamiento</a:t>
            </a:r>
            <a:endParaRPr lang="es-PE" sz="16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2555776" y="3573016"/>
            <a:ext cx="6192688" cy="1086385"/>
            <a:chOff x="2764904" y="3284984"/>
            <a:chExt cx="3463280" cy="1086385"/>
          </a:xfrm>
        </p:grpSpPr>
        <p:cxnSp>
          <p:nvCxnSpPr>
            <p:cNvPr id="58" name="57 Conector recto"/>
            <p:cNvCxnSpPr/>
            <p:nvPr/>
          </p:nvCxnSpPr>
          <p:spPr>
            <a:xfrm>
              <a:off x="3553081" y="3717032"/>
              <a:ext cx="0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>
              <a:off x="4824028" y="3717032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2997696" y="3717032"/>
              <a:ext cx="19236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64 Rectángulo"/>
            <p:cNvSpPr/>
            <p:nvPr/>
          </p:nvSpPr>
          <p:spPr>
            <a:xfrm>
              <a:off x="2764904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2016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3275856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2017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4572000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2019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2980928" y="3284984"/>
              <a:ext cx="3024336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 smtClean="0">
                  <a:solidFill>
                    <a:schemeClr val="bg1"/>
                  </a:solidFill>
                </a:rPr>
                <a:t>Etapa de Obras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>
              <a:off x="5976156" y="3717032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Rectángulo"/>
            <p:cNvSpPr/>
            <p:nvPr/>
          </p:nvSpPr>
          <p:spPr>
            <a:xfrm>
              <a:off x="5724128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2021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39 Conector recto"/>
            <p:cNvCxnSpPr/>
            <p:nvPr/>
          </p:nvCxnSpPr>
          <p:spPr>
            <a:xfrm>
              <a:off x="4175956" y="3717032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Rectángulo"/>
            <p:cNvSpPr/>
            <p:nvPr/>
          </p:nvSpPr>
          <p:spPr>
            <a:xfrm>
              <a:off x="3923928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2018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5400092" y="3717032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Rectángulo"/>
            <p:cNvSpPr/>
            <p:nvPr/>
          </p:nvSpPr>
          <p:spPr>
            <a:xfrm>
              <a:off x="5148064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2020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43 Rectángulo"/>
          <p:cNvSpPr/>
          <p:nvPr/>
        </p:nvSpPr>
        <p:spPr>
          <a:xfrm>
            <a:off x="2951820" y="4869160"/>
            <a:ext cx="3865282" cy="324036"/>
          </a:xfrm>
          <a:prstGeom prst="rect">
            <a:avLst/>
          </a:prstGeom>
          <a:solidFill>
            <a:srgbClr val="FF505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COFINANCIAMIENTO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817102" y="4869160"/>
            <a:ext cx="1546220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Riesgo del CONCESIONARIO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951819" y="5193196"/>
            <a:ext cx="1676407" cy="324036"/>
          </a:xfrm>
          <a:prstGeom prst="rect">
            <a:avLst/>
          </a:prstGeom>
          <a:solidFill>
            <a:srgbClr val="FF505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PPO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628226" y="5193196"/>
            <a:ext cx="2188876" cy="324036"/>
          </a:xfrm>
          <a:prstGeom prst="rect">
            <a:avLst/>
          </a:prstGeom>
          <a:solidFill>
            <a:srgbClr val="FF505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PAO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6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2240" y="6337126"/>
            <a:ext cx="2133600" cy="476250"/>
          </a:xfrm>
        </p:spPr>
        <p:txBody>
          <a:bodyPr/>
          <a:lstStyle/>
          <a:p>
            <a:pPr>
              <a:defRPr/>
            </a:pPr>
            <a:fld id="{F1AF6835-AB80-432A-94BC-752B8FBBD4AE}" type="slidenum">
              <a:rPr lang="es-ES" smtClean="0">
                <a:latin typeface="+mn-lt"/>
              </a:rPr>
              <a:pPr>
                <a:defRPr/>
              </a:pPr>
              <a:t>13</a:t>
            </a:fld>
            <a:endParaRPr lang="es-ES" dirty="0">
              <a:latin typeface="+mn-lt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288032" y="333375"/>
            <a:ext cx="543609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PE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 CONTRATO DE CONCESIÓN</a:t>
            </a:r>
            <a:endParaRPr lang="es-PE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977003" y="1996349"/>
            <a:ext cx="1866805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Etapa de Obras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2843808" y="1996349"/>
            <a:ext cx="6048672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Etapa de Operación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246116" y="1996349"/>
            <a:ext cx="730887" cy="43204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400" b="1" dirty="0" smtClean="0">
                <a:solidFill>
                  <a:schemeClr val="bg1"/>
                </a:solidFill>
              </a:rPr>
              <a:t>Estudios</a:t>
            </a:r>
            <a:endParaRPr lang="es-ES" sz="1400" b="1" dirty="0">
              <a:solidFill>
                <a:schemeClr val="bg1"/>
              </a:solidFill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007604" y="2414623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Rectángulo"/>
          <p:cNvSpPr/>
          <p:nvPr/>
        </p:nvSpPr>
        <p:spPr>
          <a:xfrm>
            <a:off x="35496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755576" y="2846673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2016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100" name="99 Conector recto"/>
          <p:cNvCxnSpPr/>
          <p:nvPr/>
        </p:nvCxnSpPr>
        <p:spPr>
          <a:xfrm>
            <a:off x="273830" y="2442601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2843808" y="2420888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Rectángulo"/>
          <p:cNvSpPr/>
          <p:nvPr/>
        </p:nvSpPr>
        <p:spPr>
          <a:xfrm>
            <a:off x="2596732" y="2846673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2021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103" name="102 Conector recto"/>
          <p:cNvCxnSpPr/>
          <p:nvPr/>
        </p:nvCxnSpPr>
        <p:spPr>
          <a:xfrm>
            <a:off x="8851524" y="2420888"/>
            <a:ext cx="4952" cy="3600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Rectángulo"/>
          <p:cNvSpPr/>
          <p:nvPr/>
        </p:nvSpPr>
        <p:spPr>
          <a:xfrm>
            <a:off x="8604448" y="2852938"/>
            <a:ext cx="504056" cy="2222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100" dirty="0" smtClean="0">
                <a:solidFill>
                  <a:schemeClr val="tx1"/>
                </a:solidFill>
              </a:rPr>
              <a:t>2054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304302" y="1571387"/>
            <a:ext cx="689028" cy="32271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2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6" name="105 Rectángulo"/>
          <p:cNvSpPr/>
          <p:nvPr/>
        </p:nvSpPr>
        <p:spPr>
          <a:xfrm>
            <a:off x="1547664" y="1556792"/>
            <a:ext cx="784887" cy="32403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7" name="106 Rectángulo"/>
          <p:cNvSpPr/>
          <p:nvPr/>
        </p:nvSpPr>
        <p:spPr>
          <a:xfrm>
            <a:off x="5436096" y="1556792"/>
            <a:ext cx="848386" cy="32403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33 años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109" name="108 Conector curvado"/>
          <p:cNvCxnSpPr/>
          <p:nvPr/>
        </p:nvCxnSpPr>
        <p:spPr>
          <a:xfrm rot="10800000" flipV="1">
            <a:off x="7020272" y="2765572"/>
            <a:ext cx="1073396" cy="964813"/>
          </a:xfrm>
          <a:prstGeom prst="curvedConnector3">
            <a:avLst>
              <a:gd name="adj1" fmla="val 50000"/>
            </a:avLst>
          </a:prstGeom>
          <a:ln w="38100">
            <a:solidFill>
              <a:srgbClr val="FF65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Cerrar llave"/>
          <p:cNvSpPr/>
          <p:nvPr/>
        </p:nvSpPr>
        <p:spPr>
          <a:xfrm flipV="1">
            <a:off x="6202783" y="5705609"/>
            <a:ext cx="338834" cy="60371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9" name="138 CuadroTexto"/>
          <p:cNvSpPr txBox="1"/>
          <p:nvPr/>
        </p:nvSpPr>
        <p:spPr>
          <a:xfrm>
            <a:off x="6609410" y="583818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Financiamiento</a:t>
            </a:r>
            <a:endParaRPr lang="es-PE" sz="16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308138" y="3571876"/>
            <a:ext cx="6192688" cy="1086385"/>
            <a:chOff x="2764904" y="3284984"/>
            <a:chExt cx="3463280" cy="1086385"/>
          </a:xfrm>
        </p:grpSpPr>
        <p:cxnSp>
          <p:nvCxnSpPr>
            <p:cNvPr id="58" name="57 Conector recto"/>
            <p:cNvCxnSpPr/>
            <p:nvPr/>
          </p:nvCxnSpPr>
          <p:spPr>
            <a:xfrm>
              <a:off x="3862731" y="3717032"/>
              <a:ext cx="0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2997696" y="3717032"/>
              <a:ext cx="19236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64 Rectángulo"/>
            <p:cNvSpPr/>
            <p:nvPr/>
          </p:nvSpPr>
          <p:spPr>
            <a:xfrm>
              <a:off x="2764904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2021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3598388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2031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2980928" y="3284984"/>
              <a:ext cx="3024336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 smtClean="0">
                  <a:solidFill>
                    <a:schemeClr val="bg1"/>
                  </a:solidFill>
                </a:rPr>
                <a:t>Etapa de Operación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>
              <a:off x="5986560" y="3717032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Rectángulo"/>
            <p:cNvSpPr/>
            <p:nvPr/>
          </p:nvSpPr>
          <p:spPr>
            <a:xfrm>
              <a:off x="5724128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2054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39 Conector recto"/>
            <p:cNvCxnSpPr/>
            <p:nvPr/>
          </p:nvCxnSpPr>
          <p:spPr>
            <a:xfrm>
              <a:off x="5265342" y="3717032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Rectángulo"/>
            <p:cNvSpPr/>
            <p:nvPr/>
          </p:nvSpPr>
          <p:spPr>
            <a:xfrm>
              <a:off x="5007862" y="4149082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2044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612965" y="5661248"/>
            <a:ext cx="5374093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Riesgo del CONCESIONARIO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763688" y="4813920"/>
            <a:ext cx="940588" cy="504056"/>
          </a:xfrm>
          <a:prstGeom prst="rect">
            <a:avLst/>
          </a:prstGeom>
          <a:solidFill>
            <a:srgbClr val="FF6565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Gatillo 1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279484" y="4813920"/>
            <a:ext cx="940588" cy="504056"/>
          </a:xfrm>
          <a:prstGeom prst="rect">
            <a:avLst/>
          </a:prstGeom>
          <a:solidFill>
            <a:srgbClr val="FF6565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Gatillo 2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1" name="50 Cerrar llave"/>
          <p:cNvSpPr/>
          <p:nvPr/>
        </p:nvSpPr>
        <p:spPr>
          <a:xfrm flipV="1">
            <a:off x="6177382" y="4797152"/>
            <a:ext cx="338834" cy="60371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51 CuadroTexto"/>
          <p:cNvSpPr txBox="1"/>
          <p:nvPr/>
        </p:nvSpPr>
        <p:spPr>
          <a:xfrm>
            <a:off x="6588224" y="479715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Obras según Demanda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2124152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7128" y="6453336"/>
            <a:ext cx="2133600" cy="476250"/>
          </a:xfrm>
        </p:spPr>
        <p:txBody>
          <a:bodyPr/>
          <a:lstStyle/>
          <a:p>
            <a:pPr>
              <a:defRPr/>
            </a:pPr>
            <a:fld id="{F1AF6835-AB80-432A-94BC-752B8FBBD4AE}" type="slidenum">
              <a:rPr lang="es-ES" smtClean="0">
                <a:latin typeface="+mn-lt"/>
              </a:rPr>
              <a:pPr>
                <a:defRPr/>
              </a:pPr>
              <a:t>14</a:t>
            </a:fld>
            <a:endParaRPr lang="es-ES" dirty="0">
              <a:latin typeface="+mn-lt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288032" y="333375"/>
            <a:ext cx="543609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PE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 DE COFINANCIAMIENTO</a:t>
            </a:r>
            <a:endParaRPr lang="es-PE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5496" y="1622535"/>
            <a:ext cx="9073008" cy="1518433"/>
            <a:chOff x="35496" y="1982575"/>
            <a:chExt cx="9073008" cy="1518433"/>
          </a:xfrm>
        </p:grpSpPr>
        <p:sp>
          <p:nvSpPr>
            <p:cNvPr id="75" name="74 Rectángulo"/>
            <p:cNvSpPr/>
            <p:nvPr/>
          </p:nvSpPr>
          <p:spPr>
            <a:xfrm>
              <a:off x="977003" y="2422132"/>
              <a:ext cx="1866805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 smtClean="0">
                  <a:solidFill>
                    <a:schemeClr val="bg1"/>
                  </a:solidFill>
                </a:rPr>
                <a:t>Etapa de Obras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2843808" y="2422132"/>
              <a:ext cx="6048672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 smtClean="0">
                  <a:solidFill>
                    <a:schemeClr val="bg1"/>
                  </a:solidFill>
                </a:rPr>
                <a:t>Etapa de Operación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246116" y="2422132"/>
              <a:ext cx="730887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400" b="1" dirty="0" smtClean="0">
                  <a:solidFill>
                    <a:schemeClr val="bg1"/>
                  </a:solidFill>
                </a:rPr>
                <a:t>Estudios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4" name="93 Conector recto"/>
            <p:cNvCxnSpPr/>
            <p:nvPr/>
          </p:nvCxnSpPr>
          <p:spPr>
            <a:xfrm>
              <a:off x="1007604" y="2840406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95 Rectángulo"/>
            <p:cNvSpPr/>
            <p:nvPr/>
          </p:nvSpPr>
          <p:spPr>
            <a:xfrm>
              <a:off x="35496" y="3278721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2014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755576" y="3272456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2016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0" name="99 Conector recto"/>
            <p:cNvCxnSpPr/>
            <p:nvPr/>
          </p:nvCxnSpPr>
          <p:spPr>
            <a:xfrm>
              <a:off x="273830" y="2868384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>
              <a:off x="2843808" y="2846671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101 Rectángulo"/>
            <p:cNvSpPr/>
            <p:nvPr/>
          </p:nvSpPr>
          <p:spPr>
            <a:xfrm>
              <a:off x="2596732" y="3278721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2021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102 Conector recto"/>
            <p:cNvCxnSpPr/>
            <p:nvPr/>
          </p:nvCxnSpPr>
          <p:spPr>
            <a:xfrm>
              <a:off x="8851524" y="2846671"/>
              <a:ext cx="4952" cy="3600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103 Rectángulo"/>
            <p:cNvSpPr/>
            <p:nvPr/>
          </p:nvSpPr>
          <p:spPr>
            <a:xfrm>
              <a:off x="8604448" y="3278721"/>
              <a:ext cx="504056" cy="2222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100" dirty="0" smtClean="0">
                  <a:solidFill>
                    <a:schemeClr val="tx1"/>
                  </a:solidFill>
                </a:rPr>
                <a:t>2054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sp>
          <p:nvSpPr>
            <p:cNvPr id="105" name="104 Rectángulo"/>
            <p:cNvSpPr/>
            <p:nvPr/>
          </p:nvSpPr>
          <p:spPr>
            <a:xfrm>
              <a:off x="304302" y="1997170"/>
              <a:ext cx="689028" cy="32271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 smtClean="0">
                  <a:solidFill>
                    <a:schemeClr val="bg1"/>
                  </a:solidFill>
                </a:rPr>
                <a:t>2 años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105 Rectángulo"/>
            <p:cNvSpPr/>
            <p:nvPr/>
          </p:nvSpPr>
          <p:spPr>
            <a:xfrm>
              <a:off x="1547664" y="1982575"/>
              <a:ext cx="784887" cy="3240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>
                  <a:solidFill>
                    <a:schemeClr val="bg1"/>
                  </a:solidFill>
                </a:rPr>
                <a:t>5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años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106 Rectángulo"/>
            <p:cNvSpPr/>
            <p:nvPr/>
          </p:nvSpPr>
          <p:spPr>
            <a:xfrm>
              <a:off x="5436096" y="1988840"/>
              <a:ext cx="848386" cy="3240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spcBef>
                  <a:spcPts val="300"/>
                </a:spcBef>
              </a:pPr>
              <a:r>
                <a:rPr lang="es-ES" sz="1600" b="1" dirty="0" smtClean="0">
                  <a:solidFill>
                    <a:schemeClr val="bg1"/>
                  </a:solidFill>
                </a:rPr>
                <a:t>33 años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461451" y="4027503"/>
            <a:ext cx="263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+mn-lt"/>
              </a:rPr>
              <a:t>Flujos de la concesión cubren parte de la inversión inicial</a:t>
            </a:r>
            <a:endParaRPr lang="es-PE" sz="1600" dirty="0">
              <a:latin typeface="+mn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662698" y="1556792"/>
            <a:ext cx="2234429" cy="432048"/>
            <a:chOff x="4087962" y="5825009"/>
            <a:chExt cx="3969937" cy="432048"/>
          </a:xfrm>
        </p:grpSpPr>
        <p:sp>
          <p:nvSpPr>
            <p:cNvPr id="19" name="18 Rectángulo"/>
            <p:cNvSpPr/>
            <p:nvPr/>
          </p:nvSpPr>
          <p:spPr>
            <a:xfrm>
              <a:off x="4439720" y="6113041"/>
              <a:ext cx="3385825" cy="144016"/>
            </a:xfrm>
            <a:prstGeom prst="rect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87962" y="5836042"/>
              <a:ext cx="134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PAO</a:t>
              </a:r>
              <a:r>
                <a:rPr lang="es-PE" sz="1200" baseline="-25000" dirty="0" smtClean="0"/>
                <a:t>1</a:t>
              </a:r>
              <a:endParaRPr lang="es-PE" sz="1200" baseline="-25000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712617" y="5825009"/>
              <a:ext cx="1345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PAO</a:t>
              </a:r>
              <a:r>
                <a:rPr lang="es-PE" sz="1200" baseline="-25000" dirty="0"/>
                <a:t>N</a:t>
              </a: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4983524" y="5825009"/>
              <a:ext cx="134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PAO</a:t>
              </a:r>
              <a:r>
                <a:rPr lang="es-PE" sz="1200" baseline="-25000" dirty="0" smtClean="0"/>
                <a:t>2</a:t>
              </a:r>
              <a:endParaRPr lang="es-PE" sz="1200" baseline="-25000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5817055" y="5825009"/>
              <a:ext cx="1345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. . .</a:t>
              </a:r>
              <a:endParaRPr lang="es-PE" sz="1200" baseline="-25000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2332552" y="3310634"/>
            <a:ext cx="6518972" cy="556614"/>
          </a:xfrm>
          <a:prstGeom prst="rect">
            <a:avLst/>
          </a:prstGeom>
          <a:solidFill>
            <a:srgbClr val="FF6565"/>
          </a:solidFill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NO COFINANCIADO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12556" y="3310634"/>
            <a:ext cx="1319995" cy="556614"/>
          </a:xfrm>
          <a:prstGeom prst="rect">
            <a:avLst/>
          </a:prstGeom>
          <a:solidFill>
            <a:srgbClr val="FF6565"/>
          </a:solidFill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00" b="1" dirty="0" smtClean="0">
                <a:solidFill>
                  <a:schemeClr val="bg1"/>
                </a:solidFill>
              </a:rPr>
              <a:t>COFINANCIADO</a:t>
            </a:r>
            <a:endParaRPr lang="es-PE" sz="1300" b="1" dirty="0">
              <a:solidFill>
                <a:schemeClr val="bg1"/>
              </a:solidFill>
            </a:endParaRPr>
          </a:p>
        </p:txBody>
      </p:sp>
      <p:sp>
        <p:nvSpPr>
          <p:cNvPr id="14" name="13 Llamada rectangular"/>
          <p:cNvSpPr/>
          <p:nvPr/>
        </p:nvSpPr>
        <p:spPr>
          <a:xfrm>
            <a:off x="224706" y="4731430"/>
            <a:ext cx="2061278" cy="1793914"/>
          </a:xfrm>
          <a:prstGeom prst="wedgeRectCallout">
            <a:avLst>
              <a:gd name="adj1" fmla="val -1773"/>
              <a:gd name="adj2" fmla="val -6931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PPO</a:t>
            </a:r>
          </a:p>
          <a:p>
            <a:r>
              <a:rPr lang="es-PE" sz="1600" dirty="0">
                <a:solidFill>
                  <a:schemeClr val="bg1"/>
                </a:solidFill>
              </a:rPr>
              <a:t> -Ajuste por </a:t>
            </a:r>
            <a:r>
              <a:rPr lang="es-PE" sz="1600" dirty="0" err="1">
                <a:solidFill>
                  <a:schemeClr val="bg1"/>
                </a:solidFill>
              </a:rPr>
              <a:t>metrados</a:t>
            </a:r>
            <a:r>
              <a:rPr lang="es-PE" sz="1600" dirty="0">
                <a:solidFill>
                  <a:schemeClr val="bg1"/>
                </a:solidFill>
              </a:rPr>
              <a:t> y </a:t>
            </a:r>
            <a:r>
              <a:rPr lang="es-PE" sz="1600" dirty="0" smtClean="0">
                <a:solidFill>
                  <a:schemeClr val="bg1"/>
                </a:solidFill>
              </a:rPr>
              <a:t>precios (fórmula </a:t>
            </a:r>
            <a:r>
              <a:rPr lang="es-PE" sz="1600" dirty="0" err="1" smtClean="0">
                <a:solidFill>
                  <a:schemeClr val="bg1"/>
                </a:solidFill>
              </a:rPr>
              <a:t>polinómica</a:t>
            </a:r>
            <a:r>
              <a:rPr lang="es-PE" sz="1600" dirty="0" smtClean="0">
                <a:solidFill>
                  <a:schemeClr val="bg1"/>
                </a:solidFill>
              </a:rPr>
              <a:t>)</a:t>
            </a:r>
            <a:endParaRPr lang="es-PE" sz="1600" dirty="0">
              <a:solidFill>
                <a:schemeClr val="bg1"/>
              </a:solidFill>
            </a:endParaRPr>
          </a:p>
          <a:p>
            <a:r>
              <a:rPr lang="es-PE" sz="1600" dirty="0">
                <a:solidFill>
                  <a:schemeClr val="bg1"/>
                </a:solidFill>
              </a:rPr>
              <a:t>- Máx. 20% adicional sobre partida </a:t>
            </a:r>
            <a:r>
              <a:rPr lang="es-PE" sz="1600" dirty="0" err="1">
                <a:solidFill>
                  <a:schemeClr val="bg1"/>
                </a:solidFill>
              </a:rPr>
              <a:t>Mov</a:t>
            </a:r>
            <a:r>
              <a:rPr lang="es-PE" sz="1600" dirty="0">
                <a:solidFill>
                  <a:schemeClr val="bg1"/>
                </a:solidFill>
              </a:rPr>
              <a:t>. </a:t>
            </a:r>
            <a:r>
              <a:rPr lang="es-PE" sz="1600" dirty="0" smtClean="0">
                <a:solidFill>
                  <a:schemeClr val="bg1"/>
                </a:solidFill>
              </a:rPr>
              <a:t>de Tierras de factibilidad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44" name="43 Llamada rectangular"/>
          <p:cNvSpPr/>
          <p:nvPr/>
        </p:nvSpPr>
        <p:spPr>
          <a:xfrm>
            <a:off x="2500298" y="4731430"/>
            <a:ext cx="1892774" cy="1027476"/>
          </a:xfrm>
          <a:prstGeom prst="wedgeRectCallout">
            <a:avLst>
              <a:gd name="adj1" fmla="val -50503"/>
              <a:gd name="adj2" fmla="val -7175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FONDO PAO</a:t>
            </a:r>
          </a:p>
          <a:p>
            <a:r>
              <a:rPr lang="es-PE" sz="1600" dirty="0" smtClean="0">
                <a:solidFill>
                  <a:schemeClr val="bg1"/>
                </a:solidFill>
              </a:rPr>
              <a:t>- No está sujeto a ajuste</a:t>
            </a:r>
            <a:endParaRPr lang="es-PE" sz="1600" dirty="0">
              <a:solidFill>
                <a:schemeClr val="bg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843808" y="3330084"/>
            <a:ext cx="0" cy="55661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curvado"/>
          <p:cNvCxnSpPr/>
          <p:nvPr/>
        </p:nvCxnSpPr>
        <p:spPr>
          <a:xfrm>
            <a:off x="2630312" y="4011264"/>
            <a:ext cx="2517752" cy="308626"/>
          </a:xfrm>
          <a:prstGeom prst="curvedConnector3">
            <a:avLst>
              <a:gd name="adj1" fmla="val 50000"/>
            </a:avLst>
          </a:prstGeom>
          <a:ln w="38100">
            <a:solidFill>
              <a:srgbClr val="FF65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9 Rectángulo"/>
          <p:cNvSpPr/>
          <p:nvPr/>
        </p:nvSpPr>
        <p:spPr>
          <a:xfrm>
            <a:off x="4592096" y="4731430"/>
            <a:ext cx="4089618" cy="164989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b="1" dirty="0" smtClean="0">
                <a:solidFill>
                  <a:schemeClr val="bg1"/>
                </a:solidFill>
              </a:rPr>
              <a:t>REINTEGRO DEL COFINANCIAMIENTO</a:t>
            </a:r>
          </a:p>
          <a:p>
            <a:pPr algn="just"/>
            <a:endParaRPr lang="es-PE" sz="1600" b="1" dirty="0" smtClean="0">
              <a:solidFill>
                <a:schemeClr val="bg1"/>
              </a:solidFill>
            </a:endParaRPr>
          </a:p>
          <a:p>
            <a:pPr algn="just"/>
            <a:r>
              <a:rPr lang="es-PE" sz="1600" b="1" dirty="0" smtClean="0">
                <a:solidFill>
                  <a:schemeClr val="bg1"/>
                </a:solidFill>
              </a:rPr>
              <a:t>Un porcentaje del excedente de los Ingresos Netos sobre el monto base de reintegro (ajustado por inflación) será transferido al CONCEDENTE por </a:t>
            </a:r>
            <a:r>
              <a:rPr lang="es-PE" sz="1600" b="1" dirty="0" smtClean="0">
                <a:solidFill>
                  <a:schemeClr val="bg1"/>
                </a:solidFill>
              </a:rPr>
              <a:t>este concepto.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52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CuadroTexto"/>
          <p:cNvSpPr txBox="1">
            <a:spLocks noChangeArrowheads="1"/>
          </p:cNvSpPr>
          <p:nvPr/>
        </p:nvSpPr>
        <p:spPr bwMode="auto">
          <a:xfrm rot="10800000" flipH="1" flipV="1">
            <a:off x="214313" y="373307"/>
            <a:ext cx="5293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2400" b="1" dirty="0" smtClean="0">
                <a:latin typeface="+mn-lt"/>
              </a:rPr>
              <a:t>SITUACIÓN ACTUAL</a:t>
            </a:r>
            <a:endParaRPr lang="es-PE" sz="2000" b="1" dirty="0">
              <a:latin typeface="+mn-lt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1437" y="6237312"/>
            <a:ext cx="2133600" cy="476250"/>
          </a:xfrm>
        </p:spPr>
        <p:txBody>
          <a:bodyPr/>
          <a:lstStyle/>
          <a:p>
            <a:pPr>
              <a:defRPr/>
            </a:pPr>
            <a:fld id="{DC15ABD2-4CDA-4CEC-B98F-5FE1A6D9AC41}" type="slidenum">
              <a:rPr lang="es-ES" smtClean="0">
                <a:latin typeface="+mn-lt"/>
              </a:rPr>
              <a:pPr>
                <a:defRPr/>
              </a:pPr>
              <a:t>2</a:t>
            </a:fld>
            <a:endParaRPr lang="es-ES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313" y="1484784"/>
            <a:ext cx="86439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1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Book Antiqua" pitchFamily="18" charset="0"/>
              <a:buChar char="►"/>
            </a:pPr>
            <a:r>
              <a:rPr lang="es-PE" sz="1600" dirty="0">
                <a:latin typeface="Calibri" pitchFamily="34" charset="0"/>
              </a:rPr>
              <a:t>El Aeropuerto Internacional Alejandro Velasco </a:t>
            </a:r>
            <a:r>
              <a:rPr lang="es-PE" sz="1600" dirty="0" err="1">
                <a:latin typeface="Calibri" pitchFamily="34" charset="0"/>
              </a:rPr>
              <a:t>Astete</a:t>
            </a:r>
            <a:r>
              <a:rPr lang="es-PE" sz="1600" dirty="0">
                <a:latin typeface="Calibri" pitchFamily="34" charset="0"/>
              </a:rPr>
              <a:t> </a:t>
            </a:r>
            <a:r>
              <a:rPr lang="es-PE" sz="1600" dirty="0" smtClean="0">
                <a:latin typeface="Calibri" pitchFamily="34" charset="0"/>
              </a:rPr>
              <a:t>es </a:t>
            </a:r>
            <a:r>
              <a:rPr lang="es-PE" sz="1600" dirty="0">
                <a:latin typeface="Calibri" pitchFamily="34" charset="0"/>
              </a:rPr>
              <a:t>el </a:t>
            </a:r>
            <a:r>
              <a:rPr lang="es-PE" sz="1600" b="1" dirty="0">
                <a:latin typeface="Calibri" pitchFamily="34" charset="0"/>
              </a:rPr>
              <a:t>segundo aeropuerto de mayor afluencia en el Perú </a:t>
            </a:r>
            <a:r>
              <a:rPr lang="es-PE" sz="1600" dirty="0">
                <a:latin typeface="Calibri" pitchFamily="34" charset="0"/>
              </a:rPr>
              <a:t>(1.9 </a:t>
            </a:r>
            <a:r>
              <a:rPr lang="es-PE" sz="1600" dirty="0" err="1">
                <a:latin typeface="Calibri" pitchFamily="34" charset="0"/>
              </a:rPr>
              <a:t>Mpax</a:t>
            </a:r>
            <a:r>
              <a:rPr lang="es-PE" sz="1600" dirty="0">
                <a:latin typeface="Calibri" pitchFamily="34" charset="0"/>
              </a:rPr>
              <a:t> al 2012). </a:t>
            </a:r>
            <a:endParaRPr lang="es-PE" sz="1600" dirty="0" smtClean="0">
              <a:latin typeface="Calibri" pitchFamily="34" charset="0"/>
            </a:endParaRPr>
          </a:p>
          <a:p>
            <a:pPr marL="536575" lvl="1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Book Antiqua" pitchFamily="18" charset="0"/>
              <a:buChar char="►"/>
            </a:pPr>
            <a:endParaRPr lang="es-PE" sz="800" dirty="0" smtClean="0">
              <a:latin typeface="Calibri" pitchFamily="34" charset="0"/>
            </a:endParaRPr>
          </a:p>
          <a:p>
            <a:pPr marL="536575" lvl="1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Book Antiqua" pitchFamily="18" charset="0"/>
              <a:buChar char="►"/>
            </a:pPr>
            <a:r>
              <a:rPr lang="es-PE" sz="1600" b="1" dirty="0" smtClean="0">
                <a:latin typeface="Calibri" pitchFamily="34" charset="0"/>
              </a:rPr>
              <a:t>No obstante:</a:t>
            </a:r>
            <a:endParaRPr lang="es-PE" sz="1600" b="1" dirty="0">
              <a:latin typeface="Calibri" pitchFamily="34" charset="0"/>
            </a:endParaRPr>
          </a:p>
          <a:p>
            <a:pPr marL="993775" lvl="2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</a:rPr>
              <a:t>Cuenta con restricciones orográficas y meteorológicas que limitan su capacidad técnica. </a:t>
            </a:r>
          </a:p>
          <a:p>
            <a:pPr marL="993775" lvl="2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s-PE" sz="1600" dirty="0" smtClean="0">
                <a:latin typeface="Calibri" pitchFamily="34" charset="0"/>
              </a:rPr>
              <a:t>Sólo </a:t>
            </a:r>
            <a:r>
              <a:rPr lang="es-PE" sz="1600" dirty="0">
                <a:latin typeface="Calibri" pitchFamily="34" charset="0"/>
              </a:rPr>
              <a:t>opera bajo condiciones VFR o Reglas de Vuelo </a:t>
            </a:r>
            <a:r>
              <a:rPr lang="es-PE" sz="1600" dirty="0" smtClean="0">
                <a:latin typeface="Calibri" pitchFamily="34" charset="0"/>
              </a:rPr>
              <a:t>Visuales.</a:t>
            </a:r>
            <a:endParaRPr lang="es-PE" sz="1600" dirty="0">
              <a:latin typeface="Calibri" pitchFamily="34" charset="0"/>
            </a:endParaRPr>
          </a:p>
          <a:p>
            <a:pPr marL="993775" lvl="2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</a:rPr>
              <a:t>Las operaciones (aterrizajes y despegues) se realizan por una sola cabecera de pista.</a:t>
            </a:r>
            <a:endParaRPr lang="es-PE" sz="1600" dirty="0" smtClean="0">
              <a:latin typeface="Calibri" pitchFamily="34" charset="0"/>
            </a:endParaRPr>
          </a:p>
          <a:p>
            <a:pPr marL="993775" lvl="2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s-PE" sz="1600" dirty="0" smtClean="0">
                <a:latin typeface="Calibri" pitchFamily="34" charset="0"/>
              </a:rPr>
              <a:t>El perímetro del AIVA está rodeado de edificios comerciales y residenciales</a:t>
            </a:r>
          </a:p>
          <a:p>
            <a:pPr marL="993775" lvl="2" indent="-3619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s-PE" sz="1600" dirty="0" smtClean="0">
                <a:latin typeface="Calibri" pitchFamily="34" charset="0"/>
              </a:rPr>
              <a:t>Los residentes constantemente se quejan del ruido del aeropuerto.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5" y="4293096"/>
            <a:ext cx="7704855" cy="240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405156"/>
            <a:ext cx="567666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 smtClean="0">
                <a:latin typeface="+mn-lt"/>
                <a:ea typeface="Microsoft Yi Baiti" pitchFamily="66" charset="0"/>
                <a:cs typeface="Miriam" pitchFamily="34" charset="-79"/>
              </a:rPr>
              <a:t>Por ello, con la convocatoria del proceso, el  Estado busca atender:</a:t>
            </a:r>
          </a:p>
          <a:p>
            <a:pPr algn="just"/>
            <a:endParaRPr lang="es-ES" sz="1800" b="1" dirty="0" smtClean="0">
              <a:latin typeface="+mn-lt"/>
              <a:ea typeface="Microsoft Yi Baiti" pitchFamily="66" charset="0"/>
              <a:cs typeface="Miriam" pitchFamily="34" charset="-79"/>
            </a:endParaRPr>
          </a:p>
          <a:p>
            <a:pPr marL="363538" lvl="1" indent="-363538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Book Antiqua" pitchFamily="18" charset="0"/>
              <a:buChar char="►"/>
            </a:pPr>
            <a:r>
              <a:rPr lang="es-ES" sz="1800" dirty="0" smtClean="0">
                <a:latin typeface="Calibri" pitchFamily="34" charset="0"/>
              </a:rPr>
              <a:t>Las expectativas de crecimiento sostenido del tráfico aéreo en el Perú y el Cusco.</a:t>
            </a:r>
          </a:p>
          <a:p>
            <a:pPr marL="363538" lvl="1" indent="-363538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s-ES" sz="1800" dirty="0" smtClean="0">
              <a:latin typeface="+mn-lt"/>
              <a:ea typeface="Microsoft Yi Baiti" pitchFamily="66" charset="0"/>
              <a:cs typeface="Miriam" pitchFamily="34" charset="-79"/>
            </a:endParaRPr>
          </a:p>
          <a:p>
            <a:pPr marL="363538" lvl="1" indent="-363538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Book Antiqua" pitchFamily="18" charset="0"/>
              <a:buChar char="►"/>
            </a:pPr>
            <a:r>
              <a:rPr lang="es-ES" sz="1800" dirty="0" smtClean="0">
                <a:latin typeface="Calibri" pitchFamily="34" charset="0"/>
              </a:rPr>
              <a:t>El potencial turístico todavía por desarrollar, el cual corre el riesgo de no ser atendido por las limitaciones del AIVA. </a:t>
            </a:r>
          </a:p>
          <a:p>
            <a:pPr marL="363538" lvl="1" indent="-363538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s-ES" sz="1800" dirty="0" smtClean="0">
              <a:latin typeface="Calibri" pitchFamily="34" charset="0"/>
            </a:endParaRPr>
          </a:p>
          <a:p>
            <a:pPr marL="363538" lvl="1" indent="-363538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Book Antiqua" pitchFamily="18" charset="0"/>
              <a:buChar char="►"/>
            </a:pPr>
            <a:r>
              <a:rPr lang="es-ES" sz="1800" dirty="0" smtClean="0">
                <a:latin typeface="Calibri" pitchFamily="34" charset="0"/>
              </a:rPr>
              <a:t>El difícil encaje del AIVA en el casco urbano del Cusco, que implica complicaciones operativas, de seguridad, contaminación acústica  y de compatibilidad con las demandas de los ciudadanos.</a:t>
            </a: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 rot="10800000" flipH="1" flipV="1">
            <a:off x="214313" y="373307"/>
            <a:ext cx="5293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2400" b="1" dirty="0" smtClean="0">
                <a:latin typeface="+mn-lt"/>
              </a:rPr>
              <a:t>SITUACIÓN ACTUAL</a:t>
            </a:r>
            <a:endParaRPr lang="es-PE" sz="2000" b="1" dirty="0">
              <a:latin typeface="+mn-lt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1437" y="6237312"/>
            <a:ext cx="2133600" cy="476250"/>
          </a:xfrm>
        </p:spPr>
        <p:txBody>
          <a:bodyPr/>
          <a:lstStyle/>
          <a:p>
            <a:pPr>
              <a:defRPr/>
            </a:pPr>
            <a:fld id="{DC15ABD2-4CDA-4CEC-B98F-5FE1A6D9AC41}" type="slidenum">
              <a:rPr lang="es-ES" smtClean="0">
                <a:latin typeface="+mn-lt"/>
              </a:rPr>
              <a:pPr>
                <a:defRPr/>
              </a:pPr>
              <a:t>3</a:t>
            </a:fld>
            <a:endParaRPr lang="es-ES" dirty="0">
              <a:latin typeface="+mn-lt"/>
            </a:endParaRPr>
          </a:p>
        </p:txBody>
      </p:sp>
      <p:pic>
        <p:nvPicPr>
          <p:cNvPr id="10" name="9 Imagen" descr="110505"/>
          <p:cNvPicPr/>
          <p:nvPr/>
        </p:nvPicPr>
        <p:blipFill>
          <a:blip r:embed="rId2" cstate="print"/>
          <a:srcRect l="4228" t="25397" r="4819" b="13985"/>
          <a:stretch>
            <a:fillRect/>
          </a:stretch>
        </p:blipFill>
        <p:spPr bwMode="auto">
          <a:xfrm>
            <a:off x="6500826" y="4903418"/>
            <a:ext cx="2003114" cy="12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14620"/>
            <a:ext cx="2000263" cy="7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85643"/>
            <a:ext cx="2000264" cy="127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357298"/>
            <a:ext cx="2000264" cy="12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ChangeArrowheads="1"/>
          </p:cNvSpPr>
          <p:nvPr/>
        </p:nvSpPr>
        <p:spPr bwMode="auto">
          <a:xfrm>
            <a:off x="214282" y="285728"/>
            <a:ext cx="4500564" cy="61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ts val="100"/>
              </a:spcBef>
            </a:pPr>
            <a:r>
              <a:rPr lang="es-ES" b="1" dirty="0" smtClean="0">
                <a:latin typeface="+mn-lt"/>
                <a:cs typeface="Tahoma" pitchFamily="34" charset="0"/>
              </a:rPr>
              <a:t>NUEVO AEROPUERTO INTERNACIONAL DE CHINCHERO - CUSCO</a:t>
            </a:r>
            <a:endParaRPr lang="es-ES_tradnl" b="1" dirty="0">
              <a:latin typeface="+mn-lt"/>
              <a:cs typeface="Tahoma" pitchFamily="34" charset="0"/>
            </a:endParaRPr>
          </a:p>
        </p:txBody>
      </p:sp>
      <p:sp>
        <p:nvSpPr>
          <p:cNvPr id="18435" name="Rectangle 37"/>
          <p:cNvSpPr>
            <a:spLocks noChangeArrowheads="1"/>
          </p:cNvSpPr>
          <p:nvPr/>
        </p:nvSpPr>
        <p:spPr bwMode="auto">
          <a:xfrm>
            <a:off x="346075" y="4819650"/>
            <a:ext cx="10477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400" b="1" i="1" dirty="0">
                <a:solidFill>
                  <a:schemeClr val="bg1"/>
                </a:solidFill>
                <a:latin typeface="Calibri" pitchFamily="34" charset="0"/>
              </a:rPr>
              <a:t>Play </a:t>
            </a:r>
          </a:p>
          <a:p>
            <a:pPr algn="ctr"/>
            <a:r>
              <a:rPr lang="es-MX" sz="1400" b="1" i="1" dirty="0">
                <a:solidFill>
                  <a:schemeClr val="bg1"/>
                </a:solidFill>
                <a:latin typeface="Calibri" pitchFamily="34" charset="0"/>
              </a:rPr>
              <a:t>Lobitos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9795" y="1628800"/>
            <a:ext cx="377469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73050" lvl="1" indent="-273050" algn="just" defTabSz="361950">
              <a:spcAft>
                <a:spcPts val="600"/>
              </a:spcAft>
              <a:buClr>
                <a:srgbClr val="CC3300"/>
              </a:buClr>
              <a:buFont typeface="Arial" charset="0"/>
              <a:buChar char="•"/>
            </a:pPr>
            <a:r>
              <a:rPr lang="es-ES" sz="17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Concesión DBFOT: </a:t>
            </a:r>
            <a:r>
              <a:rPr lang="es-ES" sz="1700" dirty="0">
                <a:latin typeface="+mn-lt"/>
                <a:cs typeface="Tahoma" pitchFamily="34" charset="0"/>
              </a:rPr>
              <a:t>Di</a:t>
            </a:r>
            <a:r>
              <a:rPr lang="es-MX" sz="1700" dirty="0">
                <a:latin typeface="+mn-lt"/>
                <a:cs typeface="Tahoma" pitchFamily="34" charset="0"/>
              </a:rPr>
              <a:t>seño</a:t>
            </a:r>
            <a:r>
              <a:rPr lang="es-MX" sz="1700" dirty="0" smtClean="0">
                <a:latin typeface="+mn-lt"/>
                <a:cs typeface="Tahoma" pitchFamily="34" charset="0"/>
              </a:rPr>
              <a:t>, construcción, financiamiento, operación y mantenimiento del nuevo Aeropuerto Internacional de Chinchero – Cusco</a:t>
            </a:r>
            <a:endParaRPr lang="en-US" sz="1700" dirty="0" smtClean="0">
              <a:latin typeface="+mn-lt"/>
              <a:cs typeface="Tahoma" pitchFamily="34" charset="0"/>
            </a:endParaRPr>
          </a:p>
          <a:p>
            <a:pPr marL="273050" lvl="1" indent="-273050" algn="just" defTabSz="361950">
              <a:spcAft>
                <a:spcPts val="600"/>
              </a:spcAft>
              <a:buClr>
                <a:srgbClr val="CC3300"/>
              </a:buClr>
              <a:buFont typeface="Arial" charset="0"/>
              <a:buChar char="•"/>
            </a:pPr>
            <a:r>
              <a:rPr lang="es-ES" sz="17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Inversión estimada (no incluye IGV):  </a:t>
            </a:r>
            <a:endParaRPr lang="es-ES" sz="1700" dirty="0" smtClean="0">
              <a:latin typeface="+mn-lt"/>
              <a:cs typeface="Tahoma" pitchFamily="34" charset="0"/>
            </a:endParaRPr>
          </a:p>
          <a:p>
            <a:pPr marL="450850" lvl="1" indent="-177800" algn="just" defTabSz="361950">
              <a:spcAft>
                <a:spcPts val="600"/>
              </a:spcAft>
              <a:buClr>
                <a:srgbClr val="CC3300"/>
              </a:buClr>
              <a:buFontTx/>
              <a:buChar char="-"/>
            </a:pPr>
            <a:r>
              <a:rPr lang="es-PE" sz="1700" dirty="0" smtClean="0">
                <a:latin typeface="+mn-lt"/>
                <a:cs typeface="Tahoma" pitchFamily="34" charset="0"/>
              </a:rPr>
              <a:t>Monto </a:t>
            </a:r>
            <a:r>
              <a:rPr lang="es-PE" sz="1700" dirty="0">
                <a:latin typeface="+mn-lt"/>
                <a:cs typeface="Tahoma" pitchFamily="34" charset="0"/>
              </a:rPr>
              <a:t>de inversión total (incluye ampliaciones </a:t>
            </a:r>
            <a:r>
              <a:rPr lang="es-PE" sz="1700" dirty="0" smtClean="0">
                <a:latin typeface="+mn-lt"/>
                <a:cs typeface="Tahoma" pitchFamily="34" charset="0"/>
              </a:rPr>
              <a:t>futuras y rehabilitación): </a:t>
            </a:r>
            <a:r>
              <a:rPr lang="es-PE" sz="1700" b="1" dirty="0">
                <a:latin typeface="+mn-lt"/>
                <a:cs typeface="Tahoma" pitchFamily="34" charset="0"/>
              </a:rPr>
              <a:t>US$ </a:t>
            </a:r>
            <a:r>
              <a:rPr lang="es-PE" sz="1700" b="1" dirty="0" smtClean="0">
                <a:latin typeface="+mn-lt"/>
                <a:cs typeface="Tahoma" pitchFamily="34" charset="0"/>
              </a:rPr>
              <a:t>659</a:t>
            </a:r>
            <a:r>
              <a:rPr lang="es-PE" sz="1700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s-PE" sz="1700" b="1" dirty="0" smtClean="0">
                <a:latin typeface="+mn-lt"/>
                <a:cs typeface="Tahoma" pitchFamily="34" charset="0"/>
              </a:rPr>
              <a:t>Millones</a:t>
            </a:r>
          </a:p>
          <a:p>
            <a:pPr marL="450850" lvl="1" indent="-177800" algn="just" defTabSz="361950">
              <a:spcAft>
                <a:spcPts val="600"/>
              </a:spcAft>
              <a:buClr>
                <a:srgbClr val="CC3300"/>
              </a:buClr>
              <a:buFontTx/>
              <a:buChar char="-"/>
            </a:pPr>
            <a:r>
              <a:rPr lang="es-PE" sz="1700" dirty="0" smtClean="0">
                <a:latin typeface="+mn-lt"/>
                <a:cs typeface="Tahoma" pitchFamily="34" charset="0"/>
              </a:rPr>
              <a:t>Inversión </a:t>
            </a:r>
            <a:r>
              <a:rPr lang="es-PE" sz="1700" dirty="0">
                <a:latin typeface="+mn-lt"/>
                <a:cs typeface="Tahoma" pitchFamily="34" charset="0"/>
              </a:rPr>
              <a:t>necesaria para el inicio de operaciones: </a:t>
            </a:r>
            <a:r>
              <a:rPr lang="es-PE" sz="1700" b="1" dirty="0">
                <a:latin typeface="+mn-lt"/>
                <a:cs typeface="Tahoma" pitchFamily="34" charset="0"/>
              </a:rPr>
              <a:t>US$ </a:t>
            </a:r>
            <a:r>
              <a:rPr lang="es-PE" sz="1700" b="1" dirty="0" smtClean="0">
                <a:latin typeface="+mn-lt"/>
                <a:cs typeface="Tahoma" pitchFamily="34" charset="0"/>
              </a:rPr>
              <a:t>539 </a:t>
            </a:r>
            <a:r>
              <a:rPr lang="es-PE" sz="1700" b="1" dirty="0">
                <a:latin typeface="+mn-lt"/>
                <a:cs typeface="Tahoma" pitchFamily="34" charset="0"/>
              </a:rPr>
              <a:t>Millones </a:t>
            </a:r>
            <a:endParaRPr lang="es-PE" sz="1700" b="1" dirty="0" smtClean="0">
              <a:latin typeface="+mn-lt"/>
              <a:cs typeface="Tahoma" pitchFamily="34" charset="0"/>
            </a:endParaRPr>
          </a:p>
          <a:p>
            <a:pPr marL="273050" lvl="1" indent="-273050" algn="just" defTabSz="361950" fontAlgn="b">
              <a:spcAft>
                <a:spcPts val="600"/>
              </a:spcAft>
              <a:buFont typeface="Arial" charset="0"/>
              <a:buChar char="•"/>
            </a:pPr>
            <a:r>
              <a:rPr lang="es-ES" sz="17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Plazo </a:t>
            </a:r>
            <a:r>
              <a:rPr lang="es-ES" sz="17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 la concesión:  </a:t>
            </a:r>
            <a:r>
              <a:rPr lang="es-ES" sz="1700" dirty="0" smtClean="0">
                <a:latin typeface="+mn-lt"/>
                <a:cs typeface="Tahoma" pitchFamily="34" charset="0"/>
              </a:rPr>
              <a:t>40 años</a:t>
            </a:r>
            <a:endParaRPr lang="es-ES" sz="1700" dirty="0">
              <a:latin typeface="+mn-lt"/>
              <a:cs typeface="Tahoma" pitchFamily="34" charset="0"/>
            </a:endParaRPr>
          </a:p>
          <a:p>
            <a:pPr marL="273050" lvl="1" indent="-273050" algn="just" defTabSz="361950" fontAlgn="b">
              <a:spcAft>
                <a:spcPts val="600"/>
              </a:spcAft>
              <a:buFont typeface="Arial" charset="0"/>
              <a:buChar char="•"/>
            </a:pPr>
            <a:r>
              <a:rPr lang="es-ES" sz="17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ES" sz="1700" dirty="0">
                <a:latin typeface="+mn-lt"/>
                <a:cs typeface="Tahoma" pitchFamily="34" charset="0"/>
              </a:rPr>
              <a:t>Concurso de Proyectos </a:t>
            </a:r>
            <a:r>
              <a:rPr lang="es-ES" sz="1700" dirty="0" smtClean="0">
                <a:latin typeface="+mn-lt"/>
                <a:cs typeface="Tahoma" pitchFamily="34" charset="0"/>
              </a:rPr>
              <a:t>Integrales</a:t>
            </a:r>
          </a:p>
          <a:p>
            <a:pPr marL="273050" lvl="1" indent="-273050" algn="just" defTabSz="361950" fontAlgn="b">
              <a:spcAft>
                <a:spcPts val="600"/>
              </a:spcAft>
              <a:buFont typeface="Arial" charset="0"/>
              <a:buChar char="•"/>
            </a:pPr>
            <a:r>
              <a:rPr lang="es-ES" sz="17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Esquema de </a:t>
            </a:r>
            <a:r>
              <a:rPr lang="es-ES" sz="17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financiamiento: </a:t>
            </a:r>
            <a:r>
              <a:rPr lang="es-ES" sz="1700" dirty="0" smtClean="0">
                <a:solidFill>
                  <a:schemeClr val="accent4"/>
                </a:solidFill>
                <a:latin typeface="+mn-lt"/>
                <a:cs typeface="Tahoma" pitchFamily="34" charset="0"/>
              </a:rPr>
              <a:t>Cofinanciado</a:t>
            </a:r>
          </a:p>
        </p:txBody>
      </p:sp>
      <p:sp>
        <p:nvSpPr>
          <p:cNvPr id="1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1437" y="6237312"/>
            <a:ext cx="2133600" cy="476250"/>
          </a:xfrm>
        </p:spPr>
        <p:txBody>
          <a:bodyPr/>
          <a:lstStyle/>
          <a:p>
            <a:pPr>
              <a:defRPr/>
            </a:pPr>
            <a:fld id="{DC15ABD2-4CDA-4CEC-B98F-5FE1A6D9AC41}" type="slidenum">
              <a:rPr lang="es-ES" smtClean="0">
                <a:latin typeface="+mn-lt"/>
              </a:rPr>
              <a:pPr>
                <a:defRPr/>
              </a:pPr>
              <a:t>4</a:t>
            </a:fld>
            <a:endParaRPr lang="es-ES" dirty="0">
              <a:latin typeface="+mn-lt"/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3" cstate="print"/>
          <a:srcRect r="8520"/>
          <a:stretch/>
        </p:blipFill>
        <p:spPr bwMode="auto">
          <a:xfrm>
            <a:off x="275301" y="1556792"/>
            <a:ext cx="491449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F6835-AB80-432A-94BC-752B8FBBD4AE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2"/>
          <a:srcRect l="21289" t="13437" r="3711" b="11562"/>
          <a:stretch>
            <a:fillRect/>
          </a:stretch>
        </p:blipFill>
        <p:spPr bwMode="auto">
          <a:xfrm>
            <a:off x="357158" y="1428736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ectangle 18"/>
          <p:cNvSpPr>
            <a:spLocks noChangeArrowheads="1"/>
          </p:cNvSpPr>
          <p:nvPr/>
        </p:nvSpPr>
        <p:spPr bwMode="auto">
          <a:xfrm>
            <a:off x="214282" y="285728"/>
            <a:ext cx="5286412" cy="61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ts val="100"/>
              </a:spcBef>
            </a:pPr>
            <a:r>
              <a:rPr lang="es-ES" b="1" dirty="0" smtClean="0">
                <a:latin typeface="+mn-lt"/>
                <a:cs typeface="Tahoma" pitchFamily="34" charset="0"/>
              </a:rPr>
              <a:t>NUEVO AEROPUERTO INTERNACIONAL DE CHINCHERO - CUSCO</a:t>
            </a:r>
            <a:endParaRPr lang="es-ES_tradnl" b="1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014" y="200834"/>
            <a:ext cx="572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2400" b="1" dirty="0" smtClean="0">
                <a:latin typeface="Calibri" pitchFamily="34" charset="0"/>
              </a:rPr>
              <a:t>PRONÓSTICO DE TRÁFICO DE PASAJEROS EN EL AICC</a:t>
            </a:r>
            <a:endParaRPr lang="es-PE" sz="2400" b="1" dirty="0">
              <a:latin typeface="Calibri" pitchFamily="34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1437" y="6237312"/>
            <a:ext cx="2133600" cy="476250"/>
          </a:xfrm>
        </p:spPr>
        <p:txBody>
          <a:bodyPr/>
          <a:lstStyle/>
          <a:p>
            <a:pPr>
              <a:defRPr/>
            </a:pPr>
            <a:fld id="{DC15ABD2-4CDA-4CEC-B98F-5FE1A6D9AC41}" type="slidenum">
              <a:rPr lang="es-ES" smtClean="0">
                <a:latin typeface="+mn-lt"/>
              </a:rPr>
              <a:pPr>
                <a:defRPr/>
              </a:pPr>
              <a:t>6</a:t>
            </a:fld>
            <a:endParaRPr lang="es-ES" dirty="0">
              <a:latin typeface="+mn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763688" y="6036950"/>
            <a:ext cx="5477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100" b="1" dirty="0" smtClean="0"/>
              <a:t>Tráfico de pasajeros </a:t>
            </a:r>
            <a:r>
              <a:rPr lang="es-PE" sz="1100" b="1" dirty="0"/>
              <a:t>del </a:t>
            </a:r>
            <a:r>
              <a:rPr lang="es-PE" sz="1100" b="1" smtClean="0"/>
              <a:t>AICC por </a:t>
            </a:r>
            <a:r>
              <a:rPr lang="es-PE" sz="1100" b="1" dirty="0"/>
              <a:t>tipo de </a:t>
            </a:r>
            <a:r>
              <a:rPr lang="es-PE" sz="1100" b="1" dirty="0" smtClean="0"/>
              <a:t>vuelo</a:t>
            </a:r>
            <a:endParaRPr lang="es-PE" sz="1100" b="1" dirty="0"/>
          </a:p>
        </p:txBody>
      </p:sp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b="2288"/>
          <a:stretch/>
        </p:blipFill>
        <p:spPr bwMode="auto">
          <a:xfrm>
            <a:off x="467544" y="1700808"/>
            <a:ext cx="8208912" cy="4181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0821" y="1842497"/>
            <a:ext cx="87836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700" dirty="0" smtClean="0">
                <a:latin typeface="Calibri" pitchFamily="34" charset="0"/>
              </a:rPr>
              <a:t>Terminal </a:t>
            </a:r>
            <a:r>
              <a:rPr lang="es-PE" sz="1700" dirty="0">
                <a:latin typeface="Calibri" pitchFamily="34" charset="0"/>
              </a:rPr>
              <a:t>de pasajeros </a:t>
            </a:r>
            <a:r>
              <a:rPr lang="es-PE" sz="1700" dirty="0" smtClean="0">
                <a:latin typeface="Calibri" pitchFamily="34" charset="0"/>
              </a:rPr>
              <a:t>IATA B de </a:t>
            </a:r>
            <a:r>
              <a:rPr lang="es-PE" sz="1700" dirty="0">
                <a:latin typeface="Calibri" pitchFamily="34" charset="0"/>
              </a:rPr>
              <a:t>40,000 m2 </a:t>
            </a:r>
            <a:r>
              <a:rPr lang="es-PE" sz="1700" dirty="0" smtClean="0">
                <a:latin typeface="Calibri" pitchFamily="34" charset="0"/>
              </a:rPr>
              <a:t>(diseño amigable con el paisaje de la zona)</a:t>
            </a: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700" dirty="0" smtClean="0">
                <a:latin typeface="Calibri" pitchFamily="34" charset="0"/>
              </a:rPr>
              <a:t>Movimiento </a:t>
            </a:r>
            <a:r>
              <a:rPr lang="es-PE" sz="1700" dirty="0">
                <a:latin typeface="Calibri" pitchFamily="34" charset="0"/>
              </a:rPr>
              <a:t>de </a:t>
            </a:r>
            <a:r>
              <a:rPr lang="es-PE" sz="1700" dirty="0" smtClean="0">
                <a:latin typeface="Calibri" pitchFamily="34" charset="0"/>
              </a:rPr>
              <a:t>Tierras </a:t>
            </a:r>
            <a:r>
              <a:rPr lang="es-PE" sz="1700" smtClean="0">
                <a:latin typeface="Calibri" pitchFamily="34" charset="0"/>
              </a:rPr>
              <a:t>de 16.8 </a:t>
            </a:r>
            <a:r>
              <a:rPr lang="es-PE" sz="1700" dirty="0">
                <a:latin typeface="Calibri" pitchFamily="34" charset="0"/>
              </a:rPr>
              <a:t>MM m3</a:t>
            </a: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700" dirty="0" smtClean="0">
                <a:latin typeface="Calibri" pitchFamily="34" charset="0"/>
              </a:rPr>
              <a:t>Pista de vuelo </a:t>
            </a:r>
            <a:r>
              <a:rPr lang="es-PE" sz="1700" dirty="0">
                <a:latin typeface="Calibri" pitchFamily="34" charset="0"/>
              </a:rPr>
              <a:t>16-34 ILS </a:t>
            </a:r>
            <a:r>
              <a:rPr lang="es-PE" sz="1700" dirty="0" smtClean="0">
                <a:latin typeface="Calibri" pitchFamily="34" charset="0"/>
              </a:rPr>
              <a:t>CAT 1 de 4,000 m x 45 </a:t>
            </a:r>
            <a:r>
              <a:rPr lang="es-PE" sz="1700" dirty="0">
                <a:latin typeface="Calibri" pitchFamily="34" charset="0"/>
              </a:rPr>
              <a:t>m (Cód. de ref. OACI 4-E)</a:t>
            </a: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700" dirty="0" smtClean="0">
                <a:latin typeface="Calibri" pitchFamily="34" charset="0"/>
              </a:rPr>
              <a:t>Calle de rodaje paralela </a:t>
            </a:r>
            <a:r>
              <a:rPr lang="es-PE" sz="1700" dirty="0">
                <a:latin typeface="Calibri" pitchFamily="34" charset="0"/>
              </a:rPr>
              <a:t>de </a:t>
            </a:r>
            <a:r>
              <a:rPr lang="es-PE" sz="1700" dirty="0" smtClean="0">
                <a:latin typeface="Calibri" pitchFamily="34" charset="0"/>
              </a:rPr>
              <a:t>4,000 m</a:t>
            </a:r>
            <a:endParaRPr lang="es-PE" sz="1700" dirty="0">
              <a:latin typeface="Calibri" pitchFamily="34" charset="0"/>
            </a:endParaRP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700" dirty="0">
                <a:latin typeface="Calibri" pitchFamily="34" charset="0"/>
              </a:rPr>
              <a:t>Plataforma </a:t>
            </a:r>
            <a:r>
              <a:rPr lang="es-PE" sz="1700" dirty="0" smtClean="0">
                <a:latin typeface="Calibri" pitchFamily="34" charset="0"/>
              </a:rPr>
              <a:t>con capacidad para 13 posiciones </a:t>
            </a:r>
            <a:r>
              <a:rPr lang="es-PE" sz="1700" dirty="0">
                <a:latin typeface="Calibri" pitchFamily="34" charset="0"/>
              </a:rPr>
              <a:t>de aeronaves </a:t>
            </a:r>
            <a:r>
              <a:rPr lang="es-PE" sz="1700" dirty="0" smtClean="0">
                <a:latin typeface="Calibri" pitchFamily="34" charset="0"/>
              </a:rPr>
              <a:t>comerciales y 140,000 m2</a:t>
            </a:r>
            <a:endParaRPr lang="es-PE" sz="1700" dirty="0">
              <a:latin typeface="Calibri" pitchFamily="34" charset="0"/>
            </a:endParaRP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700" dirty="0" smtClean="0">
                <a:latin typeface="Calibri" pitchFamily="34" charset="0"/>
              </a:rPr>
              <a:t>Escenario de apertura con capacidad para 4.5 </a:t>
            </a:r>
            <a:r>
              <a:rPr lang="es-PE" sz="1700" dirty="0" err="1" smtClean="0">
                <a:latin typeface="Calibri" pitchFamily="34" charset="0"/>
              </a:rPr>
              <a:t>Mpax</a:t>
            </a: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endParaRPr lang="es-PE" sz="1700" dirty="0" smtClean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332656"/>
            <a:ext cx="586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2400" b="1" dirty="0" smtClean="0">
                <a:latin typeface="+mn-lt"/>
              </a:rPr>
              <a:t>CARACTERÍSTICAS TÉCNICAS DEL PROYECTO</a:t>
            </a:r>
            <a:endParaRPr lang="es-PE" sz="2400" b="1" dirty="0">
              <a:latin typeface="+mn-lt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1437" y="6237312"/>
            <a:ext cx="2133600" cy="476250"/>
          </a:xfrm>
        </p:spPr>
        <p:txBody>
          <a:bodyPr/>
          <a:lstStyle/>
          <a:p>
            <a:pPr>
              <a:defRPr/>
            </a:pPr>
            <a:fld id="{DC15ABD2-4CDA-4CEC-B98F-5FE1A6D9AC41}" type="slidenum">
              <a:rPr lang="es-ES" smtClean="0">
                <a:latin typeface="+mn-lt"/>
              </a:rPr>
              <a:pPr>
                <a:defRPr/>
              </a:pPr>
              <a:t>7</a:t>
            </a:fld>
            <a:endParaRPr lang="es-ES" dirty="0">
              <a:latin typeface="+mn-lt"/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537809"/>
            <a:ext cx="7560840" cy="1915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8242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F6835-AB80-432A-94BC-752B8FBBD4AE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9" t="29679" r="15910" b="11800"/>
          <a:stretch/>
        </p:blipFill>
        <p:spPr bwMode="auto">
          <a:xfrm>
            <a:off x="32886" y="1412776"/>
            <a:ext cx="907707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56584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29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F6835-AB80-432A-94BC-752B8FBBD4AE}" type="slidenum">
              <a:rPr lang="es-ES" smtClean="0">
                <a:latin typeface="+mn-lt"/>
              </a:rPr>
              <a:pPr>
                <a:defRPr/>
              </a:pPr>
              <a:t>9</a:t>
            </a:fld>
            <a:endParaRPr lang="es-ES" dirty="0">
              <a:latin typeface="+mn-lt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288032" y="333375"/>
            <a:ext cx="442798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PE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CONTRATO DE CONCESIÓN</a:t>
            </a:r>
            <a:endParaRPr lang="es-PE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484784"/>
            <a:ext cx="878366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800" b="1" dirty="0" smtClean="0">
                <a:latin typeface="Calibri" pitchFamily="34" charset="0"/>
              </a:rPr>
              <a:t>Régimen de  Bienes:</a:t>
            </a:r>
          </a:p>
          <a:p>
            <a:pPr marL="627063" lvl="2" indent="-176213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800" dirty="0" smtClean="0">
                <a:latin typeface="Calibri" pitchFamily="34" charset="0"/>
              </a:rPr>
              <a:t>Todos </a:t>
            </a:r>
            <a:r>
              <a:rPr lang="es-PE" sz="1800" dirty="0">
                <a:latin typeface="Calibri" pitchFamily="34" charset="0"/>
              </a:rPr>
              <a:t>los Bienes califican como Bienes de la Concesión y por tanto revierten al Estado a la caducidad de la concesión</a:t>
            </a:r>
          </a:p>
          <a:p>
            <a:pPr marL="627063" lvl="2" indent="-176213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800" dirty="0" smtClean="0">
                <a:latin typeface="Calibri" pitchFamily="34" charset="0"/>
              </a:rPr>
              <a:t>El Concedente entrega al Concesionario a la Fecha de Cierre el Área de la Concesión</a:t>
            </a:r>
          </a:p>
          <a:p>
            <a:pPr marL="449263" lvl="1" indent="-274638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s-PE" sz="1800" b="1" dirty="0" smtClean="0">
                <a:latin typeface="Calibri" pitchFamily="34" charset="0"/>
              </a:rPr>
              <a:t>Obras:</a:t>
            </a:r>
          </a:p>
          <a:p>
            <a:pPr marL="627063" lvl="2" indent="-176213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800" dirty="0" smtClean="0">
                <a:latin typeface="Calibri" pitchFamily="34" charset="0"/>
              </a:rPr>
              <a:t>Obras </a:t>
            </a:r>
            <a:r>
              <a:rPr lang="es-PE" sz="1800" dirty="0">
                <a:latin typeface="Calibri" pitchFamily="34" charset="0"/>
              </a:rPr>
              <a:t>necesarias para el inicio de la </a:t>
            </a:r>
            <a:r>
              <a:rPr lang="es-PE" sz="1800" dirty="0" smtClean="0">
                <a:latin typeface="Calibri" pitchFamily="34" charset="0"/>
              </a:rPr>
              <a:t>operación </a:t>
            </a:r>
            <a:r>
              <a:rPr lang="es-PE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s-PE" sz="1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s-PE" sz="1800" dirty="0" smtClean="0">
                <a:latin typeface="Calibri" pitchFamily="34" charset="0"/>
              </a:rPr>
              <a:t>Requisitos </a:t>
            </a:r>
            <a:r>
              <a:rPr lang="es-PE" sz="1800" dirty="0">
                <a:latin typeface="Calibri" pitchFamily="34" charset="0"/>
              </a:rPr>
              <a:t>para la </a:t>
            </a:r>
            <a:r>
              <a:rPr lang="es-PE" sz="1800" dirty="0" smtClean="0">
                <a:latin typeface="Calibri" pitchFamily="34" charset="0"/>
              </a:rPr>
              <a:t>construcción: </a:t>
            </a:r>
          </a:p>
          <a:p>
            <a:pPr marL="1027113" lvl="2" indent="-4000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LcPeriod"/>
              <a:defRPr/>
            </a:pPr>
            <a:r>
              <a:rPr lang="es-PE" sz="1800" dirty="0" smtClean="0">
                <a:latin typeface="Calibri" pitchFamily="34" charset="0"/>
              </a:rPr>
              <a:t>Autorización de la DGAC para </a:t>
            </a:r>
            <a:r>
              <a:rPr lang="es-PE" sz="1800" dirty="0">
                <a:latin typeface="Calibri" pitchFamily="34" charset="0"/>
              </a:rPr>
              <a:t>el inicio de construcción del </a:t>
            </a:r>
            <a:r>
              <a:rPr lang="es-PE" sz="1800" dirty="0" smtClean="0">
                <a:latin typeface="Calibri" pitchFamily="34" charset="0"/>
              </a:rPr>
              <a:t>Aeropuerto</a:t>
            </a:r>
          </a:p>
          <a:p>
            <a:pPr marL="1027113" lvl="2" indent="-4000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LcPeriod"/>
              <a:defRPr/>
            </a:pPr>
            <a:r>
              <a:rPr lang="es-PE" sz="1800" dirty="0" smtClean="0">
                <a:latin typeface="Calibri" pitchFamily="34" charset="0"/>
              </a:rPr>
              <a:t>EDI aprobado por el MTC (incluye EIA aprobado por la DGASA)</a:t>
            </a:r>
            <a:endParaRPr lang="es-PE" sz="1800" dirty="0">
              <a:latin typeface="Calibri" pitchFamily="34" charset="0"/>
            </a:endParaRPr>
          </a:p>
          <a:p>
            <a:pPr marL="1027113" lvl="2" indent="-4000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LcPeriod"/>
              <a:defRPr/>
            </a:pPr>
            <a:r>
              <a:rPr lang="es-PE" sz="1800" dirty="0" smtClean="0">
                <a:latin typeface="Calibri" pitchFamily="34" charset="0"/>
              </a:rPr>
              <a:t>Cierre Financiero</a:t>
            </a:r>
          </a:p>
          <a:p>
            <a:pPr marL="1027113" lvl="2" indent="-4000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LcPeriod"/>
              <a:defRPr/>
            </a:pPr>
            <a:r>
              <a:rPr lang="es-PE" sz="1800" dirty="0" smtClean="0">
                <a:latin typeface="Calibri" pitchFamily="34" charset="0"/>
              </a:rPr>
              <a:t>Permisos </a:t>
            </a:r>
            <a:r>
              <a:rPr lang="es-PE" sz="1800" dirty="0">
                <a:latin typeface="Calibri" pitchFamily="34" charset="0"/>
              </a:rPr>
              <a:t>y licencias municipales </a:t>
            </a:r>
            <a:endParaRPr lang="es-PE" sz="1800" dirty="0" smtClean="0">
              <a:latin typeface="Calibri" pitchFamily="34" charset="0"/>
            </a:endParaRPr>
          </a:p>
          <a:p>
            <a:pPr marL="1027113" lvl="2" indent="-4000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romanLcPeriod"/>
              <a:defRPr/>
            </a:pPr>
            <a:r>
              <a:rPr lang="es-PE" sz="1800" dirty="0" smtClean="0">
                <a:latin typeface="Calibri" pitchFamily="34" charset="0"/>
              </a:rPr>
              <a:t>Plan </a:t>
            </a:r>
            <a:r>
              <a:rPr lang="es-PE" sz="1800" dirty="0">
                <a:latin typeface="Calibri" pitchFamily="34" charset="0"/>
              </a:rPr>
              <a:t>de Monitoreo </a:t>
            </a:r>
            <a:r>
              <a:rPr lang="es-PE" sz="1800" dirty="0" smtClean="0">
                <a:latin typeface="Calibri" pitchFamily="34" charset="0"/>
              </a:rPr>
              <a:t>Arqueológico aprobado por el Ministerio </a:t>
            </a:r>
            <a:r>
              <a:rPr lang="es-PE" sz="1800" dirty="0">
                <a:latin typeface="Calibri" pitchFamily="34" charset="0"/>
              </a:rPr>
              <a:t>de Cultura</a:t>
            </a:r>
          </a:p>
          <a:p>
            <a:pPr marL="627063" lvl="2" indent="-176213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800" dirty="0" smtClean="0">
                <a:latin typeface="Calibri" pitchFamily="34" charset="0"/>
              </a:rPr>
              <a:t>Obras según demanda </a:t>
            </a:r>
            <a:r>
              <a:rPr lang="es-PE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s-PE" sz="1800" dirty="0" smtClean="0">
                <a:latin typeface="Calibri" pitchFamily="34" charset="0"/>
              </a:rPr>
              <a:t>Obligación de ejecutar las obras oportunamente de tal modo de cumplir con los Requisitos Técnicos Mínimos</a:t>
            </a:r>
            <a:endParaRPr lang="es-PE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361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ís2006">
  <a:themeElements>
    <a:clrScheme name="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país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ís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ís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ís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ís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ís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ís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ís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ís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ís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ís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ís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ís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aís2006">
  <a:themeElements>
    <a:clrScheme name="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1_país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aís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ís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ís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ís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ís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ís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ís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ís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ís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ís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ís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ís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aís2006">
  <a:themeElements>
    <a:clrScheme name="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2_país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aís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ís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ís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ís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ís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ís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ís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ís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ís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ís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ís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ís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aís2006">
  <a:themeElements>
    <a:clrScheme name="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3_país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aís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aís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aís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aís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aís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aís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aís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aís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aís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aís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aís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aís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19094</TotalTime>
  <Words>763</Words>
  <Application>Microsoft Office PowerPoint</Application>
  <PresentationFormat>Presentación en pantalla (4:3)</PresentationFormat>
  <Paragraphs>163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MODELO</vt:lpstr>
      <vt:lpstr>Diseño personalizado</vt:lpstr>
      <vt:lpstr>2_Diseño personalizado</vt:lpstr>
      <vt:lpstr>país2006</vt:lpstr>
      <vt:lpstr>1_país2006</vt:lpstr>
      <vt:lpstr>2_país2006</vt:lpstr>
      <vt:lpstr>3_país2006</vt:lpstr>
      <vt:lpstr>1_MODELO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Miryam Banda</cp:lastModifiedBy>
  <cp:revision>1737</cp:revision>
  <dcterms:created xsi:type="dcterms:W3CDTF">2009-03-03T17:39:46Z</dcterms:created>
  <dcterms:modified xsi:type="dcterms:W3CDTF">2013-10-29T20:27:02Z</dcterms:modified>
</cp:coreProperties>
</file>