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63" r:id="rId2"/>
    <p:sldMasterId id="2147488108" r:id="rId3"/>
    <p:sldMasterId id="2147483764" r:id="rId4"/>
    <p:sldMasterId id="2147483765" r:id="rId5"/>
    <p:sldMasterId id="2147483766" r:id="rId6"/>
    <p:sldMasterId id="2147483767" r:id="rId7"/>
    <p:sldMasterId id="2147483768" r:id="rId8"/>
    <p:sldMasterId id="2147483769" r:id="rId9"/>
  </p:sldMasterIdLst>
  <p:notesMasterIdLst>
    <p:notesMasterId r:id="rId24"/>
  </p:notesMasterIdLst>
  <p:handoutMasterIdLst>
    <p:handoutMasterId r:id="rId25"/>
  </p:handoutMasterIdLst>
  <p:sldIdLst>
    <p:sldId id="1377" r:id="rId10"/>
    <p:sldId id="1419" r:id="rId11"/>
    <p:sldId id="1414" r:id="rId12"/>
    <p:sldId id="1422" r:id="rId13"/>
    <p:sldId id="1446" r:id="rId14"/>
    <p:sldId id="1448" r:id="rId15"/>
    <p:sldId id="1443" r:id="rId16"/>
    <p:sldId id="1444" r:id="rId17"/>
    <p:sldId id="1445" r:id="rId18"/>
    <p:sldId id="1439" r:id="rId19"/>
    <p:sldId id="1442" r:id="rId20"/>
    <p:sldId id="1411" r:id="rId21"/>
    <p:sldId id="1382" r:id="rId22"/>
    <p:sldId id="1383" r:id="rId23"/>
  </p:sldIdLst>
  <p:sldSz cx="9144000" cy="6858000" type="screen4x3"/>
  <p:notesSz cx="6797675" cy="992822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  <a:srgbClr val="006600"/>
    <a:srgbClr val="003300"/>
    <a:srgbClr val="FF6565"/>
    <a:srgbClr val="FC3030"/>
    <a:srgbClr val="FC3636"/>
    <a:srgbClr val="FFFF66"/>
    <a:srgbClr val="94E494"/>
    <a:srgbClr val="AFE4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4047" autoAdjust="0"/>
    <p:restoredTop sz="86501" autoAdjust="0"/>
  </p:normalViewPr>
  <p:slideViewPr>
    <p:cSldViewPr>
      <p:cViewPr>
        <p:scale>
          <a:sx n="70" d="100"/>
          <a:sy n="70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>
        <p:scale>
          <a:sx n="30" d="100"/>
          <a:sy n="30" d="100"/>
        </p:scale>
        <p:origin x="-2268" y="-576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342" cy="495872"/>
          </a:xfrm>
          <a:prstGeom prst="rect">
            <a:avLst/>
          </a:prstGeom>
        </p:spPr>
        <p:txBody>
          <a:bodyPr vert="horz" wrap="square" lIns="91556" tIns="45778" rIns="91556" bIns="4577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1813" y="2"/>
            <a:ext cx="2944342" cy="495872"/>
          </a:xfrm>
          <a:prstGeom prst="rect">
            <a:avLst/>
          </a:prstGeom>
        </p:spPr>
        <p:txBody>
          <a:bodyPr vert="horz" wrap="square" lIns="91556" tIns="45778" rIns="91556" bIns="4577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94D1506-B45E-4856-BBAA-D73316145F11}" type="datetimeFigureOut">
              <a:rPr lang="es-ES"/>
              <a:pPr>
                <a:defRPr/>
              </a:pPr>
              <a:t>13/02/2014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4342" cy="495872"/>
          </a:xfrm>
          <a:prstGeom prst="rect">
            <a:avLst/>
          </a:prstGeom>
        </p:spPr>
        <p:txBody>
          <a:bodyPr vert="horz" wrap="square" lIns="91556" tIns="45778" rIns="91556" bIns="4577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1813" y="9430813"/>
            <a:ext cx="2944342" cy="495872"/>
          </a:xfrm>
          <a:prstGeom prst="rect">
            <a:avLst/>
          </a:prstGeom>
        </p:spPr>
        <p:txBody>
          <a:bodyPr vert="horz" wrap="square" lIns="91556" tIns="45778" rIns="91556" bIns="4577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1C6EF86-D911-463C-8BF8-39CA0E15481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96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342" cy="495872"/>
          </a:xfrm>
          <a:prstGeom prst="rect">
            <a:avLst/>
          </a:prstGeom>
        </p:spPr>
        <p:txBody>
          <a:bodyPr vert="horz" wrap="square" lIns="91556" tIns="45778" rIns="91556" bIns="4577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1813" y="2"/>
            <a:ext cx="2944342" cy="495872"/>
          </a:xfrm>
          <a:prstGeom prst="rect">
            <a:avLst/>
          </a:prstGeom>
        </p:spPr>
        <p:txBody>
          <a:bodyPr vert="horz" wrap="square" lIns="91556" tIns="45778" rIns="91556" bIns="4577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A17AAE2-A94A-4EFF-B428-1957EC87E49F}" type="datetimeFigureOut">
              <a:rPr lang="es-ES"/>
              <a:pPr>
                <a:defRPr/>
              </a:pPr>
              <a:t>13/02/2014</a:t>
            </a:fld>
            <a:endParaRPr lang="en-U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2950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6" tIns="45778" rIns="91556" bIns="45778" rtlCol="0" anchor="ctr"/>
          <a:lstStyle/>
          <a:p>
            <a:pPr lvl="0"/>
            <a:endParaRPr lang="en-U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64" y="4716947"/>
            <a:ext cx="5438748" cy="4469010"/>
          </a:xfrm>
          <a:prstGeom prst="rect">
            <a:avLst/>
          </a:prstGeom>
        </p:spPr>
        <p:txBody>
          <a:bodyPr vert="horz" wrap="square" lIns="91556" tIns="45778" rIns="91556" bIns="4577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813"/>
            <a:ext cx="2944342" cy="495872"/>
          </a:xfrm>
          <a:prstGeom prst="rect">
            <a:avLst/>
          </a:prstGeom>
        </p:spPr>
        <p:txBody>
          <a:bodyPr vert="horz" wrap="square" lIns="91556" tIns="45778" rIns="91556" bIns="4577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1813" y="9430813"/>
            <a:ext cx="2944342" cy="495872"/>
          </a:xfrm>
          <a:prstGeom prst="rect">
            <a:avLst/>
          </a:prstGeom>
        </p:spPr>
        <p:txBody>
          <a:bodyPr vert="horz" wrap="square" lIns="91556" tIns="45778" rIns="91556" bIns="4577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BE378AF-E9B3-4458-9292-4C4D43101F6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9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53591" y="9430093"/>
            <a:ext cx="2942512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699" tIns="44358" rIns="88699" bIns="44358" anchor="b"/>
          <a:lstStyle/>
          <a:p>
            <a:pPr defTabSz="844579"/>
            <a:fld id="{C9E8A07A-E01D-405D-8F31-6CAA7173C01F}" type="slidenum">
              <a:rPr lang="es-ES" sz="1400">
                <a:latin typeface="Calibri" pitchFamily="34" charset="0"/>
                <a:ea typeface="ＭＳ Ｐゴシック"/>
                <a:cs typeface="ＭＳ Ｐゴシック"/>
              </a:rPr>
              <a:pPr defTabSz="844579"/>
              <a:t>6</a:t>
            </a:fld>
            <a:endParaRPr lang="es-ES" sz="1400" dirty="0"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55165" y="9430091"/>
            <a:ext cx="2942512" cy="49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70" tIns="43882" rIns="87770" bIns="43882" anchor="b"/>
          <a:lstStyle/>
          <a:p>
            <a:pPr defTabSz="865376"/>
            <a:fld id="{5A33613D-A06C-4E77-9CFF-2CF90030931F}" type="slidenum">
              <a:rPr lang="es-ES_tradnl" sz="1400">
                <a:latin typeface="Calibri" pitchFamily="34" charset="0"/>
              </a:rPr>
              <a:pPr defTabSz="865376"/>
              <a:t>6</a:t>
            </a:fld>
            <a:endParaRPr lang="es-ES_tradnl" sz="1400" dirty="0">
              <a:latin typeface="Calibri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2950"/>
            <a:ext cx="4962525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5 Marcador de notas"/>
          <p:cNvSpPr>
            <a:spLocks noGrp="1"/>
          </p:cNvSpPr>
          <p:nvPr/>
        </p:nvSpPr>
        <p:spPr bwMode="auto">
          <a:xfrm>
            <a:off x="679768" y="4719355"/>
            <a:ext cx="5438140" cy="446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689" tIns="44341" rIns="88689" bIns="44341"/>
          <a:lstStyle/>
          <a:p>
            <a:pPr defTabSz="844579" eaLnBrk="0" hangingPunct="0">
              <a:spcBef>
                <a:spcPct val="30000"/>
              </a:spcBef>
            </a:pPr>
            <a:endParaRPr lang="es-ES" sz="14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53591" y="9430093"/>
            <a:ext cx="2942512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699" tIns="44358" rIns="88699" bIns="44358" anchor="b"/>
          <a:lstStyle/>
          <a:p>
            <a:pPr defTabSz="844579"/>
            <a:fld id="{C9E8A07A-E01D-405D-8F31-6CAA7173C01F}" type="slidenum">
              <a:rPr lang="es-ES" sz="1400">
                <a:latin typeface="Calibri" pitchFamily="34" charset="0"/>
                <a:ea typeface="ＭＳ Ｐゴシック"/>
                <a:cs typeface="ＭＳ Ｐゴシック"/>
              </a:rPr>
              <a:pPr defTabSz="844579"/>
              <a:t>10</a:t>
            </a:fld>
            <a:endParaRPr lang="es-ES" sz="1400" dirty="0"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55165" y="9430091"/>
            <a:ext cx="2942512" cy="49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70" tIns="43882" rIns="87770" bIns="43882" anchor="b"/>
          <a:lstStyle/>
          <a:p>
            <a:pPr defTabSz="865376"/>
            <a:fld id="{5A33613D-A06C-4E77-9CFF-2CF90030931F}" type="slidenum">
              <a:rPr lang="es-ES_tradnl" sz="1400">
                <a:latin typeface="Calibri" pitchFamily="34" charset="0"/>
              </a:rPr>
              <a:pPr defTabSz="865376"/>
              <a:t>10</a:t>
            </a:fld>
            <a:endParaRPr lang="es-ES_tradnl" sz="1400" dirty="0">
              <a:latin typeface="Calibri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2950"/>
            <a:ext cx="4962525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5 Marcador de notas"/>
          <p:cNvSpPr>
            <a:spLocks noGrp="1"/>
          </p:cNvSpPr>
          <p:nvPr/>
        </p:nvSpPr>
        <p:spPr bwMode="auto">
          <a:xfrm>
            <a:off x="679768" y="4719355"/>
            <a:ext cx="5438140" cy="446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689" tIns="44341" rIns="88689" bIns="44341"/>
          <a:lstStyle/>
          <a:p>
            <a:pPr defTabSz="844579" eaLnBrk="0" hangingPunct="0">
              <a:spcBef>
                <a:spcPct val="30000"/>
              </a:spcBef>
            </a:pPr>
            <a:endParaRPr lang="es-ES" sz="14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 txBox="1">
            <a:spLocks noGrp="1" noChangeArrowheads="1"/>
          </p:cNvSpPr>
          <p:nvPr/>
        </p:nvSpPr>
        <p:spPr bwMode="auto">
          <a:xfrm>
            <a:off x="3851813" y="9429273"/>
            <a:ext cx="2944342" cy="4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08" tIns="45855" rIns="91708" bIns="45855" anchor="b"/>
          <a:lstStyle/>
          <a:p>
            <a:pPr algn="r"/>
            <a:fld id="{F2E3865B-9D6B-4425-ADAA-A02291AFDB8F}" type="slidenum">
              <a:rPr lang="es-ES_tradnl" sz="1200">
                <a:latin typeface="Calibri" pitchFamily="34" charset="0"/>
              </a:rPr>
              <a:pPr algn="r"/>
              <a:t>14</a:t>
            </a:fld>
            <a:endParaRPr lang="es-ES_tradnl" sz="1200" dirty="0">
              <a:latin typeface="Calibri" pitchFamily="34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4 Marcador de notas"/>
          <p:cNvSpPr>
            <a:spLocks noGrp="1"/>
          </p:cNvSpPr>
          <p:nvPr/>
        </p:nvSpPr>
        <p:spPr bwMode="auto">
          <a:xfrm>
            <a:off x="905952" y="4716947"/>
            <a:ext cx="4985772" cy="446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08" tIns="45855" rIns="91708" bIns="45855"/>
          <a:lstStyle/>
          <a:p>
            <a:pPr algn="r" eaLnBrk="0" hangingPunct="0">
              <a:spcBef>
                <a:spcPct val="30000"/>
              </a:spcBef>
            </a:pPr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5813"/>
            <a:ext cx="8229600" cy="4525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065B5-21F1-463E-A0EE-6D7ABDD56F9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3421D-4C23-4E2E-95CD-C39D7C443E6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4AFFD-8550-4403-8E58-6F30703F6D3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84950" y="71438"/>
            <a:ext cx="2101850" cy="6054725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279400" y="71438"/>
            <a:ext cx="6153150" cy="60547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9478D-6407-4096-8FA0-3F29133EF05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3071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307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5791-0A52-4305-A84F-3B6CCCC529B2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80D44-645D-4CF2-8964-0672E94156E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5CF73-F17B-457E-A053-23B566165A3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058DB-1CB7-4E51-9D94-0E724D0221C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9A36F-1B99-4441-BF21-A38F68EC20C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64B3B-AD95-40AB-A982-FD70A7F0640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mina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F6835-AB80-432A-94BC-752B8FBBD4A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C4991-AB30-4A68-ABD5-FD22FD9275B9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055813"/>
            <a:ext cx="82296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28FEB-1E74-4AC0-91BF-5AFE424974D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1511F-52AD-4D07-B68C-084F8E3D4A9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84950" y="71438"/>
            <a:ext cx="2101850" cy="6054725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279400" y="71438"/>
            <a:ext cx="6153150" cy="60547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04BCA-CE0A-428F-B076-192584F3577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eropuer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80512" cy="698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ropuer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4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3018C-DE26-452B-B144-6FA8AEBA9DB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93B77-DFC7-48C3-8233-DB42E27AEE83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7D60C-08EC-4C1C-B167-1455C0847024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6F42B-12AD-41B7-8B30-F0EB1D4A0567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2C31-94DA-4772-BEE5-E09AB29163AF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9677F-E963-418E-83D5-CCF4C06717B2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083A0-3634-4652-8FB9-B7111E4C4954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06F16-5F54-4171-89BB-C8E9A6053DFC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529D5-C12F-40B9-985F-D5DC6E3CEC72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23674-678B-4B7D-B8DA-45061FF2B329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FAB9A-6545-4277-A1DA-BC156856C806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6E18D-B02B-4D89-857D-517B1D7A44C8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2EC60-A5ED-40E5-9209-D0FC82C73339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rcape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FFD2F-8A19-4E12-AA15-398542B9DC28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BCA43-FD8A-4F28-9681-58B1BB468327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32" cy="692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D400CF-5EE5-4A0E-9F55-6C1805A60FBE}" type="datetimeFigureOut">
              <a:rPr lang="en-US" smtClean="0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35D7BB-7E7C-422D-8DCE-14F0D88DF029}" type="slidenum">
              <a:rPr lang="es-PE" smtClean="0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E5F92-6363-4A9A-98A7-EFE183D672A2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0AD36-6B16-4388-885F-1D7F687FB113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245B2-6FFC-420C-A202-7B842F9F51D1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DE0C1-98AD-4ED7-A3C0-9A1906BB167B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4437F-72AE-4C7B-96FC-121BA97F2E60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50123-C695-4C7F-A8BE-220D8DFB1BB7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E8C72-CBEF-4A33-9A63-3933EDE4EC18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0D539-DFBA-4348-8D3E-ECA5EBEF36B0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20558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41375"/>
            <a:ext cx="2057400" cy="5740400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41375"/>
            <a:ext cx="6019800" cy="5740400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41375"/>
            <a:ext cx="2057400" cy="5740400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41375"/>
            <a:ext cx="6019800" cy="5740400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41375"/>
            <a:ext cx="2057400" cy="5740400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41375"/>
            <a:ext cx="6019800" cy="5740400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20558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41375"/>
            <a:ext cx="2057400" cy="5740400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41375"/>
            <a:ext cx="6019800" cy="5740400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12769-5195-4297-AD07-856011BF31C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62EA0-D979-495A-9EA2-D0A5706C0E3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86F9A-B51D-434D-96B2-3CBC973B3913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74779-3C25-479E-8AAF-6851D9B636F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68CB3-35E0-4779-B084-0EC8252D5E4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81A46-F676-4A47-A820-11A8AA03340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7A7AF-CB8F-42C6-BFC9-0DC9B6E3FEE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F5FB1-FB31-4308-B75E-1E23EEF3C7C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7A2DC-AFD8-4DA5-B2B7-973E04815C1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AC04F-E99F-4D96-93FD-C28B27A2369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73E8A-6CA7-450A-A0CF-889051D5C31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 descr="04 ferrocarri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423D8-3B29-4E7A-95B1-A23F261CC81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B771A-1AB1-4D69-B56B-C598CD17562D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F5F2A-5980-492A-BF86-3CA071FC758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D0455-9BD7-4798-9280-92D0BF203DA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F9C6C-4189-4097-BD9C-F4F32E1BBB2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33185-36EE-46C7-9CEC-EEA4956FFC4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BBC52-1E4A-4C81-B950-F2A8DDF24D2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7.jpe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jpeg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7.jpeg"/><Relationship Id="rId18" Type="http://schemas.openxmlformats.org/officeDocument/2006/relationships/image" Target="../media/image24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17" Type="http://schemas.openxmlformats.org/officeDocument/2006/relationships/image" Target="../media/image23.jpe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21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0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2" y="-24"/>
            <a:ext cx="9144032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112" r:id="rId1"/>
    <p:sldLayoutId id="2147488113" r:id="rId2"/>
    <p:sldLayoutId id="2147488114" r:id="rId3"/>
    <p:sldLayoutId id="2147488115" r:id="rId4"/>
    <p:sldLayoutId id="2147488116" r:id="rId5"/>
    <p:sldLayoutId id="2147488117" r:id="rId6"/>
    <p:sldLayoutId id="2147488118" r:id="rId7"/>
    <p:sldLayoutId id="2147488119" r:id="rId8"/>
    <p:sldLayoutId id="2147488120" r:id="rId9"/>
    <p:sldLayoutId id="2147488121" r:id="rId10"/>
    <p:sldLayoutId id="2147488122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5pPr>
      <a:lvl6pPr marL="25146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6pPr>
      <a:lvl7pPr marL="29718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7pPr>
      <a:lvl8pPr marL="3429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8pPr>
      <a:lvl9pPr marL="3886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endParaRPr lang="es-ES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2697A02-1982-4786-A631-353967CE350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13318" name="Imagen 7" descr="cabecera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Imagen 9" descr="pie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" y="9536113"/>
            <a:ext cx="91440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79400" y="71438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23" r:id="rId1"/>
    <p:sldLayoutId id="2147488124" r:id="rId2"/>
    <p:sldLayoutId id="2147488125" r:id="rId3"/>
    <p:sldLayoutId id="2147488126" r:id="rId4"/>
    <p:sldLayoutId id="2147488127" r:id="rId5"/>
    <p:sldLayoutId id="2147488128" r:id="rId6"/>
    <p:sldLayoutId id="2147488129" r:id="rId7"/>
    <p:sldLayoutId id="2147488130" r:id="rId8"/>
    <p:sldLayoutId id="2147488131" r:id="rId9"/>
    <p:sldLayoutId id="2147488132" r:id="rId10"/>
    <p:sldLayoutId id="2147488133" r:id="rId11"/>
    <p:sldLayoutId id="2147488211" r:id="rId12"/>
    <p:sldLayoutId id="2147488212" r:id="rId13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PE" smtClean="0"/>
          </a:p>
        </p:txBody>
      </p:sp>
      <p:sp>
        <p:nvSpPr>
          <p:cNvPr id="276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2D400CF-5EE5-4A0E-9F55-6C1805A60FBE}" type="datetimeFigureOut">
              <a:rPr lang="en-US"/>
              <a:pPr>
                <a:defRPr/>
              </a:pPr>
              <a:t>2/13/2014</a:t>
            </a:fld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A35D7BB-7E7C-422D-8DCE-14F0D88DF029}" type="slidenum">
              <a:rPr lang="es-PE"/>
              <a:pPr>
                <a:defRPr/>
              </a:pPr>
              <a:t>‹Nº›</a:t>
            </a:fld>
            <a:endParaRPr lang="es-P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34" r:id="rId1"/>
    <p:sldLayoutId id="2147488135" r:id="rId2"/>
    <p:sldLayoutId id="2147488136" r:id="rId3"/>
    <p:sldLayoutId id="2147488137" r:id="rId4"/>
    <p:sldLayoutId id="2147488138" r:id="rId5"/>
    <p:sldLayoutId id="2147488139" r:id="rId6"/>
    <p:sldLayoutId id="2147488140" r:id="rId7"/>
    <p:sldLayoutId id="2147488214" r:id="rId8"/>
    <p:sldLayoutId id="2147488141" r:id="rId9"/>
    <p:sldLayoutId id="2147488142" r:id="rId10"/>
    <p:sldLayoutId id="2147488143" r:id="rId11"/>
    <p:sldLayoutId id="21474881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8 Grupo"/>
          <p:cNvGrpSpPr>
            <a:grpSpLocks/>
          </p:cNvGrpSpPr>
          <p:nvPr/>
        </p:nvGrpSpPr>
        <p:grpSpPr bwMode="auto">
          <a:xfrm>
            <a:off x="4398963" y="4148138"/>
            <a:ext cx="4365625" cy="2495550"/>
            <a:chOff x="4399010" y="4147858"/>
            <a:chExt cx="4365080" cy="2495550"/>
          </a:xfrm>
        </p:grpSpPr>
        <p:pic>
          <p:nvPicPr>
            <p:cNvPr id="39944" name="Picture 8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99010" y="4147858"/>
              <a:ext cx="4365080" cy="24955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39945" name="Picture 9"/>
            <p:cNvPicPr preferRelativeResize="0">
              <a:picLocks noChangeArrowheads="1"/>
            </p:cNvPicPr>
            <p:nvPr userDrawn="1"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05605" y="5669787"/>
              <a:ext cx="1728000" cy="6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939" name="Picture 3" descr="vista panoramica puerto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2588" y="4211638"/>
            <a:ext cx="3916362" cy="22685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2463" y="307975"/>
            <a:ext cx="36988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1" descr="T_P_%20GENERAL%20SAN%20MARTI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81538" y="307975"/>
            <a:ext cx="36734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41375"/>
            <a:ext cx="82296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399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58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45" r:id="rId1"/>
    <p:sldLayoutId id="2147488146" r:id="rId2"/>
    <p:sldLayoutId id="2147488147" r:id="rId3"/>
    <p:sldLayoutId id="2147488148" r:id="rId4"/>
    <p:sldLayoutId id="2147488149" r:id="rId5"/>
    <p:sldLayoutId id="2147488150" r:id="rId6"/>
    <p:sldLayoutId id="2147488151" r:id="rId7"/>
    <p:sldLayoutId id="2147488152" r:id="rId8"/>
    <p:sldLayoutId id="2147488153" r:id="rId9"/>
    <p:sldLayoutId id="2147488154" r:id="rId10"/>
    <p:sldLayoutId id="2147488155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5pPr>
      <a:lvl6pPr marL="25146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6pPr>
      <a:lvl7pPr marL="29718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7pPr>
      <a:lvl8pPr marL="3429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8pPr>
      <a:lvl9pPr marL="3886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8 Grupo"/>
          <p:cNvGrpSpPr>
            <a:grpSpLocks/>
          </p:cNvGrpSpPr>
          <p:nvPr/>
        </p:nvGrpSpPr>
        <p:grpSpPr bwMode="auto">
          <a:xfrm>
            <a:off x="4398963" y="4148138"/>
            <a:ext cx="4365625" cy="2495550"/>
            <a:chOff x="4399010" y="4147858"/>
            <a:chExt cx="4365080" cy="2495550"/>
          </a:xfrm>
        </p:grpSpPr>
        <p:pic>
          <p:nvPicPr>
            <p:cNvPr id="52233" name="Picture 8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99010" y="4147858"/>
              <a:ext cx="4365080" cy="24955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52234" name="Picture 9"/>
            <p:cNvPicPr preferRelativeResize="0">
              <a:picLocks noChangeArrowheads="1"/>
            </p:cNvPicPr>
            <p:nvPr userDrawn="1"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05605" y="5669787"/>
              <a:ext cx="1728000" cy="6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27" name="Picture 2" descr="F:\2009\01_Proyectos en curso\A_Aviación\T090042_Concesión Aeropuertos Sur del Perú\04_Recopilación de datos\14 - Selección fotos Aeropuertos Sur de Perú\Andahuaylas\Imagen1.jpg"/>
          <p:cNvPicPr preferRelativeResize="0">
            <a:picLocks noChangeArrowheads="1"/>
          </p:cNvPicPr>
          <p:nvPr/>
        </p:nvPicPr>
        <p:blipFill>
          <a:blip r:embed="rId15" cstate="print"/>
          <a:srcRect l="15364"/>
          <a:stretch>
            <a:fillRect/>
          </a:stretch>
        </p:blipFill>
        <p:spPr bwMode="auto">
          <a:xfrm>
            <a:off x="382588" y="4241800"/>
            <a:ext cx="3916362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F:\2009\01_Proyectos en curso\A_Aviación\T090042_Concesión Aeropuertos Sur del Perú\04_Recopilación de datos\14 - Selección fotos Aeropuertos Sur de Perú\Juliaca\P1010632.JPG"/>
          <p:cNvPicPr preferRelativeResize="0"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2000" y="315913"/>
            <a:ext cx="24733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F:\2009\01_Proyectos en curso\A_Aviación\T090042_Concesión Aeropuertos Sur del Perú\04_Recopilación de datos\14 - Selección fotos Aeropuertos Sur de Perú\Puerto Maldonado\P1010197.JPG"/>
          <p:cNvPicPr preferRelativeResize="0"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59513" y="315913"/>
            <a:ext cx="24733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7" descr="F:\2009\01_Proyectos en curso\A_Aviación\T090042_Concesión Aeropuertos Sur del Perú\04_Recopilación de datos\14 - Selección fotos Aeropuertos Sur de Perú\Tacna\P1000346.JPG"/>
          <p:cNvPicPr preferRelativeResize="0"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0838" y="315913"/>
            <a:ext cx="24733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41375"/>
            <a:ext cx="82296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522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58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56" r:id="rId1"/>
    <p:sldLayoutId id="2147488157" r:id="rId2"/>
    <p:sldLayoutId id="2147488158" r:id="rId3"/>
    <p:sldLayoutId id="2147488159" r:id="rId4"/>
    <p:sldLayoutId id="2147488160" r:id="rId5"/>
    <p:sldLayoutId id="2147488161" r:id="rId6"/>
    <p:sldLayoutId id="2147488162" r:id="rId7"/>
    <p:sldLayoutId id="2147488163" r:id="rId8"/>
    <p:sldLayoutId id="2147488164" r:id="rId9"/>
    <p:sldLayoutId id="2147488165" r:id="rId10"/>
    <p:sldLayoutId id="2147488166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5pPr>
      <a:lvl6pPr marL="25146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6pPr>
      <a:lvl7pPr marL="29718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7pPr>
      <a:lvl8pPr marL="3429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8pPr>
      <a:lvl9pPr marL="3886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8 Grupo"/>
          <p:cNvGrpSpPr>
            <a:grpSpLocks/>
          </p:cNvGrpSpPr>
          <p:nvPr/>
        </p:nvGrpSpPr>
        <p:grpSpPr bwMode="auto">
          <a:xfrm>
            <a:off x="4398963" y="4148138"/>
            <a:ext cx="4365625" cy="2495550"/>
            <a:chOff x="4399010" y="4147858"/>
            <a:chExt cx="4365080" cy="2495550"/>
          </a:xfrm>
        </p:grpSpPr>
        <p:pic>
          <p:nvPicPr>
            <p:cNvPr id="64521" name="Picture 8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99010" y="4147858"/>
              <a:ext cx="4365080" cy="24955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64522" name="Picture 9"/>
            <p:cNvPicPr preferRelativeResize="0">
              <a:picLocks noChangeArrowheads="1"/>
            </p:cNvPicPr>
            <p:nvPr userDrawn="1"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05605" y="5669787"/>
              <a:ext cx="1728000" cy="6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4515" name="Picture 10" descr="network_ma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33750" y="307975"/>
            <a:ext cx="24733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12" descr="Asia%20Satellite%20Telecommunications%20Company%20Limited0p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91263" y="307975"/>
            <a:ext cx="24733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6" descr="telecommunications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2588" y="4211638"/>
            <a:ext cx="3916362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7" descr="r127868_614059bb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2588" y="292100"/>
            <a:ext cx="247332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41375"/>
            <a:ext cx="82296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645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58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67" r:id="rId1"/>
    <p:sldLayoutId id="2147488168" r:id="rId2"/>
    <p:sldLayoutId id="2147488169" r:id="rId3"/>
    <p:sldLayoutId id="2147488170" r:id="rId4"/>
    <p:sldLayoutId id="2147488171" r:id="rId5"/>
    <p:sldLayoutId id="2147488172" r:id="rId6"/>
    <p:sldLayoutId id="2147488173" r:id="rId7"/>
    <p:sldLayoutId id="2147488174" r:id="rId8"/>
    <p:sldLayoutId id="2147488175" r:id="rId9"/>
    <p:sldLayoutId id="2147488176" r:id="rId10"/>
    <p:sldLayoutId id="2147488177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5pPr>
      <a:lvl6pPr marL="25146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6pPr>
      <a:lvl7pPr marL="29718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7pPr>
      <a:lvl8pPr marL="3429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8pPr>
      <a:lvl9pPr marL="3886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10 Grupo"/>
          <p:cNvGrpSpPr>
            <a:grpSpLocks/>
          </p:cNvGrpSpPr>
          <p:nvPr/>
        </p:nvGrpSpPr>
        <p:grpSpPr bwMode="auto">
          <a:xfrm>
            <a:off x="4398963" y="4148138"/>
            <a:ext cx="4365625" cy="2495550"/>
            <a:chOff x="4399010" y="4147858"/>
            <a:chExt cx="4365080" cy="2495550"/>
          </a:xfrm>
        </p:grpSpPr>
        <p:pic>
          <p:nvPicPr>
            <p:cNvPr id="76809" name="Picture 8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99010" y="4147858"/>
              <a:ext cx="4365080" cy="24955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76810" name="Picture 9"/>
            <p:cNvPicPr preferRelativeResize="0">
              <a:picLocks noChangeArrowheads="1"/>
            </p:cNvPicPr>
            <p:nvPr userDrawn="1"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05605" y="5669787"/>
              <a:ext cx="1728000" cy="6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6803" name="7 Imagen" descr="2152496675_be603e1e00.jpg"/>
          <p:cNvPicPr preferRelativeResize="0">
            <a:picLocks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1000" y="4164013"/>
            <a:ext cx="39179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8 Imagen" descr="electricidad_transmision_3.jpg"/>
          <p:cNvPicPr preferRelativeResize="0">
            <a:picLocks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91263" y="314325"/>
            <a:ext cx="24733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9 Imagen" descr="linea-electrica.jpg"/>
          <p:cNvPicPr preferRelativeResize="0">
            <a:picLocks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2588" y="295275"/>
            <a:ext cx="24733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10 Imagen" descr="lineas.jpg"/>
          <p:cNvPicPr preferRelativeResize="0">
            <a:picLocks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32163" y="309563"/>
            <a:ext cx="2473325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41375"/>
            <a:ext cx="82296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68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58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78" r:id="rId1"/>
    <p:sldLayoutId id="2147488179" r:id="rId2"/>
    <p:sldLayoutId id="2147488180" r:id="rId3"/>
    <p:sldLayoutId id="2147488181" r:id="rId4"/>
    <p:sldLayoutId id="2147488182" r:id="rId5"/>
    <p:sldLayoutId id="2147488183" r:id="rId6"/>
    <p:sldLayoutId id="2147488184" r:id="rId7"/>
    <p:sldLayoutId id="2147488185" r:id="rId8"/>
    <p:sldLayoutId id="2147488186" r:id="rId9"/>
    <p:sldLayoutId id="2147488187" r:id="rId10"/>
    <p:sldLayoutId id="2147488188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5pPr>
      <a:lvl6pPr marL="25146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6pPr>
      <a:lvl7pPr marL="29718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7pPr>
      <a:lvl8pPr marL="34290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8pPr>
      <a:lvl9pPr marL="3886200" indent="-228600" algn="just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4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05203DD3-87FC-4A77-A985-5E3BBEA9C02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89095" name="Imagen 10" descr="plantilla power point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4288" y="0"/>
            <a:ext cx="9158288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189" r:id="rId1"/>
    <p:sldLayoutId id="2147488190" r:id="rId2"/>
    <p:sldLayoutId id="2147488191" r:id="rId3"/>
    <p:sldLayoutId id="2147488192" r:id="rId4"/>
    <p:sldLayoutId id="2147488193" r:id="rId5"/>
    <p:sldLayoutId id="2147488194" r:id="rId6"/>
    <p:sldLayoutId id="2147488195" r:id="rId7"/>
    <p:sldLayoutId id="2147488196" r:id="rId8"/>
    <p:sldLayoutId id="2147488197" r:id="rId9"/>
    <p:sldLayoutId id="2147488198" r:id="rId10"/>
    <p:sldLayoutId id="2147488199" r:id="rId11"/>
    <p:sldLayoutId id="2147488213" r:id="rId12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endParaRPr lang="es-ES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42079A9-E60D-4E8F-89F1-0BD9637AC6C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102406" name="Imagen 7" descr="cabecera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Imagen 9" descr="pie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" y="9536113"/>
            <a:ext cx="91440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79400" y="71438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00" r:id="rId1"/>
    <p:sldLayoutId id="2147488201" r:id="rId2"/>
    <p:sldLayoutId id="2147488202" r:id="rId3"/>
    <p:sldLayoutId id="2147488203" r:id="rId4"/>
    <p:sldLayoutId id="2147488204" r:id="rId5"/>
    <p:sldLayoutId id="2147488205" r:id="rId6"/>
    <p:sldLayoutId id="2147488206" r:id="rId7"/>
    <p:sldLayoutId id="2147488207" r:id="rId8"/>
    <p:sldLayoutId id="2147488208" r:id="rId9"/>
    <p:sldLayoutId id="2147488209" r:id="rId10"/>
    <p:sldLayoutId id="2147488210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 txBox="1">
            <a:spLocks noChangeArrowheads="1"/>
          </p:cNvSpPr>
          <p:nvPr/>
        </p:nvSpPr>
        <p:spPr bwMode="auto">
          <a:xfrm>
            <a:off x="-252536" y="3140968"/>
            <a:ext cx="9540552" cy="108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PE" sz="3200" b="1" dirty="0">
                <a:solidFill>
                  <a:schemeClr val="bg1"/>
                </a:solidFill>
                <a:latin typeface="Calibri" pitchFamily="34" charset="0"/>
              </a:rPr>
              <a:t>AEROPUERTO INTERNACIONAL </a:t>
            </a:r>
            <a:r>
              <a:rPr lang="es-PE" sz="3200" b="1" dirty="0" smtClean="0">
                <a:solidFill>
                  <a:schemeClr val="bg1"/>
                </a:solidFill>
                <a:latin typeface="Calibri" pitchFamily="34" charset="0"/>
              </a:rPr>
              <a:t>CHINCHERO </a:t>
            </a:r>
            <a:r>
              <a:rPr lang="es-PE" sz="3200" b="1" dirty="0">
                <a:solidFill>
                  <a:schemeClr val="bg1"/>
                </a:solidFill>
                <a:latin typeface="Calibri" pitchFamily="34" charset="0"/>
              </a:rPr>
              <a:t>– </a:t>
            </a:r>
            <a:r>
              <a:rPr lang="es-PE" sz="3200" b="1" dirty="0" smtClean="0">
                <a:solidFill>
                  <a:schemeClr val="bg1"/>
                </a:solidFill>
                <a:latin typeface="Calibri" pitchFamily="34" charset="0"/>
              </a:rPr>
              <a:t>CUSCO (AICC)</a:t>
            </a:r>
            <a:endParaRPr lang="es-E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96136" y="4450009"/>
            <a:ext cx="2987824" cy="67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Calibri" pitchFamily="34" charset="0"/>
              </a:rPr>
              <a:t>Febrero 2014</a:t>
            </a:r>
            <a:endParaRPr lang="es-E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ChangeArrowheads="1"/>
          </p:cNvSpPr>
          <p:nvPr/>
        </p:nvSpPr>
        <p:spPr bwMode="auto">
          <a:xfrm>
            <a:off x="214282" y="260648"/>
            <a:ext cx="4500564" cy="642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ts val="100"/>
              </a:spcBef>
            </a:pPr>
            <a:r>
              <a:rPr lang="es-ES" b="1" dirty="0" smtClean="0">
                <a:latin typeface="+mn-lt"/>
                <a:cs typeface="Tahoma" pitchFamily="34" charset="0"/>
              </a:rPr>
              <a:t>CRONOGRAMA DEL CONCURSO DE PROYECTOS INTEGRALES 1/</a:t>
            </a:r>
            <a:endParaRPr lang="es-ES_tradnl" b="1" dirty="0">
              <a:latin typeface="+mn-lt"/>
              <a:cs typeface="Tahoma" pitchFamily="34" charset="0"/>
            </a:endParaRPr>
          </a:p>
        </p:txBody>
      </p:sp>
      <p:sp>
        <p:nvSpPr>
          <p:cNvPr id="18435" name="Rectangle 37"/>
          <p:cNvSpPr>
            <a:spLocks noChangeArrowheads="1"/>
          </p:cNvSpPr>
          <p:nvPr/>
        </p:nvSpPr>
        <p:spPr bwMode="auto">
          <a:xfrm>
            <a:off x="346075" y="4819650"/>
            <a:ext cx="104775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1400" b="1" i="1" dirty="0">
                <a:solidFill>
                  <a:schemeClr val="bg1"/>
                </a:solidFill>
                <a:latin typeface="Calibri" pitchFamily="34" charset="0"/>
              </a:rPr>
              <a:t>Play </a:t>
            </a:r>
          </a:p>
          <a:p>
            <a:pPr algn="ctr"/>
            <a:r>
              <a:rPr lang="es-MX" sz="1400" b="1" i="1" dirty="0">
                <a:solidFill>
                  <a:schemeClr val="bg1"/>
                </a:solidFill>
                <a:latin typeface="Calibri" pitchFamily="34" charset="0"/>
              </a:rPr>
              <a:t>Lobitos</a:t>
            </a:r>
            <a:endParaRPr lang="es-ES" sz="14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561464"/>
              </p:ext>
            </p:extLst>
          </p:nvPr>
        </p:nvGraphicFramePr>
        <p:xfrm>
          <a:off x="395536" y="1628800"/>
          <a:ext cx="8280920" cy="443706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694885"/>
                <a:gridCol w="3586035"/>
              </a:tblGrid>
              <a:tr h="136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PE" sz="1500" b="1" dirty="0">
                          <a:solidFill>
                            <a:schemeClr val="bg1"/>
                          </a:solidFill>
                          <a:effectLst/>
                        </a:rPr>
                        <a:t>ACTIVIDAD</a:t>
                      </a:r>
                      <a:endParaRPr lang="es-PE" sz="15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PE" sz="1500" b="1" dirty="0">
                          <a:solidFill>
                            <a:schemeClr val="bg1"/>
                          </a:solidFill>
                          <a:effectLst/>
                        </a:rPr>
                        <a:t>FECHA</a:t>
                      </a:r>
                      <a:endParaRPr lang="es-PE" sz="15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>
                    <a:solidFill>
                      <a:schemeClr val="tx1"/>
                    </a:solidFill>
                  </a:tcPr>
                </a:tc>
              </a:tr>
              <a:tr h="208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Último día para la presentación del Sobre N° 1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Hasta el </a:t>
                      </a:r>
                      <a:r>
                        <a:rPr lang="es-PE" sz="1500" dirty="0" smtClean="0">
                          <a:effectLst/>
                        </a:rPr>
                        <a:t>31.01.2014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</a:tr>
              <a:tr h="34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Observaciones al Sobre N°1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Hasta dos (2) Días Hábiles posteriores a la presentación de Sobres N° 1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</a:tr>
              <a:tr h="346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Subsanación de observaciones Sobre N°1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Hasta tres (3) Días Hábiles posteriores a la remisión de Observaciones al Sobre N° 1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</a:tr>
              <a:tr h="230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Comunicación de la Precalificación al Postor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A partir de los siete (7) Días Hábiles de recibido el Sobre N° 1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</a:tr>
              <a:tr h="230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Entrega de la Versión Final del Contrato a la Contraloría General de la República y Postores Precalificados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 smtClean="0">
                          <a:effectLst/>
                        </a:rPr>
                        <a:t>Hasta el 07.03.2014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</a:tr>
              <a:tr h="208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Fecha máxima para modificaciones en la Conformación de Consorcios</a:t>
                      </a:r>
                      <a:endParaRPr lang="es-PE" sz="1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08.04.2014</a:t>
                      </a:r>
                      <a:endParaRPr lang="es-PE" sz="1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163" marR="45163" marT="0" marB="0"/>
                </a:tc>
              </a:tr>
              <a:tr h="208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>
                          <a:effectLst/>
                        </a:rPr>
                        <a:t>Entrega de los Sobres N° 2 y N° 3</a:t>
                      </a:r>
                      <a:endParaRPr lang="es-PE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 smtClean="0">
                          <a:effectLst/>
                        </a:rPr>
                        <a:t>22.04.2014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</a:tr>
              <a:tr h="230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>
                          <a:effectLst/>
                        </a:rPr>
                        <a:t>Publicación de Resultados de la Evaluación de los Sobres N°2</a:t>
                      </a:r>
                      <a:endParaRPr lang="es-PE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 smtClean="0">
                          <a:effectLst/>
                        </a:rPr>
                        <a:t>25.04.2014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</a:tr>
              <a:tr h="152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Apertura de Sobres N° 3 y Adjudicación de la Buena Pro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 smtClean="0">
                          <a:effectLst/>
                        </a:rPr>
                        <a:t>25.04.2014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</a:tr>
              <a:tr h="160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Fecha de Cierre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500" dirty="0">
                          <a:effectLst/>
                        </a:rPr>
                        <a:t>Se comunicará mediante Circular</a:t>
                      </a:r>
                      <a:endParaRPr lang="es-PE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163" marR="45163" marT="0" marB="0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58687" y="6337416"/>
            <a:ext cx="828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+mn-lt"/>
              </a:rPr>
              <a:t>1/ Estas </a:t>
            </a:r>
            <a:r>
              <a:rPr lang="es-PE" sz="1400" dirty="0">
                <a:latin typeface="+mn-lt"/>
              </a:rPr>
              <a:t>f</a:t>
            </a:r>
            <a:r>
              <a:rPr lang="es-PE" sz="1400" dirty="0" smtClean="0">
                <a:latin typeface="+mn-lt"/>
              </a:rPr>
              <a:t>echas han sido extraídas del Anexo N° 2 “Cronograma del Concurso” de las Bases.</a:t>
            </a:r>
            <a:endParaRPr lang="es-PE" sz="1400" dirty="0">
              <a:latin typeface="+mn-lt"/>
            </a:endParaRPr>
          </a:p>
        </p:txBody>
      </p:sp>
      <p:sp>
        <p:nvSpPr>
          <p:cNvPr id="12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1437" y="6237312"/>
            <a:ext cx="2133600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10</a:t>
            </a:fld>
            <a:endParaRPr lang="es-E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2867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 Título"/>
          <p:cNvSpPr>
            <a:spLocks noGrp="1"/>
          </p:cNvSpPr>
          <p:nvPr>
            <p:ph type="title" idx="4294967295"/>
          </p:nvPr>
        </p:nvSpPr>
        <p:spPr>
          <a:xfrm>
            <a:off x="288032" y="333375"/>
            <a:ext cx="4427984" cy="503238"/>
          </a:xfrm>
        </p:spPr>
        <p:txBody>
          <a:bodyPr/>
          <a:lstStyle/>
          <a:p>
            <a:r>
              <a:rPr lang="es-PE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PRECALIFICACIÓN  DE POSTORES: </a:t>
            </a:r>
            <a:r>
              <a:rPr lang="es-PE" sz="2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REQUISITOS</a:t>
            </a:r>
            <a:endParaRPr lang="es-PE" sz="2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47663" y="2060847"/>
            <a:ext cx="2572621" cy="170684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CAPACIDAD DE GESTIÓN Y OPERACIÓN AEROPORTUARIA </a:t>
            </a:r>
            <a:endParaRPr lang="es-PE" dirty="0"/>
          </a:p>
        </p:txBody>
      </p:sp>
      <p:sp>
        <p:nvSpPr>
          <p:cNvPr id="4" name="3 Rectángulo"/>
          <p:cNvSpPr/>
          <p:nvPr/>
        </p:nvSpPr>
        <p:spPr>
          <a:xfrm>
            <a:off x="1547663" y="4292724"/>
            <a:ext cx="2572621" cy="18725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PE" sz="1600" dirty="0" smtClean="0">
                <a:solidFill>
                  <a:schemeClr val="bg1"/>
                </a:solidFill>
              </a:rPr>
              <a:t>CAPACIDAD DE </a:t>
            </a:r>
            <a:r>
              <a:rPr lang="es-PE" sz="1600" dirty="0">
                <a:solidFill>
                  <a:schemeClr val="bg1"/>
                </a:solidFill>
              </a:rPr>
              <a:t>C</a:t>
            </a:r>
            <a:r>
              <a:rPr lang="es-PE" sz="1600" dirty="0" smtClean="0">
                <a:solidFill>
                  <a:schemeClr val="bg1"/>
                </a:solidFill>
              </a:rPr>
              <a:t>ONSTRUCCIÓN DE INFRAESTRUCTURA</a:t>
            </a:r>
          </a:p>
          <a:p>
            <a:pPr algn="ctr"/>
            <a:r>
              <a:rPr lang="es-PE" sz="2000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s-PE" sz="1600" dirty="0">
                <a:solidFill>
                  <a:schemeClr val="bg1"/>
                </a:solidFill>
              </a:rPr>
              <a:t>CAPACIDAD DE GESTIÓN Y OPERACIÓN AEROPORTUARIA </a:t>
            </a:r>
          </a:p>
          <a:p>
            <a:pPr algn="ctr"/>
            <a:r>
              <a:rPr lang="es-PE" sz="1600" dirty="0" smtClean="0">
                <a:solidFill>
                  <a:schemeClr val="bg1"/>
                </a:solidFill>
              </a:rPr>
              <a:t> </a:t>
            </a:r>
            <a:endParaRPr lang="es-PE" sz="1600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83036" y="38517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662178" y="1547500"/>
            <a:ext cx="2587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>
                <a:latin typeface="+mn-lt"/>
              </a:rPr>
              <a:t>TÉCNICO – OPERATIVO</a:t>
            </a:r>
            <a:endParaRPr lang="es-PE" dirty="0">
              <a:latin typeface="+mn-l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580112" y="1547500"/>
            <a:ext cx="1687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 smtClean="0">
                <a:latin typeface="+mn-lt"/>
              </a:rPr>
              <a:t>FINANCIEROS </a:t>
            </a:r>
            <a:endParaRPr lang="es-PE" dirty="0">
              <a:latin typeface="+mn-lt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076056" y="2060847"/>
            <a:ext cx="2520280" cy="1706843"/>
          </a:xfrm>
          <a:prstGeom prst="rect">
            <a:avLst/>
          </a:prstGeom>
          <a:solidFill>
            <a:srgbClr val="FF656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PATRIMONIO NETO MINIMO </a:t>
            </a:r>
          </a:p>
          <a:p>
            <a:pPr algn="ctr"/>
            <a:r>
              <a:rPr lang="es-PE" dirty="0" smtClean="0"/>
              <a:t>US$ 140 MILLONES </a:t>
            </a:r>
            <a:endParaRPr lang="es-PE" dirty="0"/>
          </a:p>
        </p:txBody>
      </p:sp>
      <p:sp>
        <p:nvSpPr>
          <p:cNvPr id="11" name="10 Rectángulo"/>
          <p:cNvSpPr/>
          <p:nvPr/>
        </p:nvSpPr>
        <p:spPr>
          <a:xfrm>
            <a:off x="5076056" y="4292724"/>
            <a:ext cx="2520280" cy="1872580"/>
          </a:xfrm>
          <a:prstGeom prst="rect">
            <a:avLst/>
          </a:prstGeom>
          <a:solidFill>
            <a:srgbClr val="FF656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bg1"/>
                </a:solidFill>
              </a:rPr>
              <a:t>FACTURACION ANUAL MINIMA </a:t>
            </a:r>
          </a:p>
          <a:p>
            <a:pPr algn="ctr"/>
            <a:endParaRPr lang="es-PE" dirty="0" smtClean="0">
              <a:solidFill>
                <a:schemeClr val="bg1"/>
              </a:solidFill>
            </a:endParaRPr>
          </a:p>
          <a:p>
            <a:pPr algn="ctr"/>
            <a:r>
              <a:rPr lang="es-PE" dirty="0" smtClean="0">
                <a:solidFill>
                  <a:schemeClr val="bg1"/>
                </a:solidFill>
              </a:rPr>
              <a:t>US$ 48 MILLONES 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156176" y="385175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2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332656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PE" sz="2400" b="1" dirty="0" smtClean="0">
                <a:latin typeface="+mn-lt"/>
              </a:rPr>
              <a:t>PROPUESTA DE DISEÑO ARQUITECTÓNICO</a:t>
            </a:r>
            <a:endParaRPr lang="en-US" sz="2400" dirty="0">
              <a:latin typeface="Arial" pitchFamily="34" charset="0"/>
            </a:endParaRPr>
          </a:p>
        </p:txBody>
      </p:sp>
      <p:pic>
        <p:nvPicPr>
          <p:cNvPr id="6" name="5 Imagen" descr="110505"/>
          <p:cNvPicPr/>
          <p:nvPr/>
        </p:nvPicPr>
        <p:blipFill>
          <a:blip r:embed="rId2" cstate="print"/>
          <a:srcRect l="4228" t="25120" r="4819" b="22145"/>
          <a:stretch>
            <a:fillRect/>
          </a:stretch>
        </p:blipFill>
        <p:spPr bwMode="auto">
          <a:xfrm>
            <a:off x="4440984" y="1583018"/>
            <a:ext cx="3587400" cy="103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110505"/>
          <p:cNvPicPr/>
          <p:nvPr/>
        </p:nvPicPr>
        <p:blipFill>
          <a:blip r:embed="rId3" cstate="print"/>
          <a:srcRect l="4263" t="17769" r="4674" b="22244"/>
          <a:stretch>
            <a:fillRect/>
          </a:stretch>
        </p:blipFill>
        <p:spPr bwMode="auto">
          <a:xfrm>
            <a:off x="4849857" y="2754964"/>
            <a:ext cx="2974363" cy="131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110505"/>
          <p:cNvPicPr/>
          <p:nvPr/>
        </p:nvPicPr>
        <p:blipFill>
          <a:blip r:embed="rId4" cstate="print"/>
          <a:srcRect l="4228" t="25397" r="4819" b="13985"/>
          <a:stretch>
            <a:fillRect/>
          </a:stretch>
        </p:blipFill>
        <p:spPr bwMode="auto">
          <a:xfrm>
            <a:off x="624673" y="4509120"/>
            <a:ext cx="309007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583018"/>
            <a:ext cx="3071834" cy="27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1437" y="6237312"/>
            <a:ext cx="2133600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12</a:t>
            </a:fld>
            <a:endParaRPr lang="es-ES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11232" r="18514" b="27208"/>
          <a:stretch/>
        </p:blipFill>
        <p:spPr bwMode="auto">
          <a:xfrm>
            <a:off x="4429124" y="4163590"/>
            <a:ext cx="3815830" cy="236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4"/>
          <p:cNvSpPr txBox="1">
            <a:spLocks noChangeArrowheads="1"/>
          </p:cNvSpPr>
          <p:nvPr/>
        </p:nvSpPr>
        <p:spPr bwMode="auto">
          <a:xfrm>
            <a:off x="395536" y="332656"/>
            <a:ext cx="4035425" cy="50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s-PE" sz="2400" b="1" dirty="0">
                <a:latin typeface="Calibri" pitchFamily="34" charset="0"/>
              </a:rPr>
              <a:t>DATOS DE CONTACTO  </a:t>
            </a:r>
            <a:endParaRPr lang="en-GB" sz="2400" b="1" dirty="0">
              <a:latin typeface="Calibri" pitchFamily="34" charset="0"/>
            </a:endParaRPr>
          </a:p>
        </p:txBody>
      </p:sp>
      <p:graphicFrame>
        <p:nvGraphicFramePr>
          <p:cNvPr id="56835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22502"/>
              </p:ext>
            </p:extLst>
          </p:nvPr>
        </p:nvGraphicFramePr>
        <p:xfrm>
          <a:off x="899592" y="1988840"/>
          <a:ext cx="7358063" cy="1573213"/>
        </p:xfrm>
        <a:graphic>
          <a:graphicData uri="http://schemas.openxmlformats.org/drawingml/2006/table">
            <a:tbl>
              <a:tblPr/>
              <a:tblGrid>
                <a:gridCol w="2765425"/>
                <a:gridCol w="4592638"/>
              </a:tblGrid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Giancarlo Villafranqui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Jefe de Proyectos Aeroportuarios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1828800" marR="0" lvl="4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Teléfono</a:t>
                      </a:r>
                      <a:endParaRPr kumimoji="0" lang="es-E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(51-1) 200-1200 extensión 1206</a:t>
                      </a:r>
                      <a:endParaRPr kumimoji="0" lang="es-E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1828800" marR="0" lvl="4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E-mail</a:t>
                      </a:r>
                      <a:endParaRPr kumimoji="0" lang="es-E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gvillafranqui@proinversion.gob.pe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115491" y="6100724"/>
            <a:ext cx="295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www.proinversion.gob.pe</a:t>
            </a:r>
            <a:endParaRPr lang="es-ES" b="1" dirty="0" smtClean="0">
              <a:solidFill>
                <a:srgbClr val="FFFFF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940917" y="6386476"/>
            <a:ext cx="3345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MX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contact@proinversion.gob.pe</a:t>
            </a:r>
            <a:endParaRPr lang="es-ES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4 CuadroTexto"/>
          <p:cNvSpPr txBox="1">
            <a:spLocks noChangeArrowheads="1"/>
          </p:cNvSpPr>
          <p:nvPr/>
        </p:nvSpPr>
        <p:spPr bwMode="auto">
          <a:xfrm rot="10800000" flipH="1" flipV="1">
            <a:off x="358869" y="373858"/>
            <a:ext cx="26289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PE" sz="2400" b="1" dirty="0" smtClean="0">
                <a:latin typeface="+mn-lt"/>
              </a:rPr>
              <a:t>ANTECEDENTES </a:t>
            </a:r>
            <a:endParaRPr lang="es-PE" sz="2400" b="1" dirty="0">
              <a:latin typeface="+mn-lt"/>
            </a:endParaRPr>
          </a:p>
        </p:txBody>
      </p:sp>
      <p:sp>
        <p:nvSpPr>
          <p:cNvPr id="117762" name="5 CuadroTexto"/>
          <p:cNvSpPr txBox="1">
            <a:spLocks noChangeArrowheads="1"/>
          </p:cNvSpPr>
          <p:nvPr/>
        </p:nvSpPr>
        <p:spPr bwMode="auto">
          <a:xfrm>
            <a:off x="237290" y="1628800"/>
            <a:ext cx="857256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6713" lvl="1" indent="-285750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Book Antiqua" pitchFamily="18" charset="0"/>
              <a:buChar char="►"/>
            </a:pPr>
            <a:r>
              <a:rPr lang="es-PE" sz="1800" b="1" dirty="0" smtClean="0">
                <a:latin typeface="Calibri" pitchFamily="34" charset="0"/>
              </a:rPr>
              <a:t>Encargo a PROINVERSIÓN </a:t>
            </a:r>
            <a:r>
              <a:rPr lang="es-PE" sz="1800" dirty="0" smtClean="0">
                <a:latin typeface="Calibri" pitchFamily="34" charset="0"/>
              </a:rPr>
              <a:t>- A </a:t>
            </a:r>
            <a:r>
              <a:rPr lang="es-PE" sz="1800" dirty="0">
                <a:latin typeface="Calibri" pitchFamily="34" charset="0"/>
              </a:rPr>
              <a:t>inicios del 2010, el Ministerio de Transportes y Comunicaciones </a:t>
            </a:r>
            <a:r>
              <a:rPr lang="es-PE" sz="1800" dirty="0" smtClean="0">
                <a:latin typeface="Calibri" pitchFamily="34" charset="0"/>
              </a:rPr>
              <a:t>encomendó </a:t>
            </a:r>
            <a:r>
              <a:rPr lang="es-PE" sz="1800" dirty="0">
                <a:latin typeface="Calibri" pitchFamily="34" charset="0"/>
              </a:rPr>
              <a:t>a PROINVERSIÓN iniciar el proceso de promoción de la inversión privada para transferir al sector privado, </a:t>
            </a:r>
            <a:r>
              <a:rPr lang="es-PE" sz="1800" dirty="0" smtClean="0">
                <a:latin typeface="Calibri" pitchFamily="34" charset="0"/>
              </a:rPr>
              <a:t>a través de una Asociación </a:t>
            </a:r>
            <a:r>
              <a:rPr lang="es-PE" sz="1800" dirty="0">
                <a:latin typeface="Calibri" pitchFamily="34" charset="0"/>
              </a:rPr>
              <a:t>Público – </a:t>
            </a:r>
            <a:r>
              <a:rPr lang="es-PE" sz="1800" dirty="0" smtClean="0">
                <a:latin typeface="Calibri" pitchFamily="34" charset="0"/>
              </a:rPr>
              <a:t>Privada (APP), </a:t>
            </a:r>
            <a:r>
              <a:rPr lang="es-PE" sz="1800" dirty="0">
                <a:latin typeface="Calibri" pitchFamily="34" charset="0"/>
              </a:rPr>
              <a:t>la construcción y operación del nuevo Aeropuerto Internacional del Cusco en </a:t>
            </a:r>
            <a:r>
              <a:rPr lang="es-PE" sz="1800" dirty="0" smtClean="0">
                <a:latin typeface="Calibri" pitchFamily="34" charset="0"/>
              </a:rPr>
              <a:t>Chinchero (AICC). </a:t>
            </a:r>
          </a:p>
          <a:p>
            <a:pPr marL="366713" lvl="1" indent="-285750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Book Antiqua" pitchFamily="18" charset="0"/>
              <a:buChar char="►"/>
            </a:pPr>
            <a:r>
              <a:rPr lang="es-PE" sz="1800" b="1" dirty="0" smtClean="0">
                <a:latin typeface="Calibri" pitchFamily="34" charset="0"/>
              </a:rPr>
              <a:t>Factibilidad del Proyecto </a:t>
            </a:r>
            <a:r>
              <a:rPr lang="es-PE" sz="1800" dirty="0" smtClean="0">
                <a:latin typeface="Calibri" pitchFamily="34" charset="0"/>
              </a:rPr>
              <a:t>- PROINVERSIÓN contrató los servicios de una empresa consultora </a:t>
            </a:r>
            <a:r>
              <a:rPr lang="es-PE" sz="1800" dirty="0">
                <a:latin typeface="Calibri" pitchFamily="34" charset="0"/>
              </a:rPr>
              <a:t>i</a:t>
            </a:r>
            <a:r>
              <a:rPr lang="es-PE" sz="1800" dirty="0" smtClean="0">
                <a:latin typeface="Calibri" pitchFamily="34" charset="0"/>
              </a:rPr>
              <a:t>nternacional especialista en temas aeroportuarios:</a:t>
            </a:r>
          </a:p>
          <a:p>
            <a:pPr marL="823913" lvl="2" indent="-285750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s-PE" sz="1800" dirty="0" smtClean="0">
                <a:latin typeface="Calibri" pitchFamily="34" charset="0"/>
              </a:rPr>
              <a:t>Se elaboró los estudios estratégicos iniciales del proyecto, articulando y validando los informes existentes desde la década de 1980. Los </a:t>
            </a:r>
            <a:r>
              <a:rPr lang="es-PE" sz="1800" dirty="0">
                <a:latin typeface="Calibri" pitchFamily="34" charset="0"/>
              </a:rPr>
              <a:t>estudios concluyeron, </a:t>
            </a:r>
            <a:r>
              <a:rPr lang="es-PE" sz="1800" dirty="0" smtClean="0">
                <a:latin typeface="Calibri" pitchFamily="34" charset="0"/>
              </a:rPr>
              <a:t>que </a:t>
            </a:r>
            <a:r>
              <a:rPr lang="es-PE" sz="1800" dirty="0">
                <a:latin typeface="Calibri" pitchFamily="34" charset="0"/>
              </a:rPr>
              <a:t>la construcción y operación del </a:t>
            </a:r>
            <a:r>
              <a:rPr lang="es-PE" sz="1800" dirty="0" smtClean="0">
                <a:latin typeface="Calibri" pitchFamily="34" charset="0"/>
              </a:rPr>
              <a:t>AICC es </a:t>
            </a:r>
            <a:r>
              <a:rPr lang="es-PE" sz="1800" dirty="0">
                <a:latin typeface="Calibri" pitchFamily="34" charset="0"/>
              </a:rPr>
              <a:t>completamente </a:t>
            </a:r>
            <a:r>
              <a:rPr lang="es-PE" sz="1800" dirty="0" smtClean="0">
                <a:latin typeface="Calibri" pitchFamily="34" charset="0"/>
              </a:rPr>
              <a:t>factible, </a:t>
            </a:r>
            <a:r>
              <a:rPr lang="es-PE" sz="1800" dirty="0">
                <a:latin typeface="Calibri" pitchFamily="34" charset="0"/>
              </a:rPr>
              <a:t>desde </a:t>
            </a:r>
            <a:r>
              <a:rPr lang="es-PE" sz="1800" dirty="0" smtClean="0">
                <a:latin typeface="Calibri" pitchFamily="34" charset="0"/>
              </a:rPr>
              <a:t>el </a:t>
            </a:r>
            <a:r>
              <a:rPr lang="es-PE" sz="1800" dirty="0">
                <a:latin typeface="Calibri" pitchFamily="34" charset="0"/>
              </a:rPr>
              <a:t>punto de vista técnico y operacional, y que se pueden lograr además mejoras operacionales en comparación con el aeropuerto que opera actualmente. </a:t>
            </a:r>
            <a:endParaRPr lang="es-PE" sz="1800" dirty="0" smtClean="0">
              <a:latin typeface="Calibri" pitchFamily="34" charset="0"/>
            </a:endParaRPr>
          </a:p>
          <a:p>
            <a:pPr marL="823913" lvl="2" indent="-285750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s-PE" sz="1800" dirty="0" smtClean="0">
                <a:latin typeface="Calibri" pitchFamily="34" charset="0"/>
              </a:rPr>
              <a:t>En razón de que se cambió la modalidad de la concesión de </a:t>
            </a:r>
            <a:r>
              <a:rPr lang="es-PE" sz="1800" dirty="0" err="1" smtClean="0">
                <a:latin typeface="Calibri" pitchFamily="34" charset="0"/>
              </a:rPr>
              <a:t>Autosostenible</a:t>
            </a:r>
            <a:r>
              <a:rPr lang="es-PE" sz="1800" dirty="0" smtClean="0">
                <a:latin typeface="Calibri" pitchFamily="34" charset="0"/>
              </a:rPr>
              <a:t> a Cofinanciada, en el 2013, el consultor elaboró el estudio de preinversión a nivel de factibilidad, el mismo que fue aprobado el 30.09.2013 por parte del MTC.</a:t>
            </a:r>
          </a:p>
        </p:txBody>
      </p:sp>
      <p:sp>
        <p:nvSpPr>
          <p:cNvPr id="4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1437" y="6237312"/>
            <a:ext cx="2133600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2</a:t>
            </a:fld>
            <a:endParaRPr lang="es-ES" dirty="0">
              <a:latin typeface="+mn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3 CuadroTexto"/>
          <p:cNvSpPr txBox="1">
            <a:spLocks noChangeArrowheads="1"/>
          </p:cNvSpPr>
          <p:nvPr/>
        </p:nvSpPr>
        <p:spPr bwMode="auto">
          <a:xfrm rot="10800000" flipH="1" flipV="1">
            <a:off x="214313" y="373307"/>
            <a:ext cx="52937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PE" sz="2400" b="1" dirty="0" smtClean="0">
                <a:latin typeface="+mn-lt"/>
              </a:rPr>
              <a:t>SITUACIÓN ACTUAL</a:t>
            </a:r>
            <a:endParaRPr lang="es-PE" sz="2000" b="1" dirty="0">
              <a:latin typeface="+mn-lt"/>
            </a:endParaRPr>
          </a:p>
        </p:txBody>
      </p:sp>
      <p:sp>
        <p:nvSpPr>
          <p:cNvPr id="119810" name="4 CuadroTexto"/>
          <p:cNvSpPr txBox="1">
            <a:spLocks noChangeArrowheads="1"/>
          </p:cNvSpPr>
          <p:nvPr/>
        </p:nvSpPr>
        <p:spPr bwMode="auto">
          <a:xfrm>
            <a:off x="285750" y="1566952"/>
            <a:ext cx="857253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 eaLnBrk="0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s-PE" dirty="0">
                <a:latin typeface="Calibri" pitchFamily="34" charset="0"/>
              </a:rPr>
              <a:t>El Aeropuerto Internacional Alejandro Velasco </a:t>
            </a:r>
            <a:r>
              <a:rPr lang="es-PE" dirty="0" err="1">
                <a:latin typeface="Calibri" pitchFamily="34" charset="0"/>
              </a:rPr>
              <a:t>Astete</a:t>
            </a:r>
            <a:r>
              <a:rPr lang="es-PE" dirty="0">
                <a:latin typeface="Calibri" pitchFamily="34" charset="0"/>
              </a:rPr>
              <a:t> (AIVA) es el </a:t>
            </a:r>
            <a:r>
              <a:rPr lang="es-PE" b="1" dirty="0">
                <a:latin typeface="Calibri" pitchFamily="34" charset="0"/>
              </a:rPr>
              <a:t>segundo aeropuerto </a:t>
            </a:r>
            <a:r>
              <a:rPr lang="es-PE" b="1" dirty="0" smtClean="0">
                <a:latin typeface="Calibri" pitchFamily="34" charset="0"/>
              </a:rPr>
              <a:t>de </a:t>
            </a:r>
            <a:r>
              <a:rPr lang="es-PE" b="1" dirty="0">
                <a:latin typeface="Calibri" pitchFamily="34" charset="0"/>
              </a:rPr>
              <a:t>mayor </a:t>
            </a:r>
            <a:r>
              <a:rPr lang="es-PE" b="1" dirty="0" smtClean="0">
                <a:latin typeface="Calibri" pitchFamily="34" charset="0"/>
              </a:rPr>
              <a:t>afluencia en el Perú</a:t>
            </a:r>
            <a:r>
              <a:rPr lang="es-PE" dirty="0" smtClean="0">
                <a:latin typeface="Calibri" pitchFamily="34" charset="0"/>
              </a:rPr>
              <a:t>. </a:t>
            </a:r>
            <a:r>
              <a:rPr lang="es-PE" dirty="0" smtClean="0">
                <a:latin typeface="Calibri" pitchFamily="34" charset="0"/>
              </a:rPr>
              <a:t>En el año 2013 </a:t>
            </a:r>
            <a:r>
              <a:rPr lang="es-PE" dirty="0" smtClean="0">
                <a:latin typeface="Calibri" pitchFamily="34" charset="0"/>
              </a:rPr>
              <a:t>atendió a </a:t>
            </a:r>
            <a:r>
              <a:rPr lang="es-PE" dirty="0" smtClean="0">
                <a:latin typeface="Calibri" pitchFamily="34" charset="0"/>
              </a:rPr>
              <a:t>2.3 </a:t>
            </a:r>
            <a:r>
              <a:rPr lang="es-PE" dirty="0" smtClean="0">
                <a:latin typeface="Calibri" pitchFamily="34" charset="0"/>
              </a:rPr>
              <a:t>millones </a:t>
            </a:r>
            <a:r>
              <a:rPr lang="es-PE" dirty="0">
                <a:latin typeface="Calibri" pitchFamily="34" charset="0"/>
              </a:rPr>
              <a:t>de </a:t>
            </a:r>
            <a:r>
              <a:rPr lang="es-PE" dirty="0" smtClean="0">
                <a:latin typeface="Calibri" pitchFamily="34" charset="0"/>
              </a:rPr>
              <a:t>pasajeros. </a:t>
            </a:r>
          </a:p>
          <a:p>
            <a:pPr marL="0" lvl="1" algn="just" eaLnBrk="0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s-PE" i="1" dirty="0" smtClean="0"/>
          </a:p>
          <a:p>
            <a:pPr marL="82550" lvl="1" algn="just" eaLnBrk="0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s-PE" sz="1800" i="1" dirty="0" smtClean="0"/>
              <a:t>El ingreso de turistas al Cusco ha crecido significativamente durante los últimos 10 años.</a:t>
            </a: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1437" y="6237312"/>
            <a:ext cx="2133600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3</a:t>
            </a:fld>
            <a:endParaRPr lang="es-ES" dirty="0">
              <a:latin typeface="+mn-lt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/>
          <a:srcRect l="20213" t="16314" r="18128" b="17101"/>
          <a:stretch/>
        </p:blipFill>
        <p:spPr bwMode="auto">
          <a:xfrm>
            <a:off x="3635896" y="3716246"/>
            <a:ext cx="4853266" cy="2809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39552" y="4295763"/>
            <a:ext cx="302433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700" b="1" i="1" dirty="0" smtClean="0"/>
              <a:t>Llegada de turistas a hospedajes </a:t>
            </a:r>
            <a:r>
              <a:rPr lang="es-PE" sz="1700" b="1" i="1" dirty="0"/>
              <a:t>en </a:t>
            </a:r>
            <a:r>
              <a:rPr lang="es-PE" sz="1700" b="1" i="1" dirty="0" smtClean="0"/>
              <a:t>la región Cusco (cifras en MM)</a:t>
            </a:r>
          </a:p>
          <a:p>
            <a:endParaRPr lang="es-PE" sz="1700" b="1" i="1" dirty="0"/>
          </a:p>
          <a:p>
            <a:r>
              <a:rPr lang="es-PE" sz="1700" b="1" i="1" dirty="0" smtClean="0"/>
              <a:t>Fuente: MINCETUR</a:t>
            </a:r>
            <a:endParaRPr lang="es-PE" sz="1700" b="1" i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5720" y="1606585"/>
            <a:ext cx="8643998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1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s-ES" sz="1800" b="1" dirty="0" smtClean="0">
                <a:latin typeface="Calibri" pitchFamily="34" charset="0"/>
              </a:rPr>
              <a:t>La ubicación y características del AIVA limitan la operatividad del mismo:</a:t>
            </a:r>
          </a:p>
          <a:p>
            <a:pPr marL="174625" lvl="1" algn="just" eaLnBrk="0" hangingPunct="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endParaRPr lang="es-PE" sz="100" dirty="0" smtClean="0">
              <a:latin typeface="Calibri" pitchFamily="34" charset="0"/>
            </a:endParaRPr>
          </a:p>
          <a:p>
            <a:pPr marL="536575" lvl="1" indent="-361950" algn="just" eaLnBrk="0" hangingPunct="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s-PE" sz="1800" dirty="0" smtClean="0">
                <a:latin typeface="Calibri" pitchFamily="34" charset="0"/>
              </a:rPr>
              <a:t>Cuenta </a:t>
            </a:r>
            <a:r>
              <a:rPr lang="es-PE" sz="1800" dirty="0">
                <a:latin typeface="Calibri" pitchFamily="34" charset="0"/>
              </a:rPr>
              <a:t>con restricciones orográficas y meteorológicas que limitan su capacidad técnica. </a:t>
            </a:r>
          </a:p>
          <a:p>
            <a:pPr marL="536575" lvl="1" indent="-361950" algn="just" eaLnBrk="0" hangingPunct="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s-PE" sz="1800" dirty="0" smtClean="0">
                <a:latin typeface="Calibri" pitchFamily="34" charset="0"/>
              </a:rPr>
              <a:t>Las </a:t>
            </a:r>
            <a:r>
              <a:rPr lang="es-PE" sz="1800" dirty="0">
                <a:latin typeface="Calibri" pitchFamily="34" charset="0"/>
              </a:rPr>
              <a:t>operaciones (aterrizajes y despegues) se realizan por una sola cabecera de pista.</a:t>
            </a:r>
          </a:p>
          <a:p>
            <a:pPr marL="536575" lvl="1" indent="-361950" algn="just" eaLnBrk="0" hangingPunct="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s-PE" sz="1800" dirty="0">
                <a:latin typeface="Calibri" pitchFamily="34" charset="0"/>
              </a:rPr>
              <a:t>El perímetro del AIVA está rodeado de edificios comerciales y </a:t>
            </a:r>
            <a:r>
              <a:rPr lang="es-PE" sz="1800" dirty="0" smtClean="0">
                <a:latin typeface="Calibri" pitchFamily="34" charset="0"/>
              </a:rPr>
              <a:t>residenciales </a:t>
            </a:r>
          </a:p>
          <a:p>
            <a:pPr marL="536575" lvl="1" indent="-361950" algn="just" eaLnBrk="0" hangingPunct="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s-PE" sz="1800" dirty="0" smtClean="0">
                <a:latin typeface="Calibri" pitchFamily="34" charset="0"/>
              </a:rPr>
              <a:t>Los residentes constantemente se quejan del ruido del aeropuerto.</a:t>
            </a:r>
            <a:endParaRPr lang="es-PE" sz="1800" dirty="0">
              <a:latin typeface="Calibri" pitchFamily="34" charset="0"/>
            </a:endParaRPr>
          </a:p>
        </p:txBody>
      </p:sp>
      <p:sp>
        <p:nvSpPr>
          <p:cNvPr id="5" name="3 CuadroTexto"/>
          <p:cNvSpPr txBox="1">
            <a:spLocks noChangeArrowheads="1"/>
          </p:cNvSpPr>
          <p:nvPr/>
        </p:nvSpPr>
        <p:spPr bwMode="auto">
          <a:xfrm rot="10800000" flipH="1" flipV="1">
            <a:off x="214313" y="373307"/>
            <a:ext cx="52937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PE" sz="2400" b="1" dirty="0" smtClean="0">
                <a:latin typeface="+mn-lt"/>
              </a:rPr>
              <a:t>SITUACIÓN ACTUAL</a:t>
            </a:r>
            <a:endParaRPr lang="es-PE" sz="2000" b="1" dirty="0">
              <a:latin typeface="+mn-lt"/>
            </a:endParaRPr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1437" y="6237312"/>
            <a:ext cx="2133600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4</a:t>
            </a:fld>
            <a:endParaRPr lang="es-ES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048045"/>
            <a:ext cx="7704855" cy="240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1405156"/>
            <a:ext cx="567666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b="1" dirty="0" smtClean="0">
                <a:latin typeface="+mn-lt"/>
                <a:ea typeface="Microsoft Yi Baiti" pitchFamily="66" charset="0"/>
                <a:cs typeface="Miriam" pitchFamily="34" charset="-79"/>
              </a:rPr>
              <a:t>Por ello, con la convocatoria del proceso, el  Estado busca atender:</a:t>
            </a:r>
          </a:p>
          <a:p>
            <a:pPr algn="just"/>
            <a:endParaRPr lang="es-ES" sz="1800" b="1" dirty="0" smtClean="0">
              <a:latin typeface="+mn-lt"/>
              <a:ea typeface="Microsoft Yi Baiti" pitchFamily="66" charset="0"/>
              <a:cs typeface="Miriam" pitchFamily="34" charset="-79"/>
            </a:endParaRPr>
          </a:p>
          <a:p>
            <a:pPr marL="363538" lvl="1" indent="-363538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Book Antiqua" pitchFamily="18" charset="0"/>
              <a:buChar char="►"/>
            </a:pPr>
            <a:r>
              <a:rPr lang="es-ES" sz="1800" dirty="0" smtClean="0">
                <a:latin typeface="Calibri" pitchFamily="34" charset="0"/>
              </a:rPr>
              <a:t>Las expectativas de crecimiento sostenido del tráfico aéreo en el Perú y el Cusco.</a:t>
            </a:r>
          </a:p>
          <a:p>
            <a:pPr marL="363538" lvl="1" indent="-363538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endParaRPr lang="es-ES" sz="1800" dirty="0" smtClean="0">
              <a:latin typeface="+mn-lt"/>
              <a:ea typeface="Microsoft Yi Baiti" pitchFamily="66" charset="0"/>
              <a:cs typeface="Miriam" pitchFamily="34" charset="-79"/>
            </a:endParaRPr>
          </a:p>
          <a:p>
            <a:pPr marL="363538" lvl="1" indent="-363538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Book Antiqua" pitchFamily="18" charset="0"/>
              <a:buChar char="►"/>
            </a:pPr>
            <a:r>
              <a:rPr lang="es-ES" sz="1800" dirty="0" smtClean="0">
                <a:latin typeface="Calibri" pitchFamily="34" charset="0"/>
              </a:rPr>
              <a:t>El potencial turístico todavía por desarrollar, el cual corre el riesgo de no ser atendido por las limitaciones del AIVA. </a:t>
            </a:r>
          </a:p>
          <a:p>
            <a:pPr marL="363538" lvl="1" indent="-363538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endParaRPr lang="es-ES" sz="1800" dirty="0" smtClean="0">
              <a:latin typeface="Calibri" pitchFamily="34" charset="0"/>
            </a:endParaRPr>
          </a:p>
          <a:p>
            <a:pPr marL="363538" lvl="1" indent="-363538" algn="just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Book Antiqua" pitchFamily="18" charset="0"/>
              <a:buChar char="►"/>
            </a:pPr>
            <a:r>
              <a:rPr lang="es-ES" sz="1800" dirty="0" smtClean="0">
                <a:latin typeface="Calibri" pitchFamily="34" charset="0"/>
              </a:rPr>
              <a:t>El difícil encaje del AIVA en el casco urbano del Cusco, que implica complicaciones operativas, de seguridad, contaminación acústica  y de compatibilidad con las demandas de los ciudadanos.</a:t>
            </a:r>
          </a:p>
        </p:txBody>
      </p:sp>
      <p:sp>
        <p:nvSpPr>
          <p:cNvPr id="7" name="3 CuadroTexto"/>
          <p:cNvSpPr txBox="1">
            <a:spLocks noChangeArrowheads="1"/>
          </p:cNvSpPr>
          <p:nvPr/>
        </p:nvSpPr>
        <p:spPr bwMode="auto">
          <a:xfrm rot="10800000" flipH="1" flipV="1">
            <a:off x="214313" y="373307"/>
            <a:ext cx="52937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PE" sz="2400" b="1" dirty="0" smtClean="0">
                <a:latin typeface="+mn-lt"/>
              </a:rPr>
              <a:t>SITUACIÓN ACTUAL</a:t>
            </a:r>
            <a:endParaRPr lang="es-PE" sz="2000" b="1" dirty="0">
              <a:latin typeface="+mn-lt"/>
            </a:endParaRPr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1437" y="6237312"/>
            <a:ext cx="2133600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5</a:t>
            </a:fld>
            <a:endParaRPr lang="es-ES" dirty="0">
              <a:latin typeface="+mn-lt"/>
            </a:endParaRPr>
          </a:p>
        </p:txBody>
      </p:sp>
      <p:pic>
        <p:nvPicPr>
          <p:cNvPr id="10" name="9 Imagen" descr="110505"/>
          <p:cNvPicPr/>
          <p:nvPr/>
        </p:nvPicPr>
        <p:blipFill>
          <a:blip r:embed="rId2" cstate="print"/>
          <a:srcRect l="4228" t="25397" r="4819" b="13985"/>
          <a:stretch>
            <a:fillRect/>
          </a:stretch>
        </p:blipFill>
        <p:spPr bwMode="auto">
          <a:xfrm>
            <a:off x="6500826" y="4903418"/>
            <a:ext cx="2003114" cy="124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714620"/>
            <a:ext cx="2000263" cy="79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585643"/>
            <a:ext cx="2000264" cy="127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1357298"/>
            <a:ext cx="2000264" cy="127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97294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/>
          <p:nvPr/>
        </p:nvPicPr>
        <p:blipFill rotWithShape="1">
          <a:blip r:embed="rId3" cstate="print"/>
          <a:srcRect r="8520"/>
          <a:stretch/>
        </p:blipFill>
        <p:spPr bwMode="auto">
          <a:xfrm>
            <a:off x="179512" y="1556792"/>
            <a:ext cx="429669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18"/>
          <p:cNvSpPr>
            <a:spLocks noChangeArrowheads="1"/>
          </p:cNvSpPr>
          <p:nvPr/>
        </p:nvSpPr>
        <p:spPr bwMode="auto">
          <a:xfrm>
            <a:off x="214282" y="260648"/>
            <a:ext cx="4500564" cy="642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ts val="100"/>
              </a:spcBef>
            </a:pPr>
            <a:r>
              <a:rPr lang="es-ES" b="1" dirty="0" smtClean="0">
                <a:latin typeface="+mn-lt"/>
                <a:cs typeface="Tahoma" pitchFamily="34" charset="0"/>
              </a:rPr>
              <a:t>NUEVO AEROPUERTO INTERNACIONAL DE CHINCHERO - CUSCO</a:t>
            </a:r>
            <a:endParaRPr lang="es-ES_tradnl" b="1" dirty="0">
              <a:latin typeface="+mn-lt"/>
              <a:cs typeface="Tahoma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38774" y="1340768"/>
            <a:ext cx="459772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61950" indent="-361950" algn="just" defTabSz="361950" fontAlgn="b">
              <a:spcAft>
                <a:spcPts val="600"/>
              </a:spcAft>
              <a:buClr>
                <a:srgbClr val="CC3300"/>
              </a:buClr>
              <a:buFont typeface="Wingdings" pitchFamily="2" charset="2"/>
              <a:buChar char="q"/>
            </a:pPr>
            <a:r>
              <a:rPr lang="es-MX" sz="1650" b="1" dirty="0">
                <a:solidFill>
                  <a:srgbClr val="CC3300"/>
                </a:solidFill>
                <a:latin typeface="+mn-lt"/>
                <a:cs typeface="Tahoma" pitchFamily="34" charset="0"/>
              </a:rPr>
              <a:t>Ubicación:</a:t>
            </a:r>
            <a:r>
              <a:rPr lang="es-ES" sz="1650" b="1" dirty="0">
                <a:solidFill>
                  <a:srgbClr val="CC3300"/>
                </a:solidFill>
                <a:latin typeface="+mn-lt"/>
                <a:cs typeface="Tahoma" pitchFamily="34" charset="0"/>
              </a:rPr>
              <a:t> </a:t>
            </a:r>
            <a:r>
              <a:rPr lang="es-ES" sz="1650" dirty="0">
                <a:latin typeface="+mn-lt"/>
                <a:cs typeface="Tahoma" pitchFamily="34" charset="0"/>
              </a:rPr>
              <a:t>Distritos Chinchero y </a:t>
            </a:r>
            <a:r>
              <a:rPr lang="es-ES" sz="1650" dirty="0" err="1">
                <a:latin typeface="+mn-lt"/>
                <a:cs typeface="Tahoma" pitchFamily="34" charset="0"/>
              </a:rPr>
              <a:t>Huayllabamba</a:t>
            </a:r>
            <a:r>
              <a:rPr lang="es-ES" sz="1650" dirty="0">
                <a:latin typeface="+mn-lt"/>
                <a:cs typeface="Tahoma" pitchFamily="34" charset="0"/>
              </a:rPr>
              <a:t>, Provincia </a:t>
            </a:r>
            <a:r>
              <a:rPr lang="es-ES" sz="1650" dirty="0" smtClean="0">
                <a:latin typeface="+mn-lt"/>
                <a:cs typeface="Tahoma" pitchFamily="34" charset="0"/>
              </a:rPr>
              <a:t>Urubamba, Cusco</a:t>
            </a:r>
            <a:r>
              <a:rPr lang="es-ES" sz="1650" dirty="0">
                <a:latin typeface="+mn-lt"/>
                <a:cs typeface="Tahoma" pitchFamily="34" charset="0"/>
              </a:rPr>
              <a:t>.</a:t>
            </a:r>
          </a:p>
          <a:p>
            <a:pPr marL="361950" indent="-361950" algn="just" defTabSz="361950" fontAlgn="b">
              <a:spcAft>
                <a:spcPts val="600"/>
              </a:spcAft>
              <a:buClr>
                <a:srgbClr val="CC3300"/>
              </a:buClr>
              <a:buFont typeface="Wingdings" pitchFamily="2" charset="2"/>
              <a:buChar char="q"/>
            </a:pPr>
            <a:r>
              <a:rPr lang="es-ES" sz="1650" b="1" dirty="0" smtClean="0">
                <a:solidFill>
                  <a:srgbClr val="CC3300"/>
                </a:solidFill>
                <a:latin typeface="+mn-lt"/>
                <a:cs typeface="Tahoma" pitchFamily="34" charset="0"/>
              </a:rPr>
              <a:t>Descripción</a:t>
            </a:r>
            <a:r>
              <a:rPr lang="es-ES" sz="1650" b="1" dirty="0">
                <a:solidFill>
                  <a:srgbClr val="CC3300"/>
                </a:solidFill>
                <a:latin typeface="+mn-lt"/>
                <a:cs typeface="Tahoma" pitchFamily="34" charset="0"/>
              </a:rPr>
              <a:t>: </a:t>
            </a:r>
            <a:r>
              <a:rPr lang="es-ES" sz="1650" dirty="0">
                <a:latin typeface="+mn-lt"/>
                <a:cs typeface="Tahoma" pitchFamily="34" charset="0"/>
              </a:rPr>
              <a:t>Concesión del di</a:t>
            </a:r>
            <a:r>
              <a:rPr lang="es-MX" sz="1650" dirty="0">
                <a:latin typeface="+mn-lt"/>
                <a:cs typeface="Tahoma" pitchFamily="34" charset="0"/>
              </a:rPr>
              <a:t>seño, </a:t>
            </a:r>
            <a:r>
              <a:rPr lang="es-MX" sz="1650" dirty="0" smtClean="0">
                <a:latin typeface="+mn-lt"/>
                <a:cs typeface="Tahoma" pitchFamily="34" charset="0"/>
              </a:rPr>
              <a:t>financiamiento, construcción, operación y </a:t>
            </a:r>
            <a:r>
              <a:rPr lang="es-MX" sz="1650" dirty="0">
                <a:latin typeface="+mn-lt"/>
                <a:cs typeface="Tahoma" pitchFamily="34" charset="0"/>
              </a:rPr>
              <a:t>mantenimiento </a:t>
            </a:r>
            <a:r>
              <a:rPr lang="es-MX" sz="1650" dirty="0" smtClean="0">
                <a:latin typeface="+mn-lt"/>
                <a:cs typeface="Tahoma" pitchFamily="34" charset="0"/>
              </a:rPr>
              <a:t>del </a:t>
            </a:r>
            <a:r>
              <a:rPr lang="es-MX" sz="1650" dirty="0" smtClean="0">
                <a:latin typeface="+mn-lt"/>
                <a:cs typeface="Tahoma" pitchFamily="34" charset="0"/>
              </a:rPr>
              <a:t>nuevo Aeropuerto Internacional de Chinchero – Cusco (AICC)</a:t>
            </a:r>
            <a:r>
              <a:rPr lang="en-US" sz="1650" dirty="0" smtClean="0">
                <a:latin typeface="+mn-lt"/>
                <a:cs typeface="Tahoma" pitchFamily="34" charset="0"/>
              </a:rPr>
              <a:t>.</a:t>
            </a:r>
            <a:endParaRPr lang="en-US" sz="1650" dirty="0" smtClean="0">
              <a:latin typeface="+mn-lt"/>
              <a:cs typeface="Tahoma" pitchFamily="34" charset="0"/>
            </a:endParaRPr>
          </a:p>
          <a:p>
            <a:pPr marL="361950" indent="-361950" algn="just" defTabSz="361950" fontAlgn="b">
              <a:spcAft>
                <a:spcPts val="600"/>
              </a:spcAft>
              <a:buClr>
                <a:srgbClr val="CC3300"/>
              </a:buClr>
              <a:buFont typeface="Wingdings" pitchFamily="2" charset="2"/>
              <a:buChar char="q"/>
            </a:pPr>
            <a:r>
              <a:rPr lang="es-ES" sz="1650" b="1" dirty="0" smtClean="0">
                <a:solidFill>
                  <a:srgbClr val="CC3300"/>
                </a:solidFill>
                <a:latin typeface="+mn-lt"/>
                <a:cs typeface="Tahoma" pitchFamily="34" charset="0"/>
              </a:rPr>
              <a:t>Inversión </a:t>
            </a:r>
            <a:r>
              <a:rPr lang="es-ES" sz="1650" b="1" dirty="0">
                <a:solidFill>
                  <a:srgbClr val="CC3300"/>
                </a:solidFill>
                <a:latin typeface="+mn-lt"/>
                <a:cs typeface="Tahoma" pitchFamily="34" charset="0"/>
              </a:rPr>
              <a:t>estimada (no incluye IGV):  </a:t>
            </a:r>
          </a:p>
          <a:p>
            <a:pPr marL="531813" lvl="1" indent="-176213" algn="just" defTabSz="361950">
              <a:spcAft>
                <a:spcPts val="600"/>
              </a:spcAft>
              <a:buClr>
                <a:srgbClr val="CC3300"/>
              </a:buClr>
              <a:buFontTx/>
              <a:buChar char="-"/>
            </a:pPr>
            <a:r>
              <a:rPr lang="es-PE" sz="1650" dirty="0" smtClean="0">
                <a:latin typeface="+mn-lt"/>
                <a:cs typeface="Tahoma" pitchFamily="34" charset="0"/>
              </a:rPr>
              <a:t>Monto </a:t>
            </a:r>
            <a:r>
              <a:rPr lang="es-PE" sz="1650" dirty="0">
                <a:latin typeface="+mn-lt"/>
                <a:cs typeface="Tahoma" pitchFamily="34" charset="0"/>
              </a:rPr>
              <a:t>de inversión total (incluye ampliaciones </a:t>
            </a:r>
            <a:r>
              <a:rPr lang="es-PE" sz="1650" dirty="0" smtClean="0">
                <a:latin typeface="+mn-lt"/>
                <a:cs typeface="Tahoma" pitchFamily="34" charset="0"/>
              </a:rPr>
              <a:t>futuras y rehabilitación y/o mejoramiento): </a:t>
            </a:r>
            <a:r>
              <a:rPr lang="es-PE" sz="1650" b="1" dirty="0">
                <a:latin typeface="+mn-lt"/>
                <a:cs typeface="Tahoma" pitchFamily="34" charset="0"/>
              </a:rPr>
              <a:t>US$ </a:t>
            </a:r>
            <a:r>
              <a:rPr lang="es-PE" sz="1650" b="1" dirty="0" smtClean="0">
                <a:latin typeface="+mn-lt"/>
                <a:cs typeface="Tahoma" pitchFamily="34" charset="0"/>
              </a:rPr>
              <a:t>658 Millones</a:t>
            </a:r>
          </a:p>
          <a:p>
            <a:pPr marL="531813" lvl="1" indent="-176213" algn="just" defTabSz="361950">
              <a:spcAft>
                <a:spcPts val="600"/>
              </a:spcAft>
              <a:buClr>
                <a:srgbClr val="CC3300"/>
              </a:buClr>
              <a:buFontTx/>
              <a:buChar char="-"/>
            </a:pPr>
            <a:r>
              <a:rPr lang="es-PE" sz="1650" dirty="0" smtClean="0">
                <a:latin typeface="+mn-lt"/>
                <a:cs typeface="Tahoma" pitchFamily="34" charset="0"/>
              </a:rPr>
              <a:t>Inversión </a:t>
            </a:r>
            <a:r>
              <a:rPr lang="es-PE" sz="1650" dirty="0">
                <a:latin typeface="+mn-lt"/>
                <a:cs typeface="Tahoma" pitchFamily="34" charset="0"/>
              </a:rPr>
              <a:t>necesaria para el inicio de operaciones: </a:t>
            </a:r>
            <a:r>
              <a:rPr lang="es-PE" sz="1650" b="1" dirty="0">
                <a:latin typeface="+mn-lt"/>
                <a:cs typeface="Tahoma" pitchFamily="34" charset="0"/>
              </a:rPr>
              <a:t>US$ </a:t>
            </a:r>
            <a:r>
              <a:rPr lang="es-PE" sz="1650" b="1" dirty="0" smtClean="0">
                <a:latin typeface="+mn-lt"/>
                <a:cs typeface="Tahoma" pitchFamily="34" charset="0"/>
              </a:rPr>
              <a:t>538 </a:t>
            </a:r>
            <a:r>
              <a:rPr lang="es-PE" sz="1650" b="1" dirty="0">
                <a:latin typeface="+mn-lt"/>
                <a:cs typeface="Tahoma" pitchFamily="34" charset="0"/>
              </a:rPr>
              <a:t>Millones </a:t>
            </a:r>
            <a:endParaRPr lang="es-PE" sz="1650" b="1" dirty="0" smtClean="0">
              <a:latin typeface="+mn-lt"/>
              <a:cs typeface="Tahoma" pitchFamily="34" charset="0"/>
            </a:endParaRPr>
          </a:p>
          <a:p>
            <a:pPr marL="361950" lvl="0" indent="-361950" algn="just" defTabSz="361950" fontAlgn="b">
              <a:spcAft>
                <a:spcPts val="600"/>
              </a:spcAft>
              <a:buClr>
                <a:srgbClr val="CC3300"/>
              </a:buClr>
              <a:buFont typeface="Wingdings" pitchFamily="2" charset="2"/>
              <a:buChar char="q"/>
            </a:pPr>
            <a:r>
              <a:rPr lang="es-ES" sz="1650" b="1" dirty="0" smtClean="0">
                <a:solidFill>
                  <a:srgbClr val="CC3300"/>
                </a:solidFill>
                <a:latin typeface="+mn-lt"/>
                <a:cs typeface="Tahoma" pitchFamily="34" charset="0"/>
              </a:rPr>
              <a:t>Plazo </a:t>
            </a:r>
            <a:r>
              <a:rPr lang="es-ES" sz="1650" b="1" dirty="0">
                <a:solidFill>
                  <a:srgbClr val="CC3300"/>
                </a:solidFill>
                <a:latin typeface="+mn-lt"/>
                <a:cs typeface="Tahoma" pitchFamily="34" charset="0"/>
              </a:rPr>
              <a:t>de la concesión:  </a:t>
            </a:r>
            <a:r>
              <a:rPr lang="es-ES" sz="1650" dirty="0" smtClean="0">
                <a:latin typeface="+mn-lt"/>
                <a:cs typeface="Tahoma" pitchFamily="34" charset="0"/>
              </a:rPr>
              <a:t>40 años</a:t>
            </a:r>
            <a:endParaRPr lang="es-ES" sz="1650" dirty="0">
              <a:latin typeface="+mn-lt"/>
              <a:cs typeface="Tahoma" pitchFamily="34" charset="0"/>
            </a:endParaRPr>
          </a:p>
          <a:p>
            <a:pPr marL="361950" lvl="0" indent="-361950" algn="just" defTabSz="361950" fontAlgn="b">
              <a:spcAft>
                <a:spcPts val="600"/>
              </a:spcAft>
              <a:buClr>
                <a:srgbClr val="CC3300"/>
              </a:buClr>
              <a:buFont typeface="Wingdings" pitchFamily="2" charset="2"/>
              <a:buChar char="q"/>
            </a:pPr>
            <a:r>
              <a:rPr lang="es-ES" sz="1650" b="1" dirty="0" smtClean="0">
                <a:solidFill>
                  <a:srgbClr val="CC3300"/>
                </a:solidFill>
                <a:latin typeface="+mn-lt"/>
                <a:cs typeface="Tahoma" pitchFamily="34" charset="0"/>
              </a:rPr>
              <a:t>Modalidad</a:t>
            </a:r>
            <a:r>
              <a:rPr lang="es-ES" sz="1650" b="1" dirty="0">
                <a:solidFill>
                  <a:srgbClr val="CC3300"/>
                </a:solidFill>
                <a:latin typeface="+mn-lt"/>
                <a:cs typeface="Tahoma" pitchFamily="34" charset="0"/>
              </a:rPr>
              <a:t>: </a:t>
            </a:r>
            <a:r>
              <a:rPr lang="es-ES" sz="1650" dirty="0">
                <a:latin typeface="+mn-lt"/>
                <a:cs typeface="Tahoma" pitchFamily="34" charset="0"/>
              </a:rPr>
              <a:t>Concurso de Proyectos </a:t>
            </a:r>
            <a:r>
              <a:rPr lang="es-ES" sz="1650" dirty="0" smtClean="0">
                <a:latin typeface="+mn-lt"/>
                <a:cs typeface="Tahoma" pitchFamily="34" charset="0"/>
              </a:rPr>
              <a:t>Integrales</a:t>
            </a:r>
            <a:endParaRPr lang="es-ES" sz="1650" dirty="0">
              <a:latin typeface="+mn-lt"/>
              <a:cs typeface="Tahoma" pitchFamily="34" charset="0"/>
            </a:endParaRPr>
          </a:p>
          <a:p>
            <a:pPr marL="361950" lvl="0" indent="-361950" algn="just" defTabSz="361950" fontAlgn="b">
              <a:spcAft>
                <a:spcPts val="600"/>
              </a:spcAft>
              <a:buClr>
                <a:srgbClr val="CC3300"/>
              </a:buClr>
              <a:buFont typeface="Wingdings" pitchFamily="2" charset="2"/>
              <a:buChar char="q"/>
            </a:pPr>
            <a:r>
              <a:rPr lang="es-ES" sz="1650" b="1" dirty="0" smtClean="0">
                <a:solidFill>
                  <a:srgbClr val="CC3300"/>
                </a:solidFill>
                <a:latin typeface="+mn-lt"/>
                <a:cs typeface="Tahoma" pitchFamily="34" charset="0"/>
              </a:rPr>
              <a:t>Esquema </a:t>
            </a:r>
            <a:r>
              <a:rPr lang="es-ES" sz="1650" b="1" dirty="0">
                <a:solidFill>
                  <a:srgbClr val="CC3300"/>
                </a:solidFill>
                <a:latin typeface="+mn-lt"/>
                <a:cs typeface="Tahoma" pitchFamily="34" charset="0"/>
              </a:rPr>
              <a:t>de </a:t>
            </a:r>
            <a:r>
              <a:rPr lang="es-ES" sz="1650" b="1" dirty="0" smtClean="0">
                <a:solidFill>
                  <a:srgbClr val="CC3300"/>
                </a:solidFill>
                <a:latin typeface="+mn-lt"/>
                <a:cs typeface="Tahoma" pitchFamily="34" charset="0"/>
              </a:rPr>
              <a:t>financiamiento: </a:t>
            </a:r>
            <a:r>
              <a:rPr lang="es-ES" sz="1650" dirty="0" smtClean="0">
                <a:solidFill>
                  <a:schemeClr val="accent4"/>
                </a:solidFill>
                <a:latin typeface="+mn-lt"/>
                <a:cs typeface="Tahoma" pitchFamily="34" charset="0"/>
              </a:rPr>
              <a:t>Cofinanciado</a:t>
            </a:r>
          </a:p>
          <a:p>
            <a:pPr marL="361950" lvl="0" indent="-361950" algn="just" defTabSz="361950" fontAlgn="b">
              <a:spcAft>
                <a:spcPts val="600"/>
              </a:spcAft>
              <a:buClr>
                <a:srgbClr val="CC3300"/>
              </a:buClr>
              <a:buFont typeface="Wingdings" pitchFamily="2" charset="2"/>
              <a:buChar char="q"/>
            </a:pPr>
            <a:r>
              <a:rPr lang="es-ES" sz="1650" b="1" dirty="0" smtClean="0">
                <a:solidFill>
                  <a:srgbClr val="CC3300"/>
                </a:solidFill>
                <a:latin typeface="+mn-lt"/>
                <a:cs typeface="Tahoma" pitchFamily="34" charset="0"/>
              </a:rPr>
              <a:t>Factor de competencia: </a:t>
            </a:r>
            <a:r>
              <a:rPr lang="es-PE" sz="1650" dirty="0" smtClean="0">
                <a:latin typeface="+mn-lt"/>
                <a:cs typeface="Tahoma" pitchFamily="34" charset="0"/>
              </a:rPr>
              <a:t>Fondo </a:t>
            </a:r>
            <a:r>
              <a:rPr lang="es-PE" sz="1650" dirty="0">
                <a:latin typeface="+mn-lt"/>
                <a:cs typeface="Tahoma" pitchFamily="34" charset="0"/>
              </a:rPr>
              <a:t>de Pagos del PAO y Porcentaje de Reintegro del </a:t>
            </a:r>
            <a:r>
              <a:rPr lang="es-PE" sz="1650" dirty="0" smtClean="0">
                <a:latin typeface="+mn-lt"/>
                <a:cs typeface="Tahoma" pitchFamily="34" charset="0"/>
              </a:rPr>
              <a:t>Cofinanciamiento.</a:t>
            </a:r>
            <a:endParaRPr lang="es-ES" sz="1650" dirty="0">
              <a:latin typeface="+mn-lt"/>
              <a:cs typeface="Tahoma" pitchFamily="34" charset="0"/>
            </a:endParaRPr>
          </a:p>
          <a:p>
            <a:pPr marL="361950" indent="-361950" algn="just" defTabSz="361950" fontAlgn="b">
              <a:spcAft>
                <a:spcPts val="600"/>
              </a:spcAft>
              <a:buFont typeface="Wingdings" pitchFamily="2" charset="2"/>
              <a:buChar char="q"/>
            </a:pPr>
            <a:r>
              <a:rPr lang="es-ES" sz="1650" b="1" dirty="0" smtClean="0">
                <a:solidFill>
                  <a:srgbClr val="CC3300"/>
                </a:solidFill>
                <a:latin typeface="+mn-lt"/>
                <a:cs typeface="Tahoma" pitchFamily="34" charset="0"/>
              </a:rPr>
              <a:t>Fecha </a:t>
            </a:r>
            <a:r>
              <a:rPr lang="es-ES" sz="1650" b="1" dirty="0">
                <a:solidFill>
                  <a:srgbClr val="CC3300"/>
                </a:solidFill>
                <a:latin typeface="+mn-lt"/>
                <a:cs typeface="Tahoma" pitchFamily="34" charset="0"/>
              </a:rPr>
              <a:t>de </a:t>
            </a:r>
            <a:r>
              <a:rPr lang="es-ES" sz="1650" b="1" dirty="0" smtClean="0">
                <a:solidFill>
                  <a:srgbClr val="CC3300"/>
                </a:solidFill>
                <a:latin typeface="+mn-lt"/>
                <a:cs typeface="Tahoma" pitchFamily="34" charset="0"/>
              </a:rPr>
              <a:t>adjudicación: </a:t>
            </a:r>
            <a:r>
              <a:rPr lang="es-ES" sz="1650" dirty="0" smtClean="0">
                <a:latin typeface="+mn-lt"/>
                <a:cs typeface="Tahoma" pitchFamily="34" charset="0"/>
              </a:rPr>
              <a:t> 25 </a:t>
            </a:r>
            <a:r>
              <a:rPr lang="es-ES" sz="1650" dirty="0" smtClean="0">
                <a:latin typeface="+mn-lt"/>
                <a:cs typeface="Tahoma" pitchFamily="34" charset="0"/>
              </a:rPr>
              <a:t>de </a:t>
            </a:r>
            <a:r>
              <a:rPr lang="es-ES" sz="1650" dirty="0" smtClean="0">
                <a:latin typeface="+mn-lt"/>
                <a:cs typeface="Tahoma" pitchFamily="34" charset="0"/>
              </a:rPr>
              <a:t>abril </a:t>
            </a:r>
            <a:r>
              <a:rPr lang="es-ES" sz="1650" dirty="0" smtClean="0">
                <a:latin typeface="+mn-lt"/>
                <a:cs typeface="Tahoma" pitchFamily="34" charset="0"/>
              </a:rPr>
              <a:t>de </a:t>
            </a:r>
            <a:r>
              <a:rPr lang="es-ES" sz="1650" dirty="0" smtClean="0">
                <a:latin typeface="+mn-lt"/>
                <a:cs typeface="Tahoma" pitchFamily="34" charset="0"/>
              </a:rPr>
              <a:t>2014</a:t>
            </a:r>
            <a:endParaRPr lang="es-ES" sz="1650" b="1" dirty="0">
              <a:solidFill>
                <a:srgbClr val="CC330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10" name="42 Rectángulo"/>
          <p:cNvSpPr>
            <a:spLocks noChangeArrowheads="1"/>
          </p:cNvSpPr>
          <p:nvPr/>
        </p:nvSpPr>
        <p:spPr bwMode="auto">
          <a:xfrm>
            <a:off x="179512" y="1556791"/>
            <a:ext cx="1925636" cy="568325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 Narrow" pitchFamily="34" charset="0"/>
              </a:rPr>
              <a:t>CONVOCADO</a:t>
            </a:r>
            <a:endParaRPr lang="es-E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668344" y="6453336"/>
            <a:ext cx="1259632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6</a:t>
            </a:fld>
            <a:endParaRPr lang="es-E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2647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14313" y="3326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PE" sz="2400" b="1" dirty="0">
                <a:latin typeface="+mn-lt"/>
              </a:rPr>
              <a:t>UBICACIÓN</a:t>
            </a:r>
          </a:p>
        </p:txBody>
      </p:sp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3819847" y="2062642"/>
            <a:ext cx="5000625" cy="3429000"/>
            <a:chOff x="-71438" y="1428750"/>
            <a:chExt cx="9215438" cy="4764088"/>
          </a:xfrm>
        </p:grpSpPr>
        <p:grpSp>
          <p:nvGrpSpPr>
            <p:cNvPr id="119931" name="16 Grupo"/>
            <p:cNvGrpSpPr>
              <a:grpSpLocks/>
            </p:cNvGrpSpPr>
            <p:nvPr/>
          </p:nvGrpSpPr>
          <p:grpSpPr bwMode="auto">
            <a:xfrm>
              <a:off x="-71438" y="1428750"/>
              <a:ext cx="9215438" cy="4764088"/>
              <a:chOff x="-71438" y="1428750"/>
              <a:chExt cx="9215438" cy="4764088"/>
            </a:xfrm>
          </p:grpSpPr>
          <p:pic>
            <p:nvPicPr>
              <p:cNvPr id="14" name="11 Imagen" descr="Dibujo101.JP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71438" y="1428750"/>
                <a:ext cx="9215438" cy="476408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  <p:grpSp>
            <p:nvGrpSpPr>
              <p:cNvPr id="119935" name="7 Grupo"/>
              <p:cNvGrpSpPr>
                <a:grpSpLocks/>
              </p:cNvGrpSpPr>
              <p:nvPr/>
            </p:nvGrpSpPr>
            <p:grpSpPr bwMode="auto">
              <a:xfrm>
                <a:off x="-22293" y="1428750"/>
                <a:ext cx="1071564" cy="999384"/>
                <a:chOff x="-25265" y="1357298"/>
                <a:chExt cx="1214414" cy="1076266"/>
              </a:xfrm>
            </p:grpSpPr>
            <p:grpSp>
              <p:nvGrpSpPr>
                <p:cNvPr id="119936" name="37 Grupo"/>
                <p:cNvGrpSpPr>
                  <a:grpSpLocks/>
                </p:cNvGrpSpPr>
                <p:nvPr/>
              </p:nvGrpSpPr>
              <p:grpSpPr bwMode="auto">
                <a:xfrm>
                  <a:off x="214097" y="1571001"/>
                  <a:ext cx="714254" cy="571015"/>
                  <a:chOff x="-185" y="1357481"/>
                  <a:chExt cx="714254" cy="571015"/>
                </a:xfrm>
              </p:grpSpPr>
              <p:cxnSp>
                <p:nvCxnSpPr>
                  <p:cNvPr id="21" name="20 Conector recto de flecha"/>
                  <p:cNvCxnSpPr/>
                  <p:nvPr/>
                </p:nvCxnSpPr>
                <p:spPr>
                  <a:xfrm rot="5400000">
                    <a:off x="72884" y="1642585"/>
                    <a:ext cx="570065" cy="0"/>
                  </a:xfrm>
                  <a:prstGeom prst="straightConnector1">
                    <a:avLst/>
                  </a:prstGeom>
                  <a:ln w="12700">
                    <a:headEnd type="arrow"/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21 Conector recto de flecha"/>
                  <p:cNvCxnSpPr/>
                  <p:nvPr/>
                </p:nvCxnSpPr>
                <p:spPr>
                  <a:xfrm>
                    <a:off x="-162" y="1642585"/>
                    <a:ext cx="726104" cy="2375"/>
                  </a:xfrm>
                  <a:prstGeom prst="straightConnector1">
                    <a:avLst/>
                  </a:prstGeom>
                  <a:ln w="12700">
                    <a:headEnd type="arrow"/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9937" name="9 CuadroTexto"/>
                <p:cNvSpPr txBox="1">
                  <a:spLocks noChangeArrowheads="1"/>
                </p:cNvSpPr>
                <p:nvPr/>
              </p:nvSpPr>
              <p:spPr bwMode="auto">
                <a:xfrm>
                  <a:off x="403330" y="1357298"/>
                  <a:ext cx="285752" cy="32235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PE" sz="800" dirty="0"/>
                    <a:t>N</a:t>
                  </a:r>
                </a:p>
              </p:txBody>
            </p:sp>
            <p:sp>
              <p:nvSpPr>
                <p:cNvPr id="119938" name="10 CuadroTexto"/>
                <p:cNvSpPr txBox="1">
                  <a:spLocks noChangeArrowheads="1"/>
                </p:cNvSpPr>
                <p:nvPr/>
              </p:nvSpPr>
              <p:spPr bwMode="auto">
                <a:xfrm>
                  <a:off x="903397" y="1630350"/>
                  <a:ext cx="285752" cy="32235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PE" sz="800" dirty="0"/>
                    <a:t>E</a:t>
                  </a:r>
                </a:p>
              </p:txBody>
            </p:sp>
            <p:sp>
              <p:nvSpPr>
                <p:cNvPr id="119939" name="11 CuadroTexto"/>
                <p:cNvSpPr txBox="1">
                  <a:spLocks noChangeArrowheads="1"/>
                </p:cNvSpPr>
                <p:nvPr/>
              </p:nvSpPr>
              <p:spPr bwMode="auto">
                <a:xfrm>
                  <a:off x="403330" y="2111210"/>
                  <a:ext cx="285752" cy="32235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PE" sz="800" dirty="0"/>
                    <a:t>S</a:t>
                  </a:r>
                </a:p>
              </p:txBody>
            </p:sp>
            <p:sp>
              <p:nvSpPr>
                <p:cNvPr id="119940" name="13 CuadroTexto"/>
                <p:cNvSpPr txBox="1">
                  <a:spLocks noChangeArrowheads="1"/>
                </p:cNvSpPr>
                <p:nvPr/>
              </p:nvSpPr>
              <p:spPr bwMode="auto">
                <a:xfrm>
                  <a:off x="-25265" y="1630350"/>
                  <a:ext cx="285752" cy="32235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PE" sz="800" dirty="0"/>
                    <a:t>O</a:t>
                  </a:r>
                </a:p>
              </p:txBody>
            </p:sp>
          </p:grpSp>
        </p:grpSp>
        <p:sp>
          <p:nvSpPr>
            <p:cNvPr id="12" name="11 Elipse"/>
            <p:cNvSpPr/>
            <p:nvPr/>
          </p:nvSpPr>
          <p:spPr>
            <a:xfrm>
              <a:off x="6285751" y="4999610"/>
              <a:ext cx="857183" cy="57345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rgbClr val="FFFFFF"/>
                </a:solidFill>
              </a:endParaRPr>
            </a:p>
          </p:txBody>
        </p:sp>
        <p:sp>
          <p:nvSpPr>
            <p:cNvPr id="13" name="12 Elipse"/>
            <p:cNvSpPr/>
            <p:nvPr/>
          </p:nvSpPr>
          <p:spPr>
            <a:xfrm>
              <a:off x="5358357" y="3499804"/>
              <a:ext cx="1000533" cy="644034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dirty="0">
                <a:solidFill>
                  <a:srgbClr val="FFFFFF"/>
                </a:solidFill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4034159" y="5518373"/>
            <a:ext cx="438150" cy="57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dirty="0">
              <a:solidFill>
                <a:srgbClr val="FFFFFF"/>
              </a:solidFill>
            </a:endParaRPr>
          </a:p>
        </p:txBody>
      </p:sp>
      <p:sp>
        <p:nvSpPr>
          <p:cNvPr id="119814" name="13 CuadroTexto"/>
          <p:cNvSpPr txBox="1">
            <a:spLocks noChangeArrowheads="1"/>
          </p:cNvSpPr>
          <p:nvPr/>
        </p:nvSpPr>
        <p:spPr bwMode="auto">
          <a:xfrm>
            <a:off x="4819972" y="5399310"/>
            <a:ext cx="12684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/>
              <a:t>Ruta turística</a:t>
            </a:r>
          </a:p>
        </p:txBody>
      </p:sp>
      <p:sp>
        <p:nvSpPr>
          <p:cNvPr id="19464" name="24 CuadroTexto"/>
          <p:cNvSpPr txBox="1">
            <a:spLocks noChangeArrowheads="1"/>
          </p:cNvSpPr>
          <p:nvPr/>
        </p:nvSpPr>
        <p:spPr bwMode="auto">
          <a:xfrm>
            <a:off x="214312" y="1556792"/>
            <a:ext cx="7382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PE" sz="1800" dirty="0">
                <a:latin typeface="+mn-lt"/>
              </a:rPr>
              <a:t>Chinchero esta ubicado entre la ciudad de Cusco y el Valle Sagrado. </a:t>
            </a:r>
          </a:p>
        </p:txBody>
      </p:sp>
      <p:sp>
        <p:nvSpPr>
          <p:cNvPr id="19466" name="23 CuadroTexto"/>
          <p:cNvSpPr txBox="1">
            <a:spLocks noChangeArrowheads="1"/>
          </p:cNvSpPr>
          <p:nvPr/>
        </p:nvSpPr>
        <p:spPr bwMode="auto">
          <a:xfrm>
            <a:off x="4132236" y="5805264"/>
            <a:ext cx="42805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PE" sz="1600" i="1" dirty="0">
                <a:latin typeface="+mn-lt"/>
              </a:rPr>
              <a:t>Distancia por tierra de Cusco a Chinchero: 29 km, es decir 30 - 45 minutos en auto o bus.</a:t>
            </a:r>
          </a:p>
        </p:txBody>
      </p:sp>
      <p:sp>
        <p:nvSpPr>
          <p:cNvPr id="138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1437" y="6237312"/>
            <a:ext cx="2133600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7</a:t>
            </a:fld>
            <a:endParaRPr lang="es-ES" dirty="0">
              <a:latin typeface="+mn-lt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125623" y="2035407"/>
            <a:ext cx="3510273" cy="4212596"/>
            <a:chOff x="125623" y="2035407"/>
            <a:chExt cx="3510273" cy="4212596"/>
          </a:xfrm>
        </p:grpSpPr>
        <p:pic>
          <p:nvPicPr>
            <p:cNvPr id="139" name="Picture 63"/>
            <p:cNvPicPr>
              <a:picLocks noChangeAspect="1" noChangeArrowheads="1"/>
            </p:cNvPicPr>
            <p:nvPr/>
          </p:nvPicPr>
          <p:blipFill rotWithShape="1">
            <a:blip r:embed="rId3"/>
            <a:srcRect l="21289" t="23544" r="45994" b="11562"/>
            <a:stretch/>
          </p:blipFill>
          <p:spPr bwMode="auto">
            <a:xfrm>
              <a:off x="125623" y="2035407"/>
              <a:ext cx="3510273" cy="4212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" name="3 Conector recto"/>
            <p:cNvCxnSpPr/>
            <p:nvPr/>
          </p:nvCxnSpPr>
          <p:spPr>
            <a:xfrm>
              <a:off x="3635896" y="2853147"/>
              <a:ext cx="0" cy="3312157"/>
            </a:xfrm>
            <a:prstGeom prst="line">
              <a:avLst/>
            </a:prstGeom>
            <a:ln w="0">
              <a:solidFill>
                <a:srgbClr val="0096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80968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20014" y="332656"/>
            <a:ext cx="5720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PE" sz="2400" b="1" dirty="0" smtClean="0">
                <a:latin typeface="Calibri" pitchFamily="34" charset="0"/>
              </a:rPr>
              <a:t>PRONÓSTICO DE TRÁFICO DE PASAJEROS</a:t>
            </a:r>
            <a:endParaRPr lang="es-PE" sz="2400" b="1" dirty="0">
              <a:latin typeface="Calibri" pitchFamily="34" charset="0"/>
            </a:endParaRPr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1437" y="6237312"/>
            <a:ext cx="2133600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8</a:t>
            </a:fld>
            <a:endParaRPr lang="es-ES" dirty="0">
              <a:latin typeface="+mn-lt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763688" y="6036950"/>
            <a:ext cx="54775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PE" sz="1200" b="1" dirty="0" smtClean="0">
                <a:latin typeface="+mn-lt"/>
              </a:rPr>
              <a:t>Tráfico de pasajeros en </a:t>
            </a:r>
            <a:r>
              <a:rPr lang="es-PE" sz="1200" b="1" dirty="0">
                <a:latin typeface="+mn-lt"/>
              </a:rPr>
              <a:t>el AICC por tipo de </a:t>
            </a:r>
            <a:r>
              <a:rPr lang="es-PE" sz="1200" b="1" dirty="0" smtClean="0">
                <a:latin typeface="+mn-lt"/>
              </a:rPr>
              <a:t>vuelo</a:t>
            </a:r>
            <a:endParaRPr lang="es-PE" sz="1200" b="1" dirty="0">
              <a:latin typeface="+mn-lt"/>
            </a:endParaRPr>
          </a:p>
        </p:txBody>
      </p:sp>
      <p:pic>
        <p:nvPicPr>
          <p:cNvPr id="10" name="9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b="2288"/>
          <a:stretch/>
        </p:blipFill>
        <p:spPr bwMode="auto">
          <a:xfrm>
            <a:off x="467544" y="1700808"/>
            <a:ext cx="8208912" cy="41819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94021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80821" y="1842497"/>
            <a:ext cx="878366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274638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Courier New" pitchFamily="49" charset="0"/>
              <a:buChar char="o"/>
              <a:defRPr/>
            </a:pPr>
            <a:r>
              <a:rPr lang="es-PE" sz="1700" dirty="0" smtClean="0">
                <a:latin typeface="Calibri" pitchFamily="34" charset="0"/>
              </a:rPr>
              <a:t>Terminal </a:t>
            </a:r>
            <a:r>
              <a:rPr lang="es-PE" sz="1700" dirty="0">
                <a:latin typeface="Calibri" pitchFamily="34" charset="0"/>
              </a:rPr>
              <a:t>de pasajeros </a:t>
            </a:r>
            <a:r>
              <a:rPr lang="es-PE" sz="1700" dirty="0" smtClean="0">
                <a:latin typeface="Calibri" pitchFamily="34" charset="0"/>
              </a:rPr>
              <a:t>IATA B de </a:t>
            </a:r>
            <a:r>
              <a:rPr lang="es-PE" sz="1700" dirty="0">
                <a:latin typeface="Calibri" pitchFamily="34" charset="0"/>
              </a:rPr>
              <a:t>40,000 m2 </a:t>
            </a:r>
            <a:r>
              <a:rPr lang="es-PE" sz="1700" dirty="0" smtClean="0">
                <a:latin typeface="Calibri" pitchFamily="34" charset="0"/>
              </a:rPr>
              <a:t>(diseño amigable con el paisaje de la zona)</a:t>
            </a:r>
          </a:p>
          <a:p>
            <a:pPr marL="449263" lvl="1" indent="-274638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Courier New" pitchFamily="49" charset="0"/>
              <a:buChar char="o"/>
              <a:defRPr/>
            </a:pPr>
            <a:r>
              <a:rPr lang="es-PE" sz="1700" dirty="0" smtClean="0">
                <a:latin typeface="Calibri" pitchFamily="34" charset="0"/>
              </a:rPr>
              <a:t>Movimiento </a:t>
            </a:r>
            <a:r>
              <a:rPr lang="es-PE" sz="1700" dirty="0">
                <a:latin typeface="Calibri" pitchFamily="34" charset="0"/>
              </a:rPr>
              <a:t>de </a:t>
            </a:r>
            <a:r>
              <a:rPr lang="es-PE" sz="1700" dirty="0" smtClean="0">
                <a:latin typeface="Calibri" pitchFamily="34" charset="0"/>
              </a:rPr>
              <a:t>Tierras de 16.8 </a:t>
            </a:r>
            <a:r>
              <a:rPr lang="es-PE" sz="1700" dirty="0">
                <a:latin typeface="Calibri" pitchFamily="34" charset="0"/>
              </a:rPr>
              <a:t>MM m3</a:t>
            </a:r>
          </a:p>
          <a:p>
            <a:pPr marL="449263" lvl="1" indent="-274638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Courier New" pitchFamily="49" charset="0"/>
              <a:buChar char="o"/>
              <a:defRPr/>
            </a:pPr>
            <a:r>
              <a:rPr lang="es-PE" sz="1700" dirty="0" smtClean="0">
                <a:latin typeface="Calibri" pitchFamily="34" charset="0"/>
              </a:rPr>
              <a:t>Pista de vuelo </a:t>
            </a:r>
            <a:r>
              <a:rPr lang="es-PE" sz="1700" dirty="0">
                <a:latin typeface="Calibri" pitchFamily="34" charset="0"/>
              </a:rPr>
              <a:t>16-34 ILS </a:t>
            </a:r>
            <a:r>
              <a:rPr lang="es-PE" sz="1700" dirty="0" smtClean="0">
                <a:latin typeface="Calibri" pitchFamily="34" charset="0"/>
              </a:rPr>
              <a:t>CAT 1 de 4,000 m x 45 </a:t>
            </a:r>
            <a:r>
              <a:rPr lang="es-PE" sz="1700" dirty="0">
                <a:latin typeface="Calibri" pitchFamily="34" charset="0"/>
              </a:rPr>
              <a:t>m (Cód. de ref. OACI 4-E)</a:t>
            </a:r>
          </a:p>
          <a:p>
            <a:pPr marL="449263" lvl="1" indent="-274638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Courier New" pitchFamily="49" charset="0"/>
              <a:buChar char="o"/>
              <a:defRPr/>
            </a:pPr>
            <a:r>
              <a:rPr lang="es-PE" sz="1700" dirty="0" smtClean="0">
                <a:latin typeface="Calibri" pitchFamily="34" charset="0"/>
              </a:rPr>
              <a:t>Calle de rodaje paralela </a:t>
            </a:r>
            <a:r>
              <a:rPr lang="es-PE" sz="1700" dirty="0">
                <a:latin typeface="Calibri" pitchFamily="34" charset="0"/>
              </a:rPr>
              <a:t>de </a:t>
            </a:r>
            <a:r>
              <a:rPr lang="es-PE" sz="1700" dirty="0" smtClean="0">
                <a:latin typeface="Calibri" pitchFamily="34" charset="0"/>
              </a:rPr>
              <a:t>4,000 m</a:t>
            </a:r>
            <a:endParaRPr lang="es-PE" sz="1700" dirty="0">
              <a:latin typeface="Calibri" pitchFamily="34" charset="0"/>
            </a:endParaRPr>
          </a:p>
          <a:p>
            <a:pPr marL="449263" lvl="1" indent="-274638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Courier New" pitchFamily="49" charset="0"/>
              <a:buChar char="o"/>
              <a:defRPr/>
            </a:pPr>
            <a:r>
              <a:rPr lang="es-PE" sz="1700" dirty="0">
                <a:latin typeface="Calibri" pitchFamily="34" charset="0"/>
              </a:rPr>
              <a:t>Plataforma </a:t>
            </a:r>
            <a:r>
              <a:rPr lang="es-PE" sz="1700" dirty="0" smtClean="0">
                <a:latin typeface="Calibri" pitchFamily="34" charset="0"/>
              </a:rPr>
              <a:t>con capacidad para 13 posiciones </a:t>
            </a:r>
            <a:r>
              <a:rPr lang="es-PE" sz="1700" dirty="0">
                <a:latin typeface="Calibri" pitchFamily="34" charset="0"/>
              </a:rPr>
              <a:t>de aeronaves </a:t>
            </a:r>
            <a:r>
              <a:rPr lang="es-PE" sz="1700" dirty="0" smtClean="0">
                <a:latin typeface="Calibri" pitchFamily="34" charset="0"/>
              </a:rPr>
              <a:t>comerciales y 140,000 m2</a:t>
            </a:r>
            <a:endParaRPr lang="es-PE" sz="1700" dirty="0">
              <a:latin typeface="Calibri" pitchFamily="34" charset="0"/>
            </a:endParaRPr>
          </a:p>
          <a:p>
            <a:pPr marL="449263" lvl="1" indent="-274638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Courier New" pitchFamily="49" charset="0"/>
              <a:buChar char="o"/>
              <a:defRPr/>
            </a:pPr>
            <a:r>
              <a:rPr lang="es-PE" sz="1700" dirty="0" smtClean="0">
                <a:latin typeface="Calibri" pitchFamily="34" charset="0"/>
              </a:rPr>
              <a:t>Escenario de apertura con capacidad para 4.5 </a:t>
            </a:r>
            <a:r>
              <a:rPr lang="es-PE" sz="1700" dirty="0" err="1" smtClean="0">
                <a:latin typeface="Calibri" pitchFamily="34" charset="0"/>
              </a:rPr>
              <a:t>Mpax</a:t>
            </a:r>
          </a:p>
          <a:p>
            <a:pPr marL="449263" lvl="1" indent="-274638" eaLnBrk="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Courier New" pitchFamily="49" charset="0"/>
              <a:buChar char="o"/>
              <a:defRPr/>
            </a:pPr>
            <a:endParaRPr lang="es-PE" sz="1700" dirty="0" smtClean="0">
              <a:latin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332656"/>
            <a:ext cx="5869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PE" sz="2400" b="1" dirty="0" smtClean="0">
                <a:latin typeface="+mn-lt"/>
              </a:rPr>
              <a:t>CARACTERÍSTICAS TÉCNICAS DEL PROYECTO</a:t>
            </a:r>
            <a:endParaRPr lang="es-PE" sz="2400" b="1" dirty="0">
              <a:latin typeface="+mn-lt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1437" y="6237312"/>
            <a:ext cx="2133600" cy="476250"/>
          </a:xfrm>
        </p:spPr>
        <p:txBody>
          <a:bodyPr/>
          <a:lstStyle/>
          <a:p>
            <a:pPr>
              <a:defRPr/>
            </a:pPr>
            <a:fld id="{DC15ABD2-4CDA-4CEC-B98F-5FE1A6D9AC41}" type="slidenum">
              <a:rPr lang="es-ES" smtClean="0">
                <a:latin typeface="+mn-lt"/>
              </a:rPr>
              <a:pPr>
                <a:defRPr/>
              </a:pPr>
              <a:t>9</a:t>
            </a:fld>
            <a:endParaRPr lang="es-ES" dirty="0">
              <a:latin typeface="+mn-lt"/>
            </a:endParaRPr>
          </a:p>
        </p:txBody>
      </p:sp>
      <p:pic>
        <p:nvPicPr>
          <p:cNvPr id="10" name="9 Imagen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4537809"/>
            <a:ext cx="7560840" cy="19155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00520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">
  <a:themeElements>
    <a:clrScheme name="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FFFFFF"/>
      </a:accent3>
      <a:accent4>
        <a:srgbClr val="000000"/>
      </a:accent4>
      <a:accent5>
        <a:srgbClr val="BCBFCE"/>
      </a:accent5>
      <a:accent6>
        <a:srgbClr val="90A6BA"/>
      </a:accent6>
      <a:hlink>
        <a:srgbClr val="B292CA"/>
      </a:hlink>
      <a:folHlink>
        <a:srgbClr val="6B5680"/>
      </a:folHlink>
    </a:clrScheme>
    <a:fontScheme name="MODEL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ís2006">
  <a:themeElements>
    <a:clrScheme name="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FFFFFF"/>
      </a:accent3>
      <a:accent4>
        <a:srgbClr val="000000"/>
      </a:accent4>
      <a:accent5>
        <a:srgbClr val="BCBFCE"/>
      </a:accent5>
      <a:accent6>
        <a:srgbClr val="90A6BA"/>
      </a:accent6>
      <a:hlink>
        <a:srgbClr val="B292CA"/>
      </a:hlink>
      <a:folHlink>
        <a:srgbClr val="6B5680"/>
      </a:folHlink>
    </a:clrScheme>
    <a:fontScheme name="país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ís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ís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ís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ís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ís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ís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ís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ís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ís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ís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ís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ís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país2006">
  <a:themeElements>
    <a:clrScheme name="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FFFFFF"/>
      </a:accent3>
      <a:accent4>
        <a:srgbClr val="000000"/>
      </a:accent4>
      <a:accent5>
        <a:srgbClr val="BCBFCE"/>
      </a:accent5>
      <a:accent6>
        <a:srgbClr val="90A6BA"/>
      </a:accent6>
      <a:hlink>
        <a:srgbClr val="B292CA"/>
      </a:hlink>
      <a:folHlink>
        <a:srgbClr val="6B5680"/>
      </a:folHlink>
    </a:clrScheme>
    <a:fontScheme name="1_país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aís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ís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ís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ís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ís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aís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ís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ís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ís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ís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ís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aís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aís2006">
  <a:themeElements>
    <a:clrScheme name="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FFFFFF"/>
      </a:accent3>
      <a:accent4>
        <a:srgbClr val="000000"/>
      </a:accent4>
      <a:accent5>
        <a:srgbClr val="BCBFCE"/>
      </a:accent5>
      <a:accent6>
        <a:srgbClr val="90A6BA"/>
      </a:accent6>
      <a:hlink>
        <a:srgbClr val="B292CA"/>
      </a:hlink>
      <a:folHlink>
        <a:srgbClr val="6B5680"/>
      </a:folHlink>
    </a:clrScheme>
    <a:fontScheme name="2_país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país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ís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ís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ís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ís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ís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ís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ís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ís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ís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ís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ís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país2006">
  <a:themeElements>
    <a:clrScheme name="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FFFFFF"/>
      </a:accent3>
      <a:accent4>
        <a:srgbClr val="000000"/>
      </a:accent4>
      <a:accent5>
        <a:srgbClr val="BCBFCE"/>
      </a:accent5>
      <a:accent6>
        <a:srgbClr val="90A6BA"/>
      </a:accent6>
      <a:hlink>
        <a:srgbClr val="B292CA"/>
      </a:hlink>
      <a:folHlink>
        <a:srgbClr val="6B5680"/>
      </a:folHlink>
    </a:clrScheme>
    <a:fontScheme name="3_país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país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aís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aís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aís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aís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aís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aís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aís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aís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aís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aís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aís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MODELO">
  <a:themeElements>
    <a:clrScheme name="1_MODEL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ODEL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DE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iseño personalizado">
  <a:themeElements>
    <a:clrScheme name="1_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ersonaliza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18425</TotalTime>
  <Words>937</Words>
  <Application>Microsoft Office PowerPoint</Application>
  <PresentationFormat>Presentación en pantalla (4:3)</PresentationFormat>
  <Paragraphs>124</Paragraphs>
  <Slides>14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MODELO</vt:lpstr>
      <vt:lpstr>Diseño personalizado</vt:lpstr>
      <vt:lpstr>2_Diseño personalizado</vt:lpstr>
      <vt:lpstr>país2006</vt:lpstr>
      <vt:lpstr>1_país2006</vt:lpstr>
      <vt:lpstr>2_país2006</vt:lpstr>
      <vt:lpstr>3_país2006</vt:lpstr>
      <vt:lpstr>1_MODELO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PRECALIFICACIÓN  DE POSTORES: REQUISITOS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MRasmussen</dc:creator>
  <cp:lastModifiedBy>Miryam Banda</cp:lastModifiedBy>
  <cp:revision>1704</cp:revision>
  <dcterms:created xsi:type="dcterms:W3CDTF">2009-03-03T17:39:46Z</dcterms:created>
  <dcterms:modified xsi:type="dcterms:W3CDTF">2014-02-13T14:46:25Z</dcterms:modified>
</cp:coreProperties>
</file>