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06/10/2014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06/10/2014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497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06/10/2014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06/10/2014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1403648" y="2996952"/>
            <a:ext cx="6481763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Calibri" pitchFamily="34" charset="0"/>
              </a:rPr>
              <a:t>Concurso Público Internacional: </a:t>
            </a: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CONCESIÓN DEL PROYECTO LÍNEA DE TRANSMISIÓN 220 KV MOYOBAMBA-IQUITOS Y SUBESTACIONES ASOCIADAS</a:t>
            </a:r>
            <a:endParaRPr lang="es-PE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710" y="116632"/>
            <a:ext cx="6185700" cy="9309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MX" sz="2000" dirty="0"/>
              <a:t>LÍNEA DE TRANSMISIÓN </a:t>
            </a:r>
            <a:r>
              <a:rPr lang="es-MX" sz="2000" dirty="0" smtClean="0"/>
              <a:t>220 kV</a:t>
            </a:r>
          </a:p>
          <a:p>
            <a:r>
              <a:rPr lang="es-MX" sz="2000" dirty="0" smtClean="0"/>
              <a:t>MOYOBAMBA-IQUITOS Y SUBESTACIONES ASOCIADAS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66910" y="1412776"/>
            <a:ext cx="1928826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8" y="1844824"/>
            <a:ext cx="3844028" cy="45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37287" y="3588695"/>
            <a:ext cx="6335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Moyobamba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12057" y="2868935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Iquitos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993420" y="3068960"/>
            <a:ext cx="72008" cy="7200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403648" y="3645024"/>
            <a:ext cx="72008" cy="7200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Arco"/>
          <p:cNvSpPr/>
          <p:nvPr/>
        </p:nvSpPr>
        <p:spPr>
          <a:xfrm rot="19025985">
            <a:off x="1457068" y="3130526"/>
            <a:ext cx="649959" cy="386599"/>
          </a:xfrm>
          <a:prstGeom prst="arc">
            <a:avLst>
              <a:gd name="adj1" fmla="val 11177856"/>
              <a:gd name="adj2" fmla="val 0"/>
            </a:avLst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438275" y="3495675"/>
            <a:ext cx="76200" cy="152400"/>
          </a:xfrm>
          <a:custGeom>
            <a:avLst/>
            <a:gdLst>
              <a:gd name="connsiteX0" fmla="*/ 0 w 76200"/>
              <a:gd name="connsiteY0" fmla="*/ 152400 h 152400"/>
              <a:gd name="connsiteX1" fmla="*/ 0 w 76200"/>
              <a:gd name="connsiteY1" fmla="*/ 152400 h 152400"/>
              <a:gd name="connsiteX2" fmla="*/ 4763 w 76200"/>
              <a:gd name="connsiteY2" fmla="*/ 109538 h 152400"/>
              <a:gd name="connsiteX3" fmla="*/ 9525 w 76200"/>
              <a:gd name="connsiteY3" fmla="*/ 38100 h 152400"/>
              <a:gd name="connsiteX4" fmla="*/ 38100 w 76200"/>
              <a:gd name="connsiteY4" fmla="*/ 23813 h 152400"/>
              <a:gd name="connsiteX5" fmla="*/ 52388 w 76200"/>
              <a:gd name="connsiteY5" fmla="*/ 14288 h 152400"/>
              <a:gd name="connsiteX6" fmla="*/ 66675 w 76200"/>
              <a:gd name="connsiteY6" fmla="*/ 9525 h 152400"/>
              <a:gd name="connsiteX7" fmla="*/ 76200 w 76200"/>
              <a:gd name="connsiteY7" fmla="*/ 0 h 152400"/>
              <a:gd name="connsiteX8" fmla="*/ 71438 w 76200"/>
              <a:gd name="connsiteY8" fmla="*/ 4763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" h="152400">
                <a:moveTo>
                  <a:pt x="0" y="152400"/>
                </a:moveTo>
                <a:lnTo>
                  <a:pt x="0" y="152400"/>
                </a:lnTo>
                <a:cubicBezTo>
                  <a:pt x="1588" y="138113"/>
                  <a:pt x="3569" y="123864"/>
                  <a:pt x="4763" y="109538"/>
                </a:cubicBezTo>
                <a:cubicBezTo>
                  <a:pt x="6745" y="85755"/>
                  <a:pt x="4059" y="61331"/>
                  <a:pt x="9525" y="38100"/>
                </a:cubicBezTo>
                <a:cubicBezTo>
                  <a:pt x="11096" y="31421"/>
                  <a:pt x="33198" y="25447"/>
                  <a:pt x="38100" y="23813"/>
                </a:cubicBezTo>
                <a:cubicBezTo>
                  <a:pt x="42863" y="20638"/>
                  <a:pt x="47268" y="16848"/>
                  <a:pt x="52388" y="14288"/>
                </a:cubicBezTo>
                <a:cubicBezTo>
                  <a:pt x="56878" y="12043"/>
                  <a:pt x="62370" y="12108"/>
                  <a:pt x="66675" y="9525"/>
                </a:cubicBezTo>
                <a:cubicBezTo>
                  <a:pt x="70525" y="7215"/>
                  <a:pt x="73025" y="3175"/>
                  <a:pt x="76200" y="0"/>
                </a:cubicBezTo>
                <a:lnTo>
                  <a:pt x="71438" y="4763"/>
                </a:lnTo>
              </a:path>
            </a:pathLst>
          </a:cu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139952" y="1340768"/>
            <a:ext cx="4752528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q"/>
              <a:tabLst>
                <a:tab pos="1166813" algn="l"/>
              </a:tabLst>
            </a:pP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Ubicación: </a:t>
            </a:r>
            <a:r>
              <a:rPr lang="es-PE" sz="1150" dirty="0">
                <a:latin typeface="+mn-lt"/>
                <a:ea typeface="ＭＳ Ｐゴシック" pitchFamily="34" charset="-128"/>
                <a:cs typeface="Tahoma" pitchFamily="34" charset="0"/>
              </a:rPr>
              <a:t>Loreto y San Martín</a:t>
            </a:r>
            <a:r>
              <a:rPr lang="es-ES" sz="1150" dirty="0">
                <a:latin typeface="+mn-lt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marL="180975" lvl="0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q"/>
              <a:tabLst>
                <a:tab pos="1166813" algn="l"/>
              </a:tabLst>
            </a:pP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Descripción: </a:t>
            </a:r>
            <a:r>
              <a:rPr lang="es-ES" sz="1150" dirty="0">
                <a:latin typeface="+mn-lt"/>
                <a:ea typeface="ＭＳ Ｐゴシック" pitchFamily="34" charset="-128"/>
                <a:cs typeface="Tahoma" pitchFamily="34" charset="0"/>
              </a:rPr>
              <a:t>Concesión </a:t>
            </a:r>
            <a:r>
              <a:rPr lang="es-PE" sz="1150" dirty="0">
                <a:latin typeface="+mn-lt"/>
                <a:ea typeface="ＭＳ Ｐゴシック" pitchFamily="34" charset="-128"/>
                <a:cs typeface="Tahoma" pitchFamily="34" charset="0"/>
              </a:rPr>
              <a:t>del diseño, financiamiento, construcción, operación y mantenimiento de la línea de transmisión  y subestaciones asociadas, a fin de interconectar el sistema aislado de Iquitos al Sistema Eléctrico Interconectado Nacional (SEIN), con lo que esta Región tendrá los beneficios del SEIN. </a:t>
            </a:r>
          </a:p>
          <a:p>
            <a:pPr marL="180975" lvl="0" algn="just">
              <a:spcBef>
                <a:spcPts val="600"/>
              </a:spcBef>
              <a:tabLst>
                <a:tab pos="446088" algn="l"/>
              </a:tabLst>
            </a:pPr>
            <a:r>
              <a:rPr lang="es-PE" sz="1150" dirty="0" smtClean="0">
                <a:latin typeface="+mn-lt"/>
                <a:ea typeface="ＭＳ Ｐゴシック" pitchFamily="34" charset="-128"/>
                <a:cs typeface="Tahoma" pitchFamily="34" charset="0"/>
              </a:rPr>
              <a:t>En la configuración referencial del proyecto se considera:</a:t>
            </a:r>
          </a:p>
          <a:p>
            <a:pPr marL="361950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ü"/>
            </a:pPr>
            <a:r>
              <a:rPr lang="es-PE" sz="1150" dirty="0" smtClean="0">
                <a:latin typeface="+mn-lt"/>
                <a:ea typeface="ＭＳ Ｐゴシック" pitchFamily="34" charset="-128"/>
                <a:cs typeface="Tahoma" pitchFamily="34" charset="0"/>
              </a:rPr>
              <a:t>Construcción de una línea de transmisión en 220 kV desde las barras de 220 kV de la SE Moyobamba Nueva hasta una subestación totalmente nueva denominada SE Iquitos Nueva, cercana a la SE Iquitos existente, con una longitud de más de 600 Km;</a:t>
            </a:r>
            <a:r>
              <a:rPr lang="es-PE" sz="115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s-PE" sz="1150" dirty="0">
                <a:latin typeface="+mn-lt"/>
                <a:ea typeface="ＭＳ Ｐゴシック" pitchFamily="34" charset="-128"/>
                <a:cs typeface="Tahoma" pitchFamily="34" charset="0"/>
              </a:rPr>
              <a:t>incluyéndose además una subestación en el recorrido de la línea, denominada Subestación </a:t>
            </a:r>
            <a:r>
              <a:rPr lang="es-PE" sz="1150" dirty="0" smtClean="0">
                <a:latin typeface="+mn-lt"/>
                <a:ea typeface="ＭＳ Ｐゴシック" pitchFamily="34" charset="-128"/>
                <a:cs typeface="Tahoma" pitchFamily="34" charset="0"/>
              </a:rPr>
              <a:t>Intermedia. </a:t>
            </a:r>
            <a:endParaRPr lang="es-PE" sz="1150" dirty="0">
              <a:latin typeface="+mn-lt"/>
              <a:ea typeface="ＭＳ Ｐゴシック" pitchFamily="34" charset="-128"/>
              <a:cs typeface="Tahoma" pitchFamily="34" charset="0"/>
            </a:endParaRPr>
          </a:p>
          <a:p>
            <a:pPr marL="361950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ü"/>
            </a:pPr>
            <a:r>
              <a:rPr lang="es-PE" sz="1150" dirty="0" smtClean="0">
                <a:latin typeface="+mn-lt"/>
                <a:ea typeface="ＭＳ Ｐゴシック" pitchFamily="34" charset="-128"/>
                <a:cs typeface="Tahoma" pitchFamily="34" charset="0"/>
              </a:rPr>
              <a:t>Sistemas de compensación reactiva serie y paralela a instalarse en las SS.EE.</a:t>
            </a:r>
            <a:r>
              <a:rPr lang="es-PE" sz="115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s-PE" sz="1150" dirty="0">
                <a:latin typeface="+mn-lt"/>
                <a:ea typeface="ＭＳ Ｐゴシック" pitchFamily="34" charset="-128"/>
                <a:cs typeface="Tahoma" pitchFamily="34" charset="0"/>
              </a:rPr>
              <a:t>Moyobamba Nueva, Intermedia e Iquitos </a:t>
            </a:r>
            <a:r>
              <a:rPr lang="es-PE" sz="1150" dirty="0" smtClean="0">
                <a:latin typeface="+mn-lt"/>
                <a:ea typeface="ＭＳ Ｐゴシック" pitchFamily="34" charset="-128"/>
                <a:cs typeface="Tahoma" pitchFamily="34" charset="0"/>
              </a:rPr>
              <a:t>Nueva, así como el enlace de 60 kV entre las SE Iquitos Nueva e Iquitos existente.</a:t>
            </a:r>
          </a:p>
          <a:p>
            <a:pPr marL="533400" lvl="1" indent="-171450" algn="just" defTabSz="361950" fontAlgn="b">
              <a:spcBef>
                <a:spcPts val="600"/>
              </a:spcBef>
              <a:buFontTx/>
              <a:buChar char="•"/>
              <a:tabLst>
                <a:tab pos="533400" algn="l"/>
                <a:tab pos="1166813" algn="l"/>
              </a:tabLst>
            </a:pPr>
            <a:r>
              <a:rPr lang="es-ES" sz="115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Inversión </a:t>
            </a: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estimada </a:t>
            </a:r>
            <a:r>
              <a:rPr lang="es-ES" sz="115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(No incluye </a:t>
            </a: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IVA): </a:t>
            </a:r>
            <a:r>
              <a:rPr lang="es-ES" sz="1150" dirty="0">
                <a:latin typeface="+mn-lt"/>
                <a:ea typeface="ＭＳ Ｐゴシック" pitchFamily="34" charset="-128"/>
              </a:rPr>
              <a:t>US$ </a:t>
            </a:r>
            <a:r>
              <a:rPr lang="es-ES" sz="1150" dirty="0" smtClean="0">
                <a:latin typeface="+mn-lt"/>
                <a:ea typeface="ＭＳ Ｐゴシック" pitchFamily="34" charset="-128"/>
              </a:rPr>
              <a:t>581.18 Millones</a:t>
            </a:r>
            <a:r>
              <a:rPr lang="es-ES" sz="1150" dirty="0">
                <a:latin typeface="+mn-lt"/>
                <a:ea typeface="ＭＳ Ｐゴシック" pitchFamily="34" charset="-128"/>
              </a:rPr>
              <a:t>.</a:t>
            </a:r>
          </a:p>
          <a:p>
            <a:pPr marL="533400" lvl="1" indent="-171450" algn="just" defTabSz="361950" fontAlgn="b">
              <a:spcBef>
                <a:spcPts val="600"/>
              </a:spcBef>
              <a:buFontTx/>
              <a:buChar char="•"/>
              <a:tabLst>
                <a:tab pos="533400" algn="l"/>
                <a:tab pos="1166813" algn="l"/>
              </a:tabLst>
            </a:pPr>
            <a:r>
              <a:rPr lang="es-ES" sz="115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</a:t>
            </a:r>
            <a:r>
              <a:rPr lang="es-ES" sz="115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:</a:t>
            </a:r>
            <a:r>
              <a:rPr lang="es-ES" sz="1150" dirty="0" smtClean="0">
                <a:latin typeface="+mn-lt"/>
                <a:cs typeface="Tahoma" pitchFamily="34" charset="0"/>
              </a:rPr>
              <a:t> </a:t>
            </a:r>
            <a:r>
              <a:rPr lang="es-ES" sz="1150" dirty="0">
                <a:latin typeface="+mn-lt"/>
                <a:cs typeface="Tahoma" pitchFamily="34" charset="0"/>
              </a:rPr>
              <a:t>Autosostenible.</a:t>
            </a:r>
          </a:p>
          <a:p>
            <a:pPr marL="533400" lvl="1" indent="-171450" algn="just" defTabSz="361950" fontAlgn="b">
              <a:spcBef>
                <a:spcPts val="600"/>
              </a:spcBef>
              <a:buFontTx/>
              <a:buChar char="•"/>
              <a:tabLst>
                <a:tab pos="533400" algn="l"/>
                <a:tab pos="1166813" algn="l"/>
              </a:tabLst>
            </a:pPr>
            <a:r>
              <a:rPr lang="es-PE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P</a:t>
            </a: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lazo de la concesión:</a:t>
            </a:r>
            <a:r>
              <a:rPr lang="es-ES" sz="1150" dirty="0">
                <a:latin typeface="+mn-lt"/>
                <a:ea typeface="ＭＳ Ｐゴシック" pitchFamily="34" charset="-128"/>
              </a:rPr>
              <a:t> 30 años más el periodo de construcción </a:t>
            </a:r>
            <a:r>
              <a:rPr lang="es-ES" sz="1150" dirty="0" smtClean="0">
                <a:latin typeface="+mn-lt"/>
                <a:ea typeface="ＭＳ Ｐゴシック" pitchFamily="34" charset="-128"/>
              </a:rPr>
              <a:t>(52 </a:t>
            </a:r>
            <a:r>
              <a:rPr lang="es-ES" sz="1150" dirty="0">
                <a:latin typeface="+mn-lt"/>
                <a:ea typeface="ＭＳ Ｐゴシック" pitchFamily="34" charset="-128"/>
              </a:rPr>
              <a:t>meses). </a:t>
            </a:r>
          </a:p>
          <a:p>
            <a:pPr marL="533400" lvl="1" indent="-171450" algn="just" defTabSz="361950" fontAlgn="b">
              <a:spcBef>
                <a:spcPts val="600"/>
              </a:spcBef>
              <a:buFontTx/>
              <a:buChar char="•"/>
              <a:tabLst>
                <a:tab pos="533400" algn="l"/>
                <a:tab pos="1166813" algn="l"/>
              </a:tabLst>
            </a:pP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Factor de competencia: </a:t>
            </a:r>
            <a:r>
              <a:rPr lang="es-ES" sz="1150" dirty="0">
                <a:latin typeface="+mn-lt"/>
                <a:ea typeface="ＭＳ Ｐゴシック" pitchFamily="34" charset="-128"/>
              </a:rPr>
              <a:t>Menor Costo del Servicio Total.</a:t>
            </a:r>
          </a:p>
          <a:p>
            <a:pPr marL="180975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q"/>
              <a:tabLst>
                <a:tab pos="1166813" algn="l"/>
              </a:tabLst>
            </a:pPr>
            <a:r>
              <a:rPr lang="es-ES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Estado actual del proceso:</a:t>
            </a:r>
            <a:r>
              <a:rPr lang="es-PE" sz="115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s-PE" sz="1150" dirty="0">
                <a:latin typeface="+mn-lt"/>
                <a:ea typeface="ＭＳ Ｐゴシック" pitchFamily="34" charset="-128"/>
              </a:rPr>
              <a:t>El Acto de Presentación de Ofertas y Adjudicación de la Buena Pro se llevó a cabo el jueves 05.06.14. La empresa que se adjudicó el Proyecto </a:t>
            </a:r>
            <a:r>
              <a:rPr lang="es-PE" sz="1150" dirty="0" smtClean="0">
                <a:latin typeface="+mn-lt"/>
                <a:ea typeface="ＭＳ Ｐゴシック" pitchFamily="34" charset="-128"/>
              </a:rPr>
              <a:t>fue Consorcio </a:t>
            </a:r>
            <a:r>
              <a:rPr lang="es-PE" sz="1150" dirty="0">
                <a:latin typeface="+mn-lt"/>
                <a:ea typeface="ＭＳ Ｐゴシック" pitchFamily="34" charset="-128"/>
              </a:rPr>
              <a:t>Isolux Transmisora Peruana (Isolux Ingeniería S.A. – </a:t>
            </a:r>
            <a:r>
              <a:rPr lang="es-PE" sz="1150" dirty="0" err="1">
                <a:latin typeface="+mn-lt"/>
                <a:ea typeface="ＭＳ Ｐゴシック" pitchFamily="34" charset="-128"/>
              </a:rPr>
              <a:t>Isolux</a:t>
            </a:r>
            <a:r>
              <a:rPr lang="es-PE" sz="1150" dirty="0">
                <a:latin typeface="+mn-lt"/>
                <a:ea typeface="ＭＳ Ｐゴシック" pitchFamily="34" charset="-128"/>
              </a:rPr>
              <a:t> de México S.A. de C.V</a:t>
            </a:r>
            <a:r>
              <a:rPr lang="es-PE" sz="1150" dirty="0" smtClean="0">
                <a:latin typeface="+mn-lt"/>
                <a:ea typeface="ＭＳ Ｐゴシック" pitchFamily="34" charset="-128"/>
              </a:rPr>
              <a:t>.).  El Acto de Cierre del Concurso se realizó  el día lunes 06.10.14.</a:t>
            </a:r>
          </a:p>
          <a:p>
            <a:pPr marL="180975" indent="-180975" algn="just" defTabSz="361950" fontAlgn="b">
              <a:spcBef>
                <a:spcPts val="600"/>
              </a:spcBef>
              <a:buSzPct val="90000"/>
              <a:buFont typeface="Wingdings" pitchFamily="2" charset="2"/>
              <a:buChar char="q"/>
              <a:tabLst>
                <a:tab pos="1166813" algn="l"/>
              </a:tabLst>
            </a:pPr>
            <a:endParaRPr lang="es-ES" sz="115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-10557" y="260648"/>
            <a:ext cx="8631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>
                <a:latin typeface="Calibri" pitchFamily="34" charset="0"/>
              </a:rPr>
              <a:t>RESUMEN DEL PROYECTO: PRINCIPALES COMPONENTES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5" y="1484784"/>
            <a:ext cx="8225145" cy="5184576"/>
          </a:xfrm>
          <a:prstGeom prst="rect">
            <a:avLst/>
          </a:prstGeom>
        </p:spPr>
        <p:txBody>
          <a:bodyPr/>
          <a:lstStyle/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Los principales elementos y especificaciones del proyecto se resumen a continuación:</a:t>
            </a: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5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 smtClean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 smtClean="0">
                <a:latin typeface="+mn-lt"/>
                <a:cs typeface="Calibri" pitchFamily="34" charset="0"/>
              </a:rPr>
              <a:t>El </a:t>
            </a:r>
            <a:r>
              <a:rPr lang="es-PE" sz="1200" kern="0" dirty="0">
                <a:latin typeface="+mn-lt"/>
                <a:cs typeface="Calibri" pitchFamily="34" charset="0"/>
              </a:rPr>
              <a:t>detalle de las especificaciones se encuentra en el Anexo 1 </a:t>
            </a:r>
            <a:r>
              <a:rPr lang="es-PE" sz="1200" kern="0" dirty="0" smtClean="0">
                <a:latin typeface="+mn-lt"/>
                <a:cs typeface="Calibri" pitchFamily="34" charset="0"/>
              </a:rPr>
              <a:t>del Contrato </a:t>
            </a:r>
            <a:r>
              <a:rPr lang="es-PE" sz="1200" kern="0" dirty="0">
                <a:latin typeface="+mn-lt"/>
                <a:cs typeface="Calibri" pitchFamily="34" charset="0"/>
              </a:rPr>
              <a:t>de </a:t>
            </a:r>
            <a:r>
              <a:rPr lang="es-PE" sz="1200" kern="0" dirty="0" smtClean="0">
                <a:latin typeface="+mn-lt"/>
                <a:cs typeface="Calibri" pitchFamily="34" charset="0"/>
              </a:rPr>
              <a:t>Concesión.</a:t>
            </a:r>
            <a:endParaRPr lang="es-PE" sz="12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21964"/>
              </p:ext>
            </p:extLst>
          </p:nvPr>
        </p:nvGraphicFramePr>
        <p:xfrm>
          <a:off x="827584" y="1844823"/>
          <a:ext cx="7560839" cy="4464497"/>
        </p:xfrm>
        <a:graphic>
          <a:graphicData uri="http://schemas.openxmlformats.org/drawingml/2006/table">
            <a:tbl>
              <a:tblPr/>
              <a:tblGrid>
                <a:gridCol w="2443908"/>
                <a:gridCol w="5116931"/>
              </a:tblGrid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Línea de Transmisión Moyobamba-Subestación Intermedia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Especificaciones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Tensión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kV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Capacidad nominal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MVA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Longitud aproximada: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 km.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ternas: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 (01).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95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Configuración de conductores: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triangular y/o vertical en doble terna, con una terna implementada.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de conductor: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podrá utilizar ACAR, AAAC o ACSR.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conductores por fase: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(01) o Dos (02).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2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Cables de guarda: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del tipo OPGW, de 24 fibras, y otro del tipo convencional, cuyo material y sección será seleccionado por la Sociedad Concesionaria.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enlaza: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S.E. Moyobamba Nueva y S.E. Intermedia.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Línea de Transmisión Subestación Intermedia-Iquitos Nueva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Especificaciones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Longitud aproximada: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 km.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ternas: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 (01).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77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Configuración de conductores: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vertical y/o triangular en doble terna, con una terna implementada.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de conductor: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podrá utilizar ACAR, AAAC o ACSR.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conductores por fase: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(01) o Dos (02).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99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Cables de guarda: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del tipo OPGW, de 24 fibras, y otro del tipo convencional, cuyo material y sección será seleccionado por la Sociedad Concesionaria.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S.E. Intermedia y S.E. Iquitos Nueva.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</a:t>
                      </a:r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Enlace en 60 kV entre SE Iquitos Nueva y SE Iquitos existente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Especificaciones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Longitud aproximada: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 km.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ternas: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 (02).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Configuración de conductores: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Doble terna vertical paralela.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de conductor: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ACAR, AAAC o ACSR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conductores por fase: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(01) o Dos (02).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Cables de Guarda: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Uno (01), del tipo OPGW de 24 fibras.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Capacidad nominal: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MVA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§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enlaza: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S.E. Iquitos Nueva y S.E. Iquitos Existente.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Subestaciones Nuevas y </a:t>
                      </a:r>
                      <a:r>
                        <a:rPr lang="es-P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Ampliacion</a:t>
                      </a:r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Subestaciones Existentes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Subestaciones nuevas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Subestación Intermedia 220 kV; Iquitos  Nueva 220 / 60 kV  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Ampliación de subestaciones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Moyobamba Nueva 220 kV - Iquitos  Existente 60 kV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254543" y="1571989"/>
            <a:ext cx="7989866" cy="50097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</a:t>
            </a:r>
            <a:r>
              <a:rPr lang="es-PE" sz="1200" dirty="0">
                <a:ea typeface="Calibri" pitchFamily="34" charset="0"/>
                <a:cs typeface="Calibri" pitchFamily="34" charset="0"/>
              </a:rPr>
              <a:t>C</a:t>
            </a:r>
            <a:r>
              <a:rPr lang="es-PE" sz="1200" dirty="0" smtClean="0">
                <a:ea typeface="Calibri" pitchFamily="34" charset="0"/>
                <a:cs typeface="Calibri" pitchFamily="34" charset="0"/>
              </a:rPr>
              <a:t>osto de Servicio </a:t>
            </a:r>
            <a:r>
              <a:rPr lang="es-PE" sz="1200" dirty="0">
                <a:ea typeface="Calibri" pitchFamily="34" charset="0"/>
                <a:cs typeface="Calibri" pitchFamily="34" charset="0"/>
              </a:rPr>
              <a:t>T</a:t>
            </a:r>
            <a:r>
              <a:rPr lang="es-PE" sz="1200" dirty="0" smtClean="0">
                <a:ea typeface="Calibri" pitchFamily="34" charset="0"/>
                <a:cs typeface="Calibri" pitchFamily="34" charset="0"/>
              </a:rPr>
              <a:t>otal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</a:t>
            </a:r>
            <a:r>
              <a:rPr lang="es-PE" sz="1200" dirty="0" err="1" smtClean="0">
                <a:ea typeface="Calibri" pitchFamily="34" charset="0"/>
                <a:cs typeface="Calibri" pitchFamily="34" charset="0"/>
              </a:rPr>
              <a:t>aCI</a:t>
            </a:r>
            <a:r>
              <a:rPr lang="es-PE" sz="1200" dirty="0" smtClean="0">
                <a:ea typeface="Calibri" pitchFamily="34" charset="0"/>
                <a:cs typeface="Calibri" pitchFamily="34" charset="0"/>
              </a:rPr>
              <a:t>”) ,calculada con la tasa de 12% y un periodo de 30 años, más.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</a:t>
            </a:r>
            <a:r>
              <a:rPr lang="es-PE" sz="1200" dirty="0" err="1" smtClean="0">
                <a:ea typeface="Calibri" pitchFamily="34" charset="0"/>
                <a:cs typeface="Calibri" pitchFamily="34" charset="0"/>
              </a:rPr>
              <a:t>COyM</a:t>
            </a:r>
            <a:r>
              <a:rPr lang="es-PE" sz="1200" dirty="0" smtClean="0">
                <a:ea typeface="Calibri" pitchFamily="34" charset="0"/>
                <a:cs typeface="Calibri" pitchFamily="34" charset="0"/>
              </a:rPr>
              <a:t>”).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Los costos desagregados de la Línea Eléctrica deben mostrarse en los Formularios 4-A y 4-B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/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Servicio Total, y para cada uno de sus dos componentes (aCI y COyM), que sean iguales o menores a los valores máximos respectivos que establecerá PROINVERSIÓN con anterioridad a la fecha de presentación de propuestas.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US$ 4 millones</a:t>
            </a:r>
            <a:r>
              <a:rPr lang="es-PE" sz="1200" dirty="0" smtClean="0">
                <a:solidFill>
                  <a:srgbClr val="000000"/>
                </a:solidFill>
              </a:rPr>
              <a:t>.</a:t>
            </a:r>
            <a:r>
              <a:rPr lang="es-PE" sz="1200" dirty="0" smtClean="0"/>
              <a:t> </a:t>
            </a: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DE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4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78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067" y="3284984"/>
            <a:ext cx="54054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00026" y="1838325"/>
            <a:ext cx="8672512" cy="47339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técnicos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1035" name="10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11244"/>
              </p:ext>
            </p:extLst>
          </p:nvPr>
        </p:nvGraphicFramePr>
        <p:xfrm>
          <a:off x="771228" y="2780929"/>
          <a:ext cx="7689204" cy="2232247"/>
        </p:xfrm>
        <a:graphic>
          <a:graphicData uri="http://schemas.openxmlformats.org/drawingml/2006/table">
            <a:tbl>
              <a:tblPr/>
              <a:tblGrid>
                <a:gridCol w="3477485"/>
                <a:gridCol w="4211719"/>
              </a:tblGrid>
              <a:tr h="2520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202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20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$ 120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$ 350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Técnicos: 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de sistemas de transmisión de electricidad que satisfacen las siguiente condiciones: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680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>
                        <a:tabLst/>
                      </a:pP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quinientos kilómetros (500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 en tensiones mayores o iguales a 220 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250 MVA en subestaciones en tensiones mayores o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iguales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220 kV.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20824"/>
              </p:ext>
            </p:extLst>
          </p:nvPr>
        </p:nvGraphicFramePr>
        <p:xfrm>
          <a:off x="771228" y="5013176"/>
          <a:ext cx="7689204" cy="108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04"/>
              </a:tblGrid>
              <a:tr h="144016">
                <a:tc>
                  <a:txBody>
                    <a:bodyPr/>
                    <a:lstStyle/>
                    <a:p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Legales: </a:t>
                      </a:r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830352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8" y="5310733"/>
            <a:ext cx="44624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4925" y="395288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40912" y="2742638"/>
            <a:ext cx="8003026" cy="1948887"/>
            <a:chOff x="640912" y="2742638"/>
            <a:chExt cx="8003026" cy="1948887"/>
          </a:xfrm>
        </p:grpSpPr>
        <p:cxnSp>
          <p:nvCxnSpPr>
            <p:cNvPr id="39949" name="51 Conector recto"/>
            <p:cNvCxnSpPr>
              <a:cxnSpLocks noChangeShapeType="1"/>
            </p:cNvCxnSpPr>
            <p:nvPr/>
          </p:nvCxnSpPr>
          <p:spPr bwMode="auto">
            <a:xfrm flipH="1">
              <a:off x="8083736" y="3325235"/>
              <a:ext cx="794" cy="8347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49 Conector recto"/>
            <p:cNvCxnSpPr>
              <a:cxnSpLocks noChangeShapeType="1"/>
            </p:cNvCxnSpPr>
            <p:nvPr/>
          </p:nvCxnSpPr>
          <p:spPr bwMode="auto">
            <a:xfrm>
              <a:off x="6795166" y="3325235"/>
              <a:ext cx="18164" cy="10404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2" name="23 Conector recto"/>
            <p:cNvCxnSpPr>
              <a:cxnSpLocks noChangeShapeType="1"/>
            </p:cNvCxnSpPr>
            <p:nvPr/>
          </p:nvCxnSpPr>
          <p:spPr bwMode="auto">
            <a:xfrm>
              <a:off x="2309912" y="3325235"/>
              <a:ext cx="6350" cy="8382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0" name="21 Conector recto"/>
            <p:cNvCxnSpPr>
              <a:cxnSpLocks noChangeShapeType="1"/>
            </p:cNvCxnSpPr>
            <p:nvPr/>
          </p:nvCxnSpPr>
          <p:spPr bwMode="auto">
            <a:xfrm flipH="1">
              <a:off x="1152087" y="3325235"/>
              <a:ext cx="6350" cy="82904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22 CuadroTexto"/>
            <p:cNvSpPr txBox="1"/>
            <p:nvPr/>
          </p:nvSpPr>
          <p:spPr>
            <a:xfrm>
              <a:off x="1844775" y="2742638"/>
              <a:ext cx="936625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>
                  <a:latin typeface="Calibri" pitchFamily="34" charset="0"/>
                  <a:cs typeface="+mn-cs"/>
                </a:rPr>
                <a:t>Primera versión </a:t>
              </a:r>
              <a:r>
                <a:rPr lang="es-PE" sz="1100" b="1" dirty="0" smtClean="0">
                  <a:latin typeface="Calibri" pitchFamily="34" charset="0"/>
                  <a:cs typeface="+mn-cs"/>
                </a:rPr>
                <a:t>Contrato</a:t>
              </a:r>
              <a:endParaRPr lang="es-PE" sz="1100" b="1" dirty="0">
                <a:latin typeface="Calibri" pitchFamily="34" charset="0"/>
                <a:cs typeface="+mn-cs"/>
              </a:endParaRPr>
            </a:p>
          </p:txBody>
        </p:sp>
        <p:cxnSp>
          <p:nvCxnSpPr>
            <p:cNvPr id="39943" name="37 Conector recto"/>
            <p:cNvCxnSpPr>
              <a:cxnSpLocks noChangeShapeType="1"/>
            </p:cNvCxnSpPr>
            <p:nvPr/>
          </p:nvCxnSpPr>
          <p:spPr bwMode="auto">
            <a:xfrm>
              <a:off x="3569583" y="3325235"/>
              <a:ext cx="1" cy="87160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5" name="42 Conector recto"/>
            <p:cNvCxnSpPr>
              <a:cxnSpLocks noChangeShapeType="1"/>
            </p:cNvCxnSpPr>
            <p:nvPr/>
          </p:nvCxnSpPr>
          <p:spPr bwMode="auto">
            <a:xfrm flipH="1">
              <a:off x="5710740" y="3310598"/>
              <a:ext cx="2" cy="8384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" name="41 CuadroTexto"/>
            <p:cNvSpPr txBox="1"/>
            <p:nvPr/>
          </p:nvSpPr>
          <p:spPr>
            <a:xfrm>
              <a:off x="5311485" y="2742638"/>
              <a:ext cx="798513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>
                  <a:latin typeface="Calibri" pitchFamily="34" charset="0"/>
                  <a:cs typeface="+mn-cs"/>
                </a:rPr>
                <a:t> Versión final </a:t>
              </a:r>
              <a:r>
                <a:rPr lang="es-PE" sz="1100" b="1" dirty="0" smtClean="0">
                  <a:latin typeface="Calibri" pitchFamily="34" charset="0"/>
                  <a:cs typeface="+mn-cs"/>
                </a:rPr>
                <a:t>Contrato</a:t>
              </a:r>
              <a:endParaRPr lang="es-PE" sz="1100" b="1" dirty="0">
                <a:latin typeface="Calibri" pitchFamily="34" charset="0"/>
                <a:cs typeface="+mn-cs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302598" y="2742638"/>
              <a:ext cx="100330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>
                  <a:latin typeface="Calibri" pitchFamily="34" charset="0"/>
                  <a:cs typeface="+mn-cs"/>
                </a:rPr>
                <a:t>Presentación Propuestas y Buena Pro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7689640" y="2742638"/>
              <a:ext cx="788987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100" b="1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>
                  <a:latin typeface="Calibri" pitchFamily="34" charset="0"/>
                  <a:cs typeface="+mn-cs"/>
                </a:rPr>
                <a:t>Cierre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100" b="1" dirty="0">
                <a:latin typeface="Calibri" pitchFamily="34" charset="0"/>
                <a:cs typeface="+mn-cs"/>
              </a:endParaRPr>
            </a:p>
          </p:txBody>
        </p:sp>
        <p:sp>
          <p:nvSpPr>
            <p:cNvPr id="39950" name="35 Rectángulo redondeado"/>
            <p:cNvSpPr>
              <a:spLocks noChangeArrowheads="1"/>
            </p:cNvSpPr>
            <p:nvPr/>
          </p:nvSpPr>
          <p:spPr bwMode="auto">
            <a:xfrm>
              <a:off x="703805" y="4097061"/>
              <a:ext cx="902915" cy="57606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itchFamily="34" charset="0"/>
                </a:rPr>
                <a:t>2012</a:t>
              </a:r>
            </a:p>
          </p:txBody>
        </p:sp>
        <p:sp>
          <p:nvSpPr>
            <p:cNvPr id="39951" name="35 Rectángulo redondeado"/>
            <p:cNvSpPr>
              <a:spLocks noChangeArrowheads="1"/>
            </p:cNvSpPr>
            <p:nvPr/>
          </p:nvSpPr>
          <p:spPr bwMode="auto">
            <a:xfrm>
              <a:off x="4328520" y="4097061"/>
              <a:ext cx="1781478" cy="58531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I Trimestre </a:t>
              </a:r>
            </a:p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2014</a:t>
              </a:r>
              <a:endParaRPr lang="es-PE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952" name="35 Rectángulo redondeado"/>
            <p:cNvSpPr>
              <a:spLocks noChangeArrowheads="1"/>
            </p:cNvSpPr>
            <p:nvPr/>
          </p:nvSpPr>
          <p:spPr bwMode="auto">
            <a:xfrm>
              <a:off x="7524328" y="4097061"/>
              <a:ext cx="1119610" cy="5944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IV </a:t>
              </a:r>
              <a:r>
                <a:rPr lang="es-PE" sz="1400" b="1" dirty="0">
                  <a:solidFill>
                    <a:schemeClr val="bg1"/>
                  </a:solidFill>
                  <a:latin typeface="Calibri" pitchFamily="34" charset="0"/>
                </a:rPr>
                <a:t>Trimestre </a:t>
              </a:r>
              <a:endParaRPr lang="es-PE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2014</a:t>
              </a:r>
              <a:endParaRPr lang="es-PE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953" name="35 Rectángulo redondeado"/>
            <p:cNvSpPr>
              <a:spLocks noChangeArrowheads="1"/>
            </p:cNvSpPr>
            <p:nvPr/>
          </p:nvSpPr>
          <p:spPr bwMode="auto">
            <a:xfrm>
              <a:off x="2990358" y="4097061"/>
              <a:ext cx="1158450" cy="57606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IV </a:t>
              </a:r>
              <a:r>
                <a:rPr lang="es-PE" sz="1400" b="1" dirty="0">
                  <a:solidFill>
                    <a:schemeClr val="bg1"/>
                  </a:solidFill>
                  <a:latin typeface="Calibri" pitchFamily="34" charset="0"/>
                </a:rPr>
                <a:t>Trimestre </a:t>
              </a:r>
            </a:p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2013</a:t>
              </a:r>
              <a:endParaRPr lang="es-PE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101271" y="2742638"/>
              <a:ext cx="936625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 smtClean="0">
                  <a:latin typeface="Calibri" pitchFamily="34" charset="0"/>
                  <a:cs typeface="+mn-cs"/>
                </a:rPr>
                <a:t>Sexta </a:t>
              </a:r>
              <a:r>
                <a:rPr lang="es-PE" sz="1100" b="1" dirty="0">
                  <a:latin typeface="Calibri" pitchFamily="34" charset="0"/>
                  <a:cs typeface="+mn-cs"/>
                </a:rPr>
                <a:t>versión Contratos</a:t>
              </a:r>
            </a:p>
          </p:txBody>
        </p:sp>
        <p:cxnSp>
          <p:nvCxnSpPr>
            <p:cNvPr id="39956" name="42 Conector recto"/>
            <p:cNvCxnSpPr>
              <a:cxnSpLocks noChangeShapeType="1"/>
            </p:cNvCxnSpPr>
            <p:nvPr/>
          </p:nvCxnSpPr>
          <p:spPr bwMode="auto">
            <a:xfrm flipH="1">
              <a:off x="4739580" y="3348076"/>
              <a:ext cx="3176" cy="103368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" name="31 CuadroTexto"/>
            <p:cNvSpPr txBox="1"/>
            <p:nvPr/>
          </p:nvSpPr>
          <p:spPr>
            <a:xfrm>
              <a:off x="4283968" y="2742638"/>
              <a:ext cx="914400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600" dirty="0" smtClean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 smtClean="0">
                  <a:latin typeface="Calibri" pitchFamily="34" charset="0"/>
                  <a:cs typeface="+mn-cs"/>
                </a:rPr>
                <a:t>Solicitud calificación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6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40912" y="2742638"/>
              <a:ext cx="102870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100" b="1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100" b="1" dirty="0">
                  <a:latin typeface="Calibri" pitchFamily="34" charset="0"/>
                  <a:cs typeface="+mn-cs"/>
                </a:rPr>
                <a:t>Convocatoria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100" b="1" dirty="0">
                <a:latin typeface="Calibri" pitchFamily="34" charset="0"/>
                <a:cs typeface="+mn-cs"/>
              </a:endParaRPr>
            </a:p>
          </p:txBody>
        </p:sp>
        <p:sp>
          <p:nvSpPr>
            <p:cNvPr id="27" name="35 Rectángulo redondeado"/>
            <p:cNvSpPr>
              <a:spLocks noChangeArrowheads="1"/>
            </p:cNvSpPr>
            <p:nvPr/>
          </p:nvSpPr>
          <p:spPr bwMode="auto">
            <a:xfrm>
              <a:off x="1777306" y="4097061"/>
              <a:ext cx="1071562" cy="5760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III Trimestre </a:t>
              </a:r>
            </a:p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s-PE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3" name="35 Rectángulo redondeado"/>
            <p:cNvSpPr>
              <a:spLocks noChangeArrowheads="1"/>
            </p:cNvSpPr>
            <p:nvPr/>
          </p:nvSpPr>
          <p:spPr bwMode="auto">
            <a:xfrm>
              <a:off x="6228184" y="4097061"/>
              <a:ext cx="1152128" cy="59446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vl="0" algn="ctr"/>
              <a:r>
                <a:rPr lang="es-PE" sz="1400" b="1" dirty="0" smtClean="0">
                  <a:solidFill>
                    <a:srgbClr val="FFFFFF"/>
                  </a:solidFill>
                  <a:latin typeface="Calibri" pitchFamily="34" charset="0"/>
                </a:rPr>
                <a:t>II </a:t>
              </a:r>
              <a:r>
                <a:rPr lang="es-PE" sz="1400" b="1" dirty="0">
                  <a:solidFill>
                    <a:srgbClr val="FFFFFF"/>
                  </a:solidFill>
                  <a:latin typeface="Calibri" pitchFamily="34" charset="0"/>
                </a:rPr>
                <a:t>Trimestre </a:t>
              </a:r>
            </a:p>
            <a:p>
              <a:pPr lvl="0" algn="ctr"/>
              <a:r>
                <a:rPr lang="es-PE" sz="1400" b="1" dirty="0" smtClean="0">
                  <a:solidFill>
                    <a:srgbClr val="FFFFFF"/>
                  </a:solidFill>
                  <a:latin typeface="Calibri" pitchFamily="34" charset="0"/>
                </a:rPr>
                <a:t>2014</a:t>
              </a:r>
              <a:endParaRPr lang="es-PE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3025" y="404813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32344"/>
              </p:ext>
            </p:extLst>
          </p:nvPr>
        </p:nvGraphicFramePr>
        <p:xfrm>
          <a:off x="755576" y="2852936"/>
          <a:ext cx="7560840" cy="1744955"/>
        </p:xfrm>
        <a:graphic>
          <a:graphicData uri="http://schemas.openxmlformats.org/drawingml/2006/table">
            <a:tbl>
              <a:tblPr/>
              <a:tblGrid>
                <a:gridCol w="2841636"/>
                <a:gridCol w="4719204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Aníbal del Águila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Jefe de Proyecto  en Temas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904</Words>
  <Application>Microsoft Office PowerPoint</Application>
  <PresentationFormat>Presentación en pantalla (4:3)</PresentationFormat>
  <Paragraphs>195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282</cp:revision>
  <cp:lastPrinted>2014-06-04T14:08:18Z</cp:lastPrinted>
  <dcterms:created xsi:type="dcterms:W3CDTF">2012-04-18T16:50:08Z</dcterms:created>
  <dcterms:modified xsi:type="dcterms:W3CDTF">2014-10-06T21:42:42Z</dcterms:modified>
</cp:coreProperties>
</file>