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2" r:id="rId5"/>
    <p:sldMasterId id="2147483735" r:id="rId6"/>
    <p:sldMasterId id="2147483748" r:id="rId7"/>
    <p:sldMasterId id="2147483761" r:id="rId8"/>
  </p:sldMasterIdLst>
  <p:notesMasterIdLst>
    <p:notesMasterId r:id="rId19"/>
  </p:notesMasterIdLst>
  <p:handoutMasterIdLst>
    <p:handoutMasterId r:id="rId20"/>
  </p:handoutMasterIdLst>
  <p:sldIdLst>
    <p:sldId id="391" r:id="rId9"/>
    <p:sldId id="392" r:id="rId10"/>
    <p:sldId id="393" r:id="rId11"/>
    <p:sldId id="398" r:id="rId12"/>
    <p:sldId id="403" r:id="rId13"/>
    <p:sldId id="399" r:id="rId14"/>
    <p:sldId id="404" r:id="rId15"/>
    <p:sldId id="400" r:id="rId16"/>
    <p:sldId id="397" r:id="rId17"/>
    <p:sldId id="401" r:id="rId18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8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0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70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01B8C-E45E-4AEF-85D2-DBD67A75CD3E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480"/>
            <a:ext cx="2946400" cy="4970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480"/>
            <a:ext cx="2946400" cy="4970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017E3-1D8F-401D-822D-5FA9950C6B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4448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56144-E909-4219-B426-35BFE9DFB989}" type="datetimeFigureOut">
              <a:rPr lang="es-PE" smtClean="0"/>
              <a:t>30/10/2017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BE33-2BD7-4E23-A0DD-BBBCF1F4F3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485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1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9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2FCB-E531-409B-A146-B389726723B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CB96-1BA3-4ED3-9072-9F6E115C574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5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FE2F-28E1-4DA2-A080-AE7C16F3FF3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E130-C5A4-45EA-BB69-F08F09A67E5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8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296D-28FF-40E9-9DE9-CB093FFD324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FEE8-54BF-4F5D-A2FF-77C2D8BB6A2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6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02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896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52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776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628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194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356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760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25C3-2DF5-43D3-B7E4-F77C747B02D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40C7-6EE7-4282-8D95-AA1936C5A7A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5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788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427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609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8910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2280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9206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68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616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6400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25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DCED-B6E8-45ED-9F6F-A85F369EA5B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7B36-50EA-42F2-BB55-12579005236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9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135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148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6607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0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0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817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085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021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903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2947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146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53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8CA0-664F-4BDE-9C04-622E0397395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C33-6A83-4BD4-B227-04FECDC8AEE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8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090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6434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928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7651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0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0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7360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5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781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618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779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3136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7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9C16-72F8-424D-BC47-9328AACA048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F188-05AD-4466-AA12-C11D3805D8E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871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0736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7489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5412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056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5283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436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0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0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161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5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625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727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054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F654-5E6D-4705-8249-62A64C2D654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8637-0C1C-4AD0-8F86-DF04A8663AD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47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703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1745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3416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5762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45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7259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85126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6066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0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0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4218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5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35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E28E-3C8E-4D97-8CB1-5DF55E52D34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0433-4610-49A3-82C4-D87D3872A67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119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7855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8865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1168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057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8056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6489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0336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9414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295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44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7D5C-6F79-43EB-B97A-DF10C1D2903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B57E-CB35-4E33-B66A-CBBF46B3FD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105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0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0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0409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5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76200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3622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48181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232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218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76135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1764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521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07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D9FC-2ADA-400B-A486-988EFBD8275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DD1B-0C3A-4C6B-B0DE-1F89F1B947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34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154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0183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0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0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30/10/2017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3002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5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59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EC2D1-11F7-492A-829A-D548E90A941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1CE7A-BF5C-45A2-BD7D-926EAA7A1892}" type="slidenum">
              <a:rPr lang="es-E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6 Imagen" descr="LAMINA GENERAL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49213"/>
            <a:ext cx="9144000" cy="691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62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7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14309-DE69-42E1-9AFB-B2DEB2F98854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30/10/2017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F9D60-8AF9-4B10-8FAF-D0D69AD0845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065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26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6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0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6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2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6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07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6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5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E7B8-E8BE-4D6A-8ACC-DC0C06E7106B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EA5A-64BA-46EA-974B-76615BFE08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6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63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huambachano@proinversion.gob.pe" TargetMode="External"/><Relationship Id="rId2" Type="http://schemas.openxmlformats.org/officeDocument/2006/relationships/hyperlink" Target="mailto:adelaguila@proinversion.gob.pe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40" y="0"/>
            <a:ext cx="9251950" cy="68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845617" y="2564904"/>
            <a:ext cx="7344816" cy="236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398" tIns="42199" rIns="84398" bIns="42199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sz="2215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Concurso de Proyectos Integrales para otorgar en concesión </a:t>
            </a:r>
            <a:r>
              <a:rPr lang="es-PE" sz="2215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los Proyectos </a:t>
            </a:r>
            <a:r>
              <a:rPr lang="es-PE" sz="2215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SGT: 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s-PE" sz="2215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es-PE" sz="2215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Enlace 500 kV Mantaro-Nueva Yanango-Carapongo y Subestaciones Asociadas” y “Enlace 500 kV Nueva Yanango-Nueva Huánuco y Subestaciones Asociadas”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SGT</a:t>
            </a:r>
            <a:r>
              <a:rPr lang="es-PE" sz="1292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: Sistema Garantizado de Transmisión.</a:t>
            </a:r>
          </a:p>
        </p:txBody>
      </p:sp>
    </p:spTree>
    <p:extLst>
      <p:ext uri="{BB962C8B-B14F-4D97-AF65-F5344CB8AC3E}">
        <p14:creationId xmlns:p14="http://schemas.microsoft.com/office/powerpoint/2010/main" val="25230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837904" y="2319536"/>
            <a:ext cx="38597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89148"/>
              </p:ext>
            </p:extLst>
          </p:nvPr>
        </p:nvGraphicFramePr>
        <p:xfrm>
          <a:off x="827584" y="3140968"/>
          <a:ext cx="7566841" cy="17449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10390"/>
                <a:gridCol w="4056451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Director de Proyecto (e)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Ing. Aníbal del Águila Acosta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2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3 Marcador de número de diapositiva"/>
          <p:cNvSpPr txBox="1">
            <a:spLocks/>
          </p:cNvSpPr>
          <p:nvPr/>
        </p:nvSpPr>
        <p:spPr bwMode="auto">
          <a:xfrm>
            <a:off x="8399599" y="6368302"/>
            <a:ext cx="457200" cy="27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0119E09-6316-485D-86C2-3E3A40BF8E79}" type="slidenum">
              <a:rPr lang="es-ES" sz="923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z="923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345030"/>
            <a:ext cx="457200" cy="27109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923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923" dirty="0"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395536" y="1592150"/>
            <a:ext cx="1928826" cy="458139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62" b="1" dirty="0" smtClean="0">
                <a:solidFill>
                  <a:srgbClr val="FFFFFF"/>
                </a:solidFill>
                <a:cs typeface="Arial" charset="0"/>
              </a:rPr>
              <a:t>CONVOCADO</a:t>
            </a:r>
            <a:endParaRPr lang="es-ES" sz="1662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06703" y="1469096"/>
            <a:ext cx="4699558" cy="511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Ubicación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: </a:t>
            </a:r>
            <a:r>
              <a:rPr lang="es-PE" sz="1477" dirty="0">
                <a:solidFill>
                  <a:srgbClr val="000000"/>
                </a:solidFill>
                <a:cs typeface="Arial" charset="0"/>
              </a:rPr>
              <a:t>Regiones: Huancavelica, Junín y Lima</a:t>
            </a:r>
          </a:p>
          <a:p>
            <a:pPr algn="just" fontAlgn="b">
              <a:spcBef>
                <a:spcPts val="554"/>
              </a:spcBef>
              <a:spcAft>
                <a:spcPct val="0"/>
              </a:spcAft>
              <a:buSzPct val="90000"/>
              <a:defRPr/>
            </a:pP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Descripción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: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Concesión para el </a:t>
            </a:r>
            <a:r>
              <a:rPr lang="es-PE" sz="1477" dirty="0">
                <a:solidFill>
                  <a:srgbClr val="000000"/>
                </a:solidFill>
                <a:cs typeface="Arial" charset="0"/>
              </a:rPr>
              <a:t>diseño, financiamiento, construcción, operación y mantenimiento de una línea de transmisión </a:t>
            </a:r>
            <a:r>
              <a:rPr lang="es-PE" sz="1477" dirty="0" smtClean="0">
                <a:solidFill>
                  <a:srgbClr val="000000"/>
                </a:solidFill>
                <a:cs typeface="Arial" charset="0"/>
              </a:rPr>
              <a:t>en 500 kV de 390 </a:t>
            </a:r>
            <a:r>
              <a:rPr lang="es-PE" sz="1477" dirty="0">
                <a:solidFill>
                  <a:srgbClr val="000000"/>
                </a:solidFill>
                <a:cs typeface="Arial" charset="0"/>
              </a:rPr>
              <a:t>km </a:t>
            </a:r>
            <a:r>
              <a:rPr lang="es-PE" sz="1477" dirty="0" smtClean="0">
                <a:solidFill>
                  <a:srgbClr val="000000"/>
                </a:solidFill>
                <a:cs typeface="Arial" charset="0"/>
              </a:rPr>
              <a:t>aprox., y cuya finalidad es reforzar el sistema de transmisión desde la zona centro a la costa del país, y hacer viable la evacuación de la energía proveniente de los nuevos proyectos de generación hidroeléctrica que ingresarán a operar en el corto plazo, en dicha zona.</a:t>
            </a:r>
            <a:endParaRPr lang="es-PE" sz="1477" dirty="0">
              <a:solidFill>
                <a:srgbClr val="000000"/>
              </a:solidFill>
              <a:cs typeface="Arial" charset="0"/>
            </a:endParaRPr>
          </a:p>
          <a:p>
            <a:pPr marL="177800" indent="-177800" algn="just" fontAlgn="b">
              <a:spcBef>
                <a:spcPts val="400"/>
              </a:spcBef>
              <a:spcAft>
                <a:spcPts val="4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Inversión</a:t>
            </a: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 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estimada (sin IGV):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US$ </a:t>
            </a:r>
            <a:r>
              <a:rPr lang="es-ES" sz="1477" dirty="0" smtClean="0">
                <a:solidFill>
                  <a:srgbClr val="000000"/>
                </a:solidFill>
                <a:cs typeface="Tahoma" pitchFamily="34" charset="0"/>
              </a:rPr>
              <a:t>276.5 millones *</a:t>
            </a:r>
            <a:endParaRPr lang="es-ES" sz="1477" dirty="0">
              <a:solidFill>
                <a:srgbClr val="000000"/>
              </a:solidFill>
              <a:cs typeface="Tahoma" pitchFamily="34" charset="0"/>
            </a:endParaRPr>
          </a:p>
          <a:p>
            <a:pPr marL="177800" lvl="1" indent="-177800" algn="just" eaLnBrk="0" fontAlgn="base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"/>
              <a:defRPr/>
            </a:pP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Modalidad: </a:t>
            </a:r>
            <a:r>
              <a:rPr lang="es-PE" sz="1477" dirty="0" smtClean="0">
                <a:solidFill>
                  <a:srgbClr val="000000"/>
                </a:solidFill>
                <a:cs typeface="Tahoma" pitchFamily="34" charset="0"/>
              </a:rPr>
              <a:t>Autofinanciada</a:t>
            </a:r>
            <a:endParaRPr lang="es-PE" sz="1477" dirty="0">
              <a:solidFill>
                <a:srgbClr val="000000"/>
              </a:solidFill>
              <a:cs typeface="Tahoma" pitchFamily="34" charset="0"/>
            </a:endParaRPr>
          </a:p>
          <a:p>
            <a:pPr marL="177800" lvl="1" indent="-177800" algn="just" eaLnBrk="0" fontAlgn="base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"/>
              <a:defRPr/>
            </a:pPr>
            <a:r>
              <a:rPr lang="es-PE" sz="1477" b="1" dirty="0">
                <a:solidFill>
                  <a:srgbClr val="CC3300"/>
                </a:solidFill>
                <a:cs typeface="Tahoma" pitchFamily="34" charset="0"/>
              </a:rPr>
              <a:t>P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lazo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 de la concesión: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30 años más el periodo de construcción  (</a:t>
            </a:r>
            <a:r>
              <a:rPr lang="es-ES" sz="1477" dirty="0" smtClean="0">
                <a:solidFill>
                  <a:srgbClr val="000000"/>
                </a:solidFill>
                <a:cs typeface="Tahoma" pitchFamily="34" charset="0"/>
              </a:rPr>
              <a:t>38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meses) </a:t>
            </a:r>
          </a:p>
          <a:p>
            <a:pPr marL="177800" indent="-177800" algn="just" eaLnBrk="0" fontAlgn="base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Convocatoria</a:t>
            </a: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: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Primer Trimestre 2017</a:t>
            </a:r>
          </a:p>
          <a:p>
            <a:pPr marL="177800" indent="-177800" algn="just" eaLnBrk="0" fontAlgn="base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Adjudicación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: </a:t>
            </a:r>
            <a:r>
              <a:rPr lang="es-ES" sz="1477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s-ES" sz="1477" dirty="0" smtClean="0">
                <a:solidFill>
                  <a:srgbClr val="000000"/>
                </a:solidFill>
                <a:cs typeface="Tahoma" pitchFamily="34" charset="0"/>
              </a:rPr>
              <a:t>El Acto de Presentación de Ofertas y Adjudicación de la Buena Pro se realizó el 30.10.17, la empresa Interconexión Eléctrica S.A.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E.S.P. </a:t>
            </a:r>
            <a:r>
              <a:rPr lang="es-ES" sz="1477" dirty="0" smtClean="0">
                <a:solidFill>
                  <a:srgbClr val="000000"/>
                </a:solidFill>
                <a:cs typeface="Tahoma" pitchFamily="34" charset="0"/>
              </a:rPr>
              <a:t>fue la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ganadora </a:t>
            </a:r>
            <a:r>
              <a:rPr lang="es-ES" sz="1477" dirty="0" smtClean="0">
                <a:solidFill>
                  <a:srgbClr val="000000"/>
                </a:solidFill>
                <a:cs typeface="Tahoma" pitchFamily="34" charset="0"/>
              </a:rPr>
              <a:t> del Concurso.</a:t>
            </a:r>
            <a:endParaRPr lang="es-ES" sz="1477" dirty="0" smtClean="0">
              <a:solidFill>
                <a:srgbClr val="000000"/>
              </a:solidFill>
              <a:cs typeface="Tahoma" pitchFamily="34" charset="0"/>
            </a:endParaRPr>
          </a:p>
          <a:p>
            <a:pPr algn="just" eaLnBrk="0" fontAlgn="base" hangingPunct="0">
              <a:spcBef>
                <a:spcPts val="831"/>
              </a:spcBef>
              <a:spcAft>
                <a:spcPts val="554"/>
              </a:spcAft>
              <a:defRPr/>
            </a:pPr>
            <a:r>
              <a:rPr lang="es-PE" sz="1400" i="1" dirty="0" smtClean="0">
                <a:solidFill>
                  <a:srgbClr val="000000"/>
                </a:solidFill>
                <a:cs typeface="Tahoma" pitchFamily="34" charset="0"/>
              </a:rPr>
              <a:t>* </a:t>
            </a:r>
            <a:r>
              <a:rPr lang="es-PE" sz="1200" i="1" dirty="0" smtClean="0">
                <a:solidFill>
                  <a:srgbClr val="000000"/>
                </a:solidFill>
                <a:cs typeface="Tahoma" pitchFamily="34" charset="0"/>
              </a:rPr>
              <a:t>EPC </a:t>
            </a:r>
            <a:r>
              <a:rPr lang="es-PE" sz="1200" i="1" dirty="0">
                <a:solidFill>
                  <a:srgbClr val="000000"/>
                </a:solidFill>
                <a:cs typeface="Tahoma" pitchFamily="34" charset="0"/>
              </a:rPr>
              <a:t>(Ingeniería, Suministro y Construcción) </a:t>
            </a:r>
            <a:endParaRPr lang="es-ES" sz="1200" i="1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7296" y="2321985"/>
            <a:ext cx="36502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PE" sz="14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Enlace 500 kV Mantaro-Nueva Yanango-Carapongo y Subestaciones Asociadas</a:t>
            </a:r>
            <a:endParaRPr lang="es-P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4163" y="3032310"/>
            <a:ext cx="4212539" cy="333453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1622" y="6443463"/>
            <a:ext cx="4894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Ambos proyectos de 500 kV serán adjudicados a un solo postor.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3904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457200" cy="27109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923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923" dirty="0"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06703" y="1779826"/>
            <a:ext cx="4699558" cy="44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Ubicación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: </a:t>
            </a:r>
            <a:r>
              <a:rPr lang="es-PE" sz="1477" dirty="0">
                <a:solidFill>
                  <a:srgbClr val="000000"/>
                </a:solidFill>
                <a:cs typeface="Arial" charset="0"/>
              </a:rPr>
              <a:t>Regiones: Junín, </a:t>
            </a:r>
            <a:r>
              <a:rPr lang="es-PE" sz="1477" dirty="0" smtClean="0">
                <a:solidFill>
                  <a:srgbClr val="000000"/>
                </a:solidFill>
                <a:cs typeface="Arial" charset="0"/>
              </a:rPr>
              <a:t>Pasco, Huánuco y Ancash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Descripción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: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Concesión para el </a:t>
            </a:r>
            <a:r>
              <a:rPr lang="es-PE" sz="1477" dirty="0">
                <a:solidFill>
                  <a:srgbClr val="000000"/>
                </a:solidFill>
                <a:cs typeface="Arial" charset="0"/>
              </a:rPr>
              <a:t>diseño, financiamiento, construcción, operación y mantenimiento de una línea de transmisión </a:t>
            </a:r>
            <a:r>
              <a:rPr lang="es-PE" sz="1477" dirty="0" smtClean="0">
                <a:solidFill>
                  <a:srgbClr val="000000"/>
                </a:solidFill>
                <a:cs typeface="Arial" charset="0"/>
              </a:rPr>
              <a:t>en 500 kV de 184 km aprox. y variantes en 200 km, proyecto que dará mayor confiabilidad al suministro de energía a las regiones de  Huánuco, Cerro de Pasco y Ancash con energía proveniente de la zona central.</a:t>
            </a:r>
            <a:endParaRPr lang="es-PE" sz="1477" dirty="0">
              <a:solidFill>
                <a:srgbClr val="000000"/>
              </a:solidFill>
              <a:cs typeface="Arial" charset="0"/>
            </a:endParaRPr>
          </a:p>
          <a:p>
            <a:pPr marL="177800" indent="-177800" algn="just" fontAlgn="b">
              <a:spcBef>
                <a:spcPts val="831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Inversión 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estimada (sin IGV):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US$ </a:t>
            </a:r>
            <a:r>
              <a:rPr lang="es-ES" sz="1477" dirty="0" smtClean="0">
                <a:solidFill>
                  <a:srgbClr val="000000"/>
                </a:solidFill>
                <a:cs typeface="Tahoma" pitchFamily="34" charset="0"/>
              </a:rPr>
              <a:t>232.5 millones *</a:t>
            </a:r>
            <a:endParaRPr lang="es-ES" sz="1477" dirty="0">
              <a:solidFill>
                <a:srgbClr val="000000"/>
              </a:solidFill>
              <a:cs typeface="Tahoma" pitchFamily="34" charset="0"/>
            </a:endParaRPr>
          </a:p>
          <a:p>
            <a:pPr marL="177800" lvl="1" indent="-177800" algn="just" eaLnBrk="0" fontAlgn="base" hangingPunct="0">
              <a:spcBef>
                <a:spcPts val="831"/>
              </a:spcBef>
              <a:spcAft>
                <a:spcPts val="554"/>
              </a:spcAft>
              <a:buFont typeface="Wingdings" pitchFamily="2" charset="2"/>
              <a:buChar char=""/>
              <a:defRPr/>
            </a:pP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Modalidad: </a:t>
            </a:r>
            <a:r>
              <a:rPr lang="es-PE" sz="1477" dirty="0" smtClean="0">
                <a:solidFill>
                  <a:srgbClr val="000000"/>
                </a:solidFill>
                <a:cs typeface="Tahoma" pitchFamily="34" charset="0"/>
              </a:rPr>
              <a:t>Autofinanciada</a:t>
            </a:r>
            <a:endParaRPr lang="es-PE" sz="1477" dirty="0">
              <a:solidFill>
                <a:srgbClr val="000000"/>
              </a:solidFill>
              <a:cs typeface="Tahoma" pitchFamily="34" charset="0"/>
            </a:endParaRPr>
          </a:p>
          <a:p>
            <a:pPr marL="177800" lvl="1" indent="-177800" algn="just" eaLnBrk="0" fontAlgn="base" hangingPunct="0">
              <a:spcBef>
                <a:spcPts val="831"/>
              </a:spcBef>
              <a:spcAft>
                <a:spcPts val="554"/>
              </a:spcAft>
              <a:buFont typeface="Wingdings" pitchFamily="2" charset="2"/>
              <a:buChar char=""/>
              <a:defRPr/>
            </a:pPr>
            <a:r>
              <a:rPr lang="es-PE" sz="1477" b="1" dirty="0">
                <a:solidFill>
                  <a:srgbClr val="CC3300"/>
                </a:solidFill>
                <a:cs typeface="Tahoma" pitchFamily="34" charset="0"/>
              </a:rPr>
              <a:t>P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lazo de la concesión: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30 años más el periodo de construcción  </a:t>
            </a:r>
            <a:r>
              <a:rPr lang="es-ES" sz="1477" dirty="0" smtClean="0">
                <a:solidFill>
                  <a:srgbClr val="000000"/>
                </a:solidFill>
                <a:cs typeface="Tahoma" pitchFamily="34" charset="0"/>
              </a:rPr>
              <a:t>(40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meses) </a:t>
            </a:r>
          </a:p>
          <a:p>
            <a:pPr marL="177800" indent="-177800" algn="just" eaLnBrk="0" fontAlgn="base" hangingPunct="0">
              <a:spcBef>
                <a:spcPts val="831"/>
              </a:spcBef>
              <a:spcAft>
                <a:spcPts val="554"/>
              </a:spcAft>
              <a:buFont typeface="Wingdings" pitchFamily="2" charset="2"/>
              <a:buChar char="§"/>
              <a:defRPr/>
            </a:pP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Convocatoria: </a:t>
            </a:r>
            <a:r>
              <a:rPr lang="es-ES" sz="1477" dirty="0">
                <a:solidFill>
                  <a:srgbClr val="000000"/>
                </a:solidFill>
                <a:cs typeface="Tahoma" pitchFamily="34" charset="0"/>
              </a:rPr>
              <a:t>Primer Trimestre 2017</a:t>
            </a:r>
          </a:p>
          <a:p>
            <a:pPr marL="177800" indent="-177800" algn="just" eaLnBrk="0" fontAlgn="base" hangingPunct="0">
              <a:spcBef>
                <a:spcPts val="831"/>
              </a:spcBef>
              <a:spcAft>
                <a:spcPts val="554"/>
              </a:spcAft>
              <a:buFont typeface="Wingdings" pitchFamily="2" charset="2"/>
              <a:buChar char="§"/>
              <a:defRPr/>
            </a:pPr>
            <a:r>
              <a:rPr lang="es-ES" sz="1477" b="1" dirty="0" smtClean="0">
                <a:solidFill>
                  <a:srgbClr val="CC3300"/>
                </a:solidFill>
                <a:cs typeface="Tahoma" pitchFamily="34" charset="0"/>
              </a:rPr>
              <a:t>Fecha </a:t>
            </a:r>
            <a:r>
              <a:rPr lang="es-ES" sz="1477" b="1" dirty="0">
                <a:solidFill>
                  <a:srgbClr val="CC3300"/>
                </a:solidFill>
                <a:cs typeface="Tahoma" pitchFamily="34" charset="0"/>
              </a:rPr>
              <a:t>de adjudicación: </a:t>
            </a:r>
            <a:r>
              <a:rPr lang="es-ES" sz="1477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s-ES" sz="1477" dirty="0" smtClean="0">
                <a:solidFill>
                  <a:srgbClr val="000000"/>
                </a:solidFill>
                <a:cs typeface="Tahoma" pitchFamily="34" charset="0"/>
              </a:rPr>
              <a:t>Cuarto trimestre 2017</a:t>
            </a:r>
          </a:p>
          <a:p>
            <a:pPr algn="just" eaLnBrk="0" fontAlgn="base" hangingPunct="0">
              <a:spcBef>
                <a:spcPts val="831"/>
              </a:spcBef>
              <a:spcAft>
                <a:spcPts val="554"/>
              </a:spcAft>
              <a:defRPr/>
            </a:pPr>
            <a:r>
              <a:rPr lang="es-PE" sz="1400" i="1" dirty="0" smtClean="0">
                <a:solidFill>
                  <a:srgbClr val="000000"/>
                </a:solidFill>
                <a:cs typeface="Tahoma" pitchFamily="34" charset="0"/>
              </a:rPr>
              <a:t>* </a:t>
            </a:r>
            <a:r>
              <a:rPr lang="es-PE" sz="1200" i="1" dirty="0" smtClean="0">
                <a:solidFill>
                  <a:srgbClr val="000000"/>
                </a:solidFill>
                <a:cs typeface="Tahoma" pitchFamily="34" charset="0"/>
              </a:rPr>
              <a:t>EPC </a:t>
            </a:r>
            <a:r>
              <a:rPr lang="es-PE" sz="1200" i="1" dirty="0">
                <a:solidFill>
                  <a:srgbClr val="000000"/>
                </a:solidFill>
                <a:cs typeface="Tahoma" pitchFamily="34" charset="0"/>
              </a:rPr>
              <a:t>(Ingeniería, Suministro y Construcción) </a:t>
            </a:r>
            <a:endParaRPr lang="es-ES" sz="1200" i="1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3154" y="1944989"/>
            <a:ext cx="3456384" cy="54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PE" sz="14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Enlace 500 kV Nueva Yanango-Nueva Huánuco y Subestaciones Asociadas</a:t>
            </a:r>
            <a:endParaRPr lang="es-P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91622" y="2787498"/>
            <a:ext cx="4216588" cy="337780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1622" y="6443463"/>
            <a:ext cx="4894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Ambos proyectos de 500 kV serán adjudicados a un solo postor.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9779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688816" y="1671464"/>
            <a:ext cx="4172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latin typeface="Calibri" pitchFamily="34" charset="0"/>
              </a:rPr>
              <a:t>RESUMEN DEL PROYECTO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88816" y="2424929"/>
            <a:ext cx="7411576" cy="28793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 sz="1200" kern="0">
                <a:latin typeface="+mn-lt"/>
                <a:cs typeface="Calibri" pitchFamily="34" charset="0"/>
              </a:defRPr>
            </a:lvl1pPr>
          </a:lstStyle>
          <a:p>
            <a:r>
              <a:rPr lang="es-PE" sz="1400" dirty="0"/>
              <a:t>Los principales elementos y especificaciones del proyecto se resumen a continuación:</a:t>
            </a:r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endParaRPr lang="es-PE" sz="1400" dirty="0"/>
          </a:p>
          <a:p>
            <a:r>
              <a:rPr lang="es-PE" sz="1400" dirty="0" smtClean="0"/>
              <a:t>El </a:t>
            </a:r>
            <a:r>
              <a:rPr lang="es-PE" sz="1400" dirty="0"/>
              <a:t>detalle de las especificaciones se encuentra en el Anexo 1 del Contrato de Concesión.</a:t>
            </a:r>
          </a:p>
          <a:p>
            <a:endParaRPr lang="es-PE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66089"/>
              </p:ext>
            </p:extLst>
          </p:nvPr>
        </p:nvGraphicFramePr>
        <p:xfrm>
          <a:off x="1187624" y="2996952"/>
          <a:ext cx="6912768" cy="2160240"/>
        </p:xfrm>
        <a:graphic>
          <a:graphicData uri="http://schemas.openxmlformats.org/drawingml/2006/table">
            <a:tbl>
              <a:tblPr/>
              <a:tblGrid>
                <a:gridCol w="6912768"/>
              </a:tblGrid>
              <a:tr h="385207">
                <a:tc>
                  <a:txBody>
                    <a:bodyPr/>
                    <a:lstStyle/>
                    <a:p>
                      <a:pPr marL="0" indent="0" algn="l" defTabSz="844083" rtl="0" eaLnBrk="1" fontAlgn="ctr" latinLnBrk="0" hangingPunct="1"/>
                      <a:r>
                        <a:rPr lang="es-P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Enlace 500 kV Mantaro-Nueva Yanango-Carapongo y Subestaciones Asociadas</a:t>
                      </a:r>
                      <a:endParaRPr lang="es-P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775033">
                <a:tc>
                  <a:txBody>
                    <a:bodyPr/>
                    <a:lstStyle/>
                    <a:p>
                      <a:pPr marL="177800" lvl="0" indent="-177800" algn="l" defTabSz="844083" rtl="0" eaLnBrk="1" fontAlgn="ctr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Línea de Transmisión 500 kV Mantaro Nueva (Colcabamba) – Nueva Yanango.</a:t>
                      </a:r>
                    </a:p>
                    <a:p>
                      <a:pPr marL="177800" lvl="0" indent="-177800" algn="l" defTabSz="844083" rtl="0" eaLnBrk="1" fontAlgn="ctr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Línea de Transmisión 500 kV Nueva Yanango – Carapongo.</a:t>
                      </a:r>
                    </a:p>
                    <a:p>
                      <a:pPr marL="177800" lvl="0" indent="-177800" algn="l" defTabSz="844083" rtl="0" eaLnBrk="1" fontAlgn="ctr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Enlace de 220 kV entre las subestaciones Nueva Yanango – Yanango existente.</a:t>
                      </a:r>
                    </a:p>
                    <a:p>
                      <a:pPr marL="177800" lvl="0" indent="-177800" algn="l" defTabSz="844083" rtl="0" eaLnBrk="1" fontAlgn="ctr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Ampliación de la subestación Mantaro Nueva (Colcabamba) 500/220 kV.</a:t>
                      </a:r>
                    </a:p>
                    <a:p>
                      <a:pPr marL="177800" lvl="0" indent="-177800" algn="l" defTabSz="844083" rtl="0" eaLnBrk="1" fontAlgn="ctr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Subestación Nueva Yanango 500/220 kV.</a:t>
                      </a:r>
                    </a:p>
                    <a:p>
                      <a:pPr marL="177800" lvl="0" indent="-177800" algn="l" defTabSz="844083" rtl="0" eaLnBrk="1" fontAlgn="ctr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Ampliación de la subestación Carapongo 500/220 kV.</a:t>
                      </a:r>
                    </a:p>
                    <a:p>
                      <a:pPr marL="177800" lvl="0" indent="-177800" algn="l" defTabSz="844083" rtl="0" eaLnBrk="1" fontAlgn="ctr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PE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Ampliación de la subestación Yanango 220 kV.:</a:t>
                      </a:r>
                      <a:endParaRPr lang="es-PE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57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19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688816" y="1459481"/>
            <a:ext cx="4172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latin typeface="Calibri" pitchFamily="34" charset="0"/>
              </a:rPr>
              <a:t>RESUMEN DEL PROYECTO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88816" y="1992881"/>
            <a:ext cx="7555592" cy="28793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 sz="1200" kern="0">
                <a:latin typeface="+mn-lt"/>
                <a:cs typeface="Calibri" pitchFamily="34" charset="0"/>
              </a:defRPr>
            </a:lvl1pPr>
          </a:lstStyle>
          <a:p>
            <a:r>
              <a:rPr lang="es-PE" sz="1400" dirty="0"/>
              <a:t>Los principales elementos y especificaciones del proyecto se resumen a continuación: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r>
              <a:rPr lang="es-PE" sz="1400" dirty="0" smtClean="0"/>
              <a:t>El </a:t>
            </a:r>
            <a:r>
              <a:rPr lang="es-PE" sz="1400" dirty="0"/>
              <a:t>detalle de las especificaciones se encuentra en el Anexo 1 del Contrato de Concesión.</a:t>
            </a:r>
          </a:p>
          <a:p>
            <a:endParaRPr lang="es-PE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86235"/>
              </p:ext>
            </p:extLst>
          </p:nvPr>
        </p:nvGraphicFramePr>
        <p:xfrm>
          <a:off x="1308896" y="2584664"/>
          <a:ext cx="6624736" cy="3176475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432048">
                <a:tc>
                  <a:txBody>
                    <a:bodyPr/>
                    <a:lstStyle/>
                    <a:p>
                      <a:pPr marL="0" indent="0" algn="l" defTabSz="844083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Enlace 500 kV Nueva Yanango-Nueva Huánuco y Subestaciones Asociadas</a:t>
                      </a:r>
                      <a:endParaRPr lang="es-P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44427">
                <a:tc>
                  <a:txBody>
                    <a:bodyPr/>
                    <a:lstStyle/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Línea de Transmisión 500 kV Nueva Yanango – Nueva Huánuco.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Línea de Transmisión 220 kV Nueva Huánuco – Yungas.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Línea de Transmisión 220 kV Tingo María – Chaglla.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Variante LT 220 kV Paragsha – Chaglla.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Variante LT 220 kV Tingo María - Vizcarra.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Variante LT 220 kV Vizcarra – Antamina.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Enlace 138 kV a la subestación Amarilis.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Ampliación de la subestación Nueva Yanango 500/220 kV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Subestación Nueva Huánuco 500/220/138 kV.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Nueva Subestación Yungas 220 kV.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Ampliación de la subestación Tingo María 220 kV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Ampliación de la subestación Chaglla 220 kV</a:t>
                      </a:r>
                    </a:p>
                    <a:p>
                      <a:pPr marL="177800" indent="-177800" algn="l" defTabSz="844083" rtl="0" eaLnBrk="1" fontAlgn="ctr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Ampliación de la subestación Amarilis 138 kV.</a:t>
                      </a:r>
                      <a:endParaRPr lang="es-P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57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8284790" y="6425406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9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23528" y="1484784"/>
            <a:ext cx="487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8440000" y="6453336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2060848"/>
            <a:ext cx="7205591" cy="316933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kern="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892559" y="2351804"/>
            <a:ext cx="7205591" cy="31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Formulario 4 (Presentación de la Oferta)</a:t>
            </a:r>
          </a:p>
          <a:p>
            <a:pPr>
              <a:spcBef>
                <a:spcPts val="369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600" kern="0" dirty="0"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10181"/>
              </p:ext>
            </p:extLst>
          </p:nvPr>
        </p:nvGraphicFramePr>
        <p:xfrm>
          <a:off x="1264423" y="3067263"/>
          <a:ext cx="6840760" cy="821182"/>
        </p:xfrm>
        <a:graphic>
          <a:graphicData uri="http://schemas.openxmlformats.org/drawingml/2006/table">
            <a:tbl>
              <a:tblPr/>
              <a:tblGrid>
                <a:gridCol w="2216263"/>
                <a:gridCol w="1739386"/>
                <a:gridCol w="2885111"/>
              </a:tblGrid>
              <a:tr h="259080">
                <a:tc>
                  <a:txBody>
                    <a:bodyPr/>
                    <a:lstStyle/>
                    <a:p>
                      <a:pPr marL="0" algn="l" defTabSz="844083" rtl="0" eaLnBrk="1" fontAlgn="b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 números</a:t>
                      </a:r>
                    </a:p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(con dos decimales)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 letras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-209550" algn="just" defTabSz="844083" rtl="0" eaLnBrk="1" fontAlgn="ctr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lang="es-PE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 Costo </a:t>
                      </a: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Inversión (US$)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-209550" algn="just" defTabSz="844083" rtl="0" eaLnBrk="1" fontAlgn="ctr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 </a:t>
                      </a:r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Costo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OyM anual (US$)</a:t>
                      </a:r>
                      <a:endParaRPr lang="es-PE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93788" y="2753863"/>
            <a:ext cx="6354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Tx/>
              <a:tabLst/>
              <a:defRPr/>
            </a:pPr>
            <a:r>
              <a:rPr lang="es-PE" altLang="es-PE" sz="1400" b="1" kern="0" dirty="0">
                <a:latin typeface="+mn-lt"/>
                <a:ea typeface="Calibri" pitchFamily="34" charset="0"/>
                <a:cs typeface="Calibri" pitchFamily="34" charset="0"/>
              </a:rPr>
              <a:t>A) “Enlace 500 kV Mantaro-Nueva Yanango-Carapongo y Subestaciones Asociadas”</a:t>
            </a:r>
          </a:p>
        </p:txBody>
      </p:sp>
      <p:graphicFrame>
        <p:nvGraphicFramePr>
          <p:cNvPr id="13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66303"/>
              </p:ext>
            </p:extLst>
          </p:nvPr>
        </p:nvGraphicFramePr>
        <p:xfrm>
          <a:off x="1264424" y="4296067"/>
          <a:ext cx="6840759" cy="821182"/>
        </p:xfrm>
        <a:graphic>
          <a:graphicData uri="http://schemas.openxmlformats.org/drawingml/2006/table">
            <a:tbl>
              <a:tblPr/>
              <a:tblGrid>
                <a:gridCol w="2216262"/>
                <a:gridCol w="1739386"/>
                <a:gridCol w="2885111"/>
              </a:tblGrid>
              <a:tr h="277186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 números</a:t>
                      </a:r>
                    </a:p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(con dos decimales)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 letras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-209550" algn="just" defTabSz="844083" rtl="0" eaLnBrk="1" fontAlgn="ctr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lang="es-PE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 Costo </a:t>
                      </a: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Inversión (US$)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indent="-20891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indent="-20891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-209550" algn="just" defTabSz="844083" rtl="0" eaLnBrk="1" fontAlgn="ctr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 </a:t>
                      </a:r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Costo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OyM anual (US$)</a:t>
                      </a:r>
                      <a:endParaRPr lang="es-PE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indent="-20891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indent="-20891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93788" y="3993650"/>
            <a:ext cx="60147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rgbClr val="FF0000"/>
              </a:buClr>
              <a:defRPr/>
            </a:pPr>
            <a:r>
              <a:rPr lang="es-PE" altLang="es-PE" sz="1400" b="1" kern="0" dirty="0">
                <a:latin typeface="+mn-lt"/>
                <a:ea typeface="Calibri" pitchFamily="34" charset="0"/>
                <a:cs typeface="Calibri" pitchFamily="34" charset="0"/>
              </a:rPr>
              <a:t>B) “Enlace 500 kV Nueva Yanango-Nueva Huánuco y Subestaciones Asociadas”</a:t>
            </a:r>
          </a:p>
        </p:txBody>
      </p:sp>
      <p:graphicFrame>
        <p:nvGraphicFramePr>
          <p:cNvPr id="15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12072"/>
              </p:ext>
            </p:extLst>
          </p:nvPr>
        </p:nvGraphicFramePr>
        <p:xfrm>
          <a:off x="1264423" y="5600246"/>
          <a:ext cx="6840760" cy="821182"/>
        </p:xfrm>
        <a:graphic>
          <a:graphicData uri="http://schemas.openxmlformats.org/drawingml/2006/table">
            <a:tbl>
              <a:tblPr/>
              <a:tblGrid>
                <a:gridCol w="2216263"/>
                <a:gridCol w="1739386"/>
                <a:gridCol w="2885111"/>
              </a:tblGrid>
              <a:tr h="284377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 números</a:t>
                      </a:r>
                    </a:p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(con dos decimales)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 letras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-209550" algn="just" defTabSz="844083" rtl="0" eaLnBrk="1" fontAlgn="ctr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lang="es-PE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 Costo </a:t>
                      </a:r>
                      <a:r>
                        <a:rPr lang="es-P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Inversión (US$)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PE" sz="900" b="1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PE" sz="900" b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indent="-209550" algn="just" defTabSz="844083" rtl="0" eaLnBrk="1" fontAlgn="ctr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)  </a:t>
                      </a:r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Costo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 OyM anual (US$)</a:t>
                      </a:r>
                      <a:endParaRPr lang="es-PE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93788" y="5308446"/>
            <a:ext cx="1175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Tx/>
              <a:tabLst>
                <a:tab pos="809625" algn="l"/>
              </a:tabLst>
              <a:defRPr/>
            </a:pPr>
            <a:r>
              <a:rPr lang="es-PE" altLang="es-PE" sz="1400" b="1" kern="0" dirty="0">
                <a:latin typeface="+mn-lt"/>
                <a:ea typeface="Calibri" pitchFamily="34" charset="0"/>
                <a:cs typeface="Calibri" pitchFamily="34" charset="0"/>
              </a:rPr>
              <a:t>C) Total A + B</a:t>
            </a:r>
          </a:p>
        </p:txBody>
      </p:sp>
    </p:spTree>
    <p:extLst>
      <p:ext uri="{BB962C8B-B14F-4D97-AF65-F5344CB8AC3E}">
        <p14:creationId xmlns:p14="http://schemas.microsoft.com/office/powerpoint/2010/main" val="348057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827584" y="2564904"/>
            <a:ext cx="7493623" cy="2952328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El Costo de Servicio Total será calculado sobre los valores del literal C) del Formulario 4. Está conformado por:  </a:t>
            </a:r>
          </a:p>
          <a:p>
            <a:pPr marL="540736" lvl="2" indent="-17145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Anualidad del costo de inversión sin </a:t>
            </a:r>
            <a:r>
              <a:rPr lang="es-PE" sz="1400" kern="0" dirty="0" err="1">
                <a:ea typeface="Calibri" pitchFamily="34" charset="0"/>
                <a:cs typeface="Calibri" pitchFamily="34" charset="0"/>
              </a:rPr>
              <a:t>IGV</a:t>
            </a:r>
            <a:r>
              <a:rPr lang="es-PE" sz="1400" kern="0" dirty="0">
                <a:ea typeface="Calibri" pitchFamily="34" charset="0"/>
                <a:cs typeface="Calibri" pitchFamily="34" charset="0"/>
              </a:rPr>
              <a:t> (“</a:t>
            </a:r>
            <a:r>
              <a:rPr lang="es-PE" sz="1400" kern="0" dirty="0" err="1">
                <a:ea typeface="Calibri" pitchFamily="34" charset="0"/>
                <a:cs typeface="Calibri" pitchFamily="34" charset="0"/>
              </a:rPr>
              <a:t>aCI</a:t>
            </a:r>
            <a:r>
              <a:rPr lang="es-PE" sz="1400" kern="0" dirty="0">
                <a:ea typeface="Calibri" pitchFamily="34" charset="0"/>
                <a:cs typeface="Calibri" pitchFamily="34" charset="0"/>
              </a:rPr>
              <a:t>”), calculada con la tasa de 12% y un periodo de 30 años, más.</a:t>
            </a:r>
          </a:p>
          <a:p>
            <a:pPr marL="540736" lvl="2" indent="-17145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Costo anual de operación y mantenimiento sin </a:t>
            </a:r>
            <a:r>
              <a:rPr lang="es-PE" sz="1400" kern="0" dirty="0" err="1">
                <a:ea typeface="Calibri" pitchFamily="34" charset="0"/>
                <a:cs typeface="Calibri" pitchFamily="34" charset="0"/>
              </a:rPr>
              <a:t>IGV</a:t>
            </a:r>
            <a:r>
              <a:rPr lang="es-PE" sz="1400" kern="0" dirty="0">
                <a:ea typeface="Calibri" pitchFamily="34" charset="0"/>
                <a:cs typeface="Calibri" pitchFamily="34" charset="0"/>
              </a:rPr>
              <a:t> (“</a:t>
            </a:r>
            <a:r>
              <a:rPr lang="es-PE" sz="1400" kern="0" dirty="0" err="1">
                <a:ea typeface="Calibri" pitchFamily="34" charset="0"/>
                <a:cs typeface="Calibri" pitchFamily="34" charset="0"/>
              </a:rPr>
              <a:t>COyM</a:t>
            </a:r>
            <a:r>
              <a:rPr lang="es-PE" sz="1400" kern="0" dirty="0">
                <a:ea typeface="Calibri" pitchFamily="34" charset="0"/>
                <a:cs typeface="Calibri" pitchFamily="34" charset="0"/>
              </a:rPr>
              <a:t>”).</a:t>
            </a:r>
          </a:p>
          <a:p>
            <a:pPr marL="316531" lvl="1" indent="-316531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Sólo serán aceptables las Ofertas que presenten valores para el Costo de Inversión y el Costo de Operación y Mantenimiento anual (</a:t>
            </a:r>
            <a:r>
              <a:rPr lang="es-PE" sz="1400" kern="0" dirty="0" err="1">
                <a:ea typeface="Calibri" pitchFamily="34" charset="0"/>
                <a:cs typeface="Calibri" pitchFamily="34" charset="0"/>
              </a:rPr>
              <a:t>COyM</a:t>
            </a:r>
            <a:r>
              <a:rPr lang="es-PE" sz="1400" kern="0" dirty="0">
                <a:ea typeface="Calibri" pitchFamily="34" charset="0"/>
                <a:cs typeface="Calibri" pitchFamily="34" charset="0"/>
              </a:rPr>
              <a:t>) de cada Proyecto, que sean iguales o menores a los valores máximos respectivos que previamente fijará el Comité y aprobará el Consejo Directivo de </a:t>
            </a:r>
            <a:r>
              <a:rPr lang="es-PE" sz="1400" kern="0" dirty="0" err="1">
                <a:ea typeface="Calibri" pitchFamily="34" charset="0"/>
                <a:cs typeface="Calibri" pitchFamily="34" charset="0"/>
              </a:rPr>
              <a:t>Proinversión</a:t>
            </a:r>
            <a:r>
              <a:rPr lang="es-PE" sz="1400" kern="0" dirty="0">
                <a:ea typeface="Calibri" pitchFamily="34" charset="0"/>
                <a:cs typeface="Calibri" pitchFamily="34" charset="0"/>
              </a:rPr>
              <a:t>. Se comunicará mediante Circular. 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400" kern="0" dirty="0">
                <a:ea typeface="Calibri" pitchFamily="34" charset="0"/>
                <a:cs typeface="Calibri" pitchFamily="34" charset="0"/>
              </a:rPr>
              <a:t>Adicionalmente se exigirá en la propuesta una garantía de validez, vigencia y seriedad de oferta de US$ 8.0 millones.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23528" y="1724422"/>
            <a:ext cx="487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8284790" y="6425406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58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60513" y="1963846"/>
            <a:ext cx="7971927" cy="4550448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15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1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 smtClean="0">
                <a:cs typeface="Calibri" pitchFamily="34" charset="0"/>
              </a:rPr>
              <a:t>Los criterios de calificación financieros y operativos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kern="0" dirty="0" smtClean="0"/>
          </a:p>
          <a:p>
            <a:pPr marL="622300" indent="-171450" defTabSz="8175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sz="1200" kern="0" dirty="0" smtClean="0">
                <a:cs typeface="Calibri" pitchFamily="34" charset="0"/>
              </a:rPr>
              <a:t>Para la acreditación de los requisitos técnicos deberán presentarse los certificados, constancias o declaraciones técnicas de terceros.</a:t>
            </a:r>
          </a:p>
          <a:p>
            <a:pPr marL="62230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sz="1200" kern="0" dirty="0" smtClean="0">
                <a:cs typeface="Calibri" pitchFamily="34" charset="0"/>
              </a:rPr>
              <a:t>Quien acredite la experiencia técnica, podrá presentarse al Concurso únicamente con un Postor. Este impedimento alcanza a sus Empresas Vinculadas</a:t>
            </a:r>
            <a:r>
              <a:rPr lang="es-PE" sz="1200" kern="0" dirty="0" smtClean="0"/>
              <a:t>	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>
                <a:cs typeface="Calibri" pitchFamily="34" charset="0"/>
              </a:rPr>
              <a:t>Legales: </a:t>
            </a:r>
            <a:r>
              <a:rPr lang="es-ES" sz="1200" kern="0" dirty="0">
                <a:cs typeface="Calibri" pitchFamily="34" charset="0"/>
              </a:rPr>
              <a:t>No tener impedimentos legales para contratar con el Estado Peruano; no participar con otro Postor en el Concurso; renunciar a reclamos vía diplomática, otros, que se señalan en las Bases del Concurso.</a:t>
            </a:r>
            <a:endParaRPr lang="es-PE" sz="1200" kern="0" dirty="0"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</a:pPr>
            <a:endParaRPr lang="es-PE" sz="1200" kern="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kern="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kern="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50489" y="1340768"/>
            <a:ext cx="51044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975123" y="1731963"/>
            <a:ext cx="603646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8284790" y="6425406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8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17991"/>
              </p:ext>
            </p:extLst>
          </p:nvPr>
        </p:nvGraphicFramePr>
        <p:xfrm>
          <a:off x="1064569" y="2564905"/>
          <a:ext cx="7323856" cy="2577053"/>
        </p:xfrm>
        <a:graphic>
          <a:graphicData uri="http://schemas.openxmlformats.org/drawingml/2006/table">
            <a:tbl>
              <a:tblPr/>
              <a:tblGrid>
                <a:gridCol w="1760391"/>
                <a:gridCol w="5563465"/>
              </a:tblGrid>
              <a:tr h="2880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15874">
                <a:tc grid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047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defTabSz="844083" rtl="0" eaLnBrk="1" fontAlgn="ctr" latinLnBrk="0" hangingPunct="1"/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US$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180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millones</a:t>
                      </a: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defTabSz="844083" rtl="0" eaLnBrk="1" fontAlgn="ctr" latinLnBrk="0" hangingPunct="1"/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US$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540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millones</a:t>
                      </a: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5">
                <a:tc gridSpan="2">
                  <a:txBody>
                    <a:bodyPr/>
                    <a:lstStyle/>
                    <a:p>
                      <a:pPr algn="l" rtl="0" fontAlgn="ctr"/>
                      <a:endParaRPr lang="es-PE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83457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Técnicos:</a:t>
                      </a:r>
                    </a:p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directa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han operado directamente en los últimos dos (2) años, sistemas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transmisión de electricidad que satisfacen las siguiente condiciones: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3085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defTabSz="844083" rtl="0" eaLnBrk="1" fontAlgn="ctr" latinLnBrk="0" hangingPunct="1"/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 menor de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quinientos kilómetros (500 km.)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tensiones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igual o mayor a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220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kV.</a:t>
                      </a:r>
                      <a:endParaRPr lang="es-P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defTabSz="844083" rtl="0" eaLnBrk="1" fontAlgn="ctr" latinLnBrk="0" hangingPunct="1"/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 menor de 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500 </a:t>
                      </a:r>
                      <a:r>
                        <a:rPr lang="es-P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MVA en subestaciones </a:t>
                      </a:r>
                      <a:r>
                        <a:rPr lang="es-PE" sz="11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tensiones igual o mayor a 220 kV</a:t>
                      </a:r>
                      <a:r>
                        <a:rPr lang="es-P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es-P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8792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88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36663" y="1768883"/>
            <a:ext cx="3384947" cy="49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85" tIns="41342" rIns="82685" bIns="41342" anchor="ctr"/>
          <a:lstStyle/>
          <a:p>
            <a:pPr marL="316531" indent="-316531" defTabSz="826242" eaLnBrk="0" hangingPunct="0">
              <a:defRPr/>
            </a:pPr>
            <a:r>
              <a:rPr lang="es-PE" sz="1846" b="1" kern="0" dirty="0">
                <a:solidFill>
                  <a:srgbClr val="000000"/>
                </a:solidFill>
                <a:cs typeface="Calibri" pitchFamily="34" charset="0"/>
              </a:rPr>
              <a:t> CONCURSO: CRONOGRAMA</a:t>
            </a:r>
            <a:endParaRPr lang="es-MX" sz="1846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290898"/>
            <a:ext cx="457200" cy="27109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923" b="1">
                <a:solidFill>
                  <a:srgbClr val="FFFFFF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z="923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8399599" y="6368302"/>
            <a:ext cx="457200" cy="27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0119E09-6316-485D-86C2-3E3A40BF8E79}" type="slidenum">
              <a:rPr lang="es-ES" sz="923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z="923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492300" y="2433572"/>
            <a:ext cx="2774304" cy="265876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108" dirty="0">
                <a:cs typeface="Calibri" pitchFamily="34" charset="0"/>
              </a:rPr>
              <a:t>Principales fechas del Cronograma: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108" dirty="0"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0636" y="5516765"/>
            <a:ext cx="8018462" cy="43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108" kern="0" dirty="0" smtClean="0">
                <a:solidFill>
                  <a:srgbClr val="000000"/>
                </a:solidFill>
                <a:cs typeface="Calibri" pitchFamily="34" charset="0"/>
              </a:rPr>
              <a:t>El Comité PRO CONECTIVIDAD </a:t>
            </a:r>
            <a:r>
              <a:rPr lang="es-PE" sz="1108" kern="0" dirty="0">
                <a:solidFill>
                  <a:srgbClr val="000000"/>
                </a:solidFill>
                <a:cs typeface="Calibri" pitchFamily="34" charset="0"/>
              </a:rPr>
              <a:t>tiene la facultad de modificar las fechas del cronograma. En caso de hacerlo, lo comunicará mediante circular publicada en </a:t>
            </a:r>
            <a:r>
              <a:rPr lang="es-PE" sz="1108" kern="0" dirty="0" smtClean="0">
                <a:solidFill>
                  <a:srgbClr val="000000"/>
                </a:solidFill>
                <a:cs typeface="Calibri" pitchFamily="34" charset="0"/>
              </a:rPr>
              <a:t>el portal institucional de PROINVERSIÓN. </a:t>
            </a:r>
            <a:endParaRPr lang="es-PE" sz="1108" kern="0" dirty="0">
              <a:solidFill>
                <a:srgbClr val="000000"/>
              </a:solidFill>
              <a:cs typeface="Calibri" pitchFamily="34" charset="0"/>
            </a:endParaRPr>
          </a:p>
        </p:txBody>
      </p:sp>
      <p:cxnSp>
        <p:nvCxnSpPr>
          <p:cNvPr id="27" name="21 Conector recto"/>
          <p:cNvCxnSpPr>
            <a:cxnSpLocks noChangeShapeType="1"/>
          </p:cNvCxnSpPr>
          <p:nvPr/>
        </p:nvCxnSpPr>
        <p:spPr bwMode="auto">
          <a:xfrm flipH="1">
            <a:off x="1410767" y="3502869"/>
            <a:ext cx="6350" cy="76527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35 Rectángulo redondeado"/>
          <p:cNvSpPr>
            <a:spLocks noChangeArrowheads="1"/>
          </p:cNvSpPr>
          <p:nvPr/>
        </p:nvSpPr>
        <p:spPr bwMode="auto">
          <a:xfrm>
            <a:off x="827585" y="4276236"/>
            <a:ext cx="1100707" cy="68270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68857" y="2895806"/>
            <a:ext cx="1098981" cy="603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PE" sz="1108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Convocatoria – Primera Versión de los Contratos</a:t>
            </a:r>
            <a:endParaRPr lang="es-PE" sz="1108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312227" y="2898856"/>
            <a:ext cx="936625" cy="603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108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Segunda versión de los Contratos</a:t>
            </a:r>
            <a:endParaRPr lang="es-PE" sz="1108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34" name="23 Conector recto"/>
          <p:cNvCxnSpPr>
            <a:cxnSpLocks noChangeShapeType="1"/>
          </p:cNvCxnSpPr>
          <p:nvPr/>
        </p:nvCxnSpPr>
        <p:spPr bwMode="auto">
          <a:xfrm>
            <a:off x="2722018" y="3503039"/>
            <a:ext cx="6350" cy="77381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35 Rectángulo redondeado"/>
          <p:cNvSpPr>
            <a:spLocks noChangeArrowheads="1"/>
          </p:cNvSpPr>
          <p:nvPr/>
        </p:nvSpPr>
        <p:spPr bwMode="auto">
          <a:xfrm>
            <a:off x="2189916" y="4292436"/>
            <a:ext cx="1071562" cy="68270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38" name="37 Conector recto"/>
          <p:cNvCxnSpPr>
            <a:cxnSpLocks noChangeShapeType="1"/>
          </p:cNvCxnSpPr>
          <p:nvPr/>
        </p:nvCxnSpPr>
        <p:spPr bwMode="auto">
          <a:xfrm>
            <a:off x="4061554" y="3534153"/>
            <a:ext cx="0" cy="77287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CuadroTexto"/>
          <p:cNvSpPr txBox="1"/>
          <p:nvPr/>
        </p:nvSpPr>
        <p:spPr>
          <a:xfrm>
            <a:off x="3593242" y="2895150"/>
            <a:ext cx="936625" cy="556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s-PE" sz="300" b="1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s-PE" sz="1108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Solicitud calificación</a:t>
            </a:r>
          </a:p>
          <a:p>
            <a:pPr algn="ctr">
              <a:defRPr/>
            </a:pPr>
            <a:endParaRPr lang="es-PE" sz="5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5" name="35 Rectángulo redondeado"/>
          <p:cNvSpPr>
            <a:spLocks noChangeArrowheads="1"/>
          </p:cNvSpPr>
          <p:nvPr/>
        </p:nvSpPr>
        <p:spPr bwMode="auto">
          <a:xfrm>
            <a:off x="5046380" y="4301775"/>
            <a:ext cx="841542" cy="70019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III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5000170" y="2901772"/>
            <a:ext cx="798513" cy="603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108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PE" sz="1108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Versión final </a:t>
            </a:r>
            <a:r>
              <a:rPr lang="es-PE" sz="1108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de los Contratos</a:t>
            </a:r>
            <a:endParaRPr lang="es-PE" sz="1108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59" name="42 Conector recto"/>
          <p:cNvCxnSpPr>
            <a:cxnSpLocks noChangeShapeType="1"/>
          </p:cNvCxnSpPr>
          <p:nvPr/>
        </p:nvCxnSpPr>
        <p:spPr bwMode="auto">
          <a:xfrm>
            <a:off x="5415170" y="3485046"/>
            <a:ext cx="0" cy="8506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55 CuadroTexto"/>
          <p:cNvSpPr txBox="1"/>
          <p:nvPr/>
        </p:nvSpPr>
        <p:spPr>
          <a:xfrm>
            <a:off x="6182653" y="2904934"/>
            <a:ext cx="1003300" cy="603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108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Presentación Propuestas y Buena Pro</a:t>
            </a:r>
          </a:p>
        </p:txBody>
      </p:sp>
      <p:cxnSp>
        <p:nvCxnSpPr>
          <p:cNvPr id="57" name="49 Conector recto"/>
          <p:cNvCxnSpPr>
            <a:cxnSpLocks noChangeShapeType="1"/>
          </p:cNvCxnSpPr>
          <p:nvPr/>
        </p:nvCxnSpPr>
        <p:spPr bwMode="auto">
          <a:xfrm>
            <a:off x="6684303" y="3485046"/>
            <a:ext cx="0" cy="7971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53 CuadroTexto"/>
          <p:cNvSpPr txBox="1"/>
          <p:nvPr/>
        </p:nvSpPr>
        <p:spPr>
          <a:xfrm>
            <a:off x="7474363" y="2895150"/>
            <a:ext cx="788987" cy="603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algn="ctr">
              <a:defRPr/>
            </a:pPr>
            <a:endParaRPr lang="es-PE" sz="1108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s-PE" sz="1108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Cierre</a:t>
            </a:r>
          </a:p>
          <a:p>
            <a:pPr>
              <a:defRPr/>
            </a:pPr>
            <a:endParaRPr lang="es-PE" sz="1108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55" name="51 Conector recto"/>
          <p:cNvCxnSpPr>
            <a:cxnSpLocks noChangeShapeType="1"/>
          </p:cNvCxnSpPr>
          <p:nvPr/>
        </p:nvCxnSpPr>
        <p:spPr bwMode="auto">
          <a:xfrm>
            <a:off x="7868855" y="3495266"/>
            <a:ext cx="0" cy="8106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35 Rectángulo redondeado"/>
          <p:cNvSpPr>
            <a:spLocks noChangeArrowheads="1"/>
          </p:cNvSpPr>
          <p:nvPr/>
        </p:nvSpPr>
        <p:spPr bwMode="auto">
          <a:xfrm>
            <a:off x="7401578" y="4274195"/>
            <a:ext cx="934554" cy="68679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2018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1" name="35 Rectángulo redondeado"/>
          <p:cNvSpPr>
            <a:spLocks noChangeArrowheads="1"/>
          </p:cNvSpPr>
          <p:nvPr/>
        </p:nvSpPr>
        <p:spPr bwMode="auto">
          <a:xfrm>
            <a:off x="3557499" y="4292436"/>
            <a:ext cx="1071562" cy="68270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II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  <a:endParaRPr lang="es-PE" sz="1292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7" name="35 Rectángulo redondeado"/>
          <p:cNvSpPr>
            <a:spLocks noChangeArrowheads="1"/>
          </p:cNvSpPr>
          <p:nvPr/>
        </p:nvSpPr>
        <p:spPr bwMode="auto">
          <a:xfrm>
            <a:off x="6194817" y="4283693"/>
            <a:ext cx="996362" cy="70019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IV </a:t>
            </a: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Trimestre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92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2017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0" y="116632"/>
            <a:ext cx="5997371" cy="79762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pPr fontAlgn="base"/>
            <a:r>
              <a:rPr lang="es-PE" sz="1846" dirty="0">
                <a:cs typeface="Arial" charset="0"/>
              </a:rPr>
              <a:t>“Enlace 500 kV Mantaro-Nueva Yanango-Carapongo y Subestaciones Asociadas” y “Enlace 500 kV Nueva Yanango-Nueva Huánuco y Subestaciones Asociadas”</a:t>
            </a:r>
          </a:p>
        </p:txBody>
      </p:sp>
    </p:spTree>
    <p:extLst>
      <p:ext uri="{BB962C8B-B14F-4D97-AF65-F5344CB8AC3E}">
        <p14:creationId xmlns:p14="http://schemas.microsoft.com/office/powerpoint/2010/main" val="11327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1329</Words>
  <Application>Microsoft Office PowerPoint</Application>
  <PresentationFormat>Presentación en pantalla (4:3)</PresentationFormat>
  <Paragraphs>206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9_Diseño personalizado</vt:lpstr>
      <vt:lpstr>3_MODELO</vt:lpstr>
      <vt:lpstr>Diseño personalizado ingles</vt:lpstr>
      <vt:lpstr>1_Diseño personalizado ingles</vt:lpstr>
      <vt:lpstr>2_Diseño personalizado ingles</vt:lpstr>
      <vt:lpstr>3_Diseño personalizado ingles</vt:lpstr>
      <vt:lpstr>4_Diseño personalizado ingles</vt:lpstr>
      <vt:lpstr>5_Diseño personalizado ingles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Ahane Ahane</dc:creator>
  <cp:lastModifiedBy>Wendy Huambachano</cp:lastModifiedBy>
  <cp:revision>215</cp:revision>
  <cp:lastPrinted>2017-01-18T21:04:02Z</cp:lastPrinted>
  <dcterms:created xsi:type="dcterms:W3CDTF">2014-01-06T23:04:59Z</dcterms:created>
  <dcterms:modified xsi:type="dcterms:W3CDTF">2017-10-30T20:49:09Z</dcterms:modified>
</cp:coreProperties>
</file>