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10" r:id="rId5"/>
  </p:sldMasterIdLst>
  <p:notesMasterIdLst>
    <p:notesMasterId r:id="rId12"/>
  </p:notesMasterIdLst>
  <p:sldIdLst>
    <p:sldId id="256" r:id="rId6"/>
    <p:sldId id="258" r:id="rId7"/>
    <p:sldId id="261" r:id="rId8"/>
    <p:sldId id="263" r:id="rId9"/>
    <p:sldId id="264" r:id="rId10"/>
    <p:sldId id="260" r:id="rId1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275E2-DD2F-4995-8C7A-1F43DDBFDFD3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9168-58D1-4CCE-875C-12DF6D23F95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174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895E0-699E-4669-BF63-DF490A162183}" type="slidenum">
              <a:rPr lang="es-E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1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895E0-699E-4669-BF63-DF490A162183}" type="slidenum">
              <a:rPr lang="es-E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0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B1CE7-F413-4954-A33A-DDCD582A2219}" type="slidenum">
              <a:rPr lang="es-E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8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16531" indent="0" algn="ctr">
              <a:buNone/>
              <a:defRPr/>
            </a:lvl2pPr>
            <a:lvl3pPr marL="633062" indent="0" algn="ctr">
              <a:buNone/>
              <a:defRPr/>
            </a:lvl3pPr>
            <a:lvl4pPr marL="949593" indent="0" algn="ctr">
              <a:buNone/>
              <a:defRPr/>
            </a:lvl4pPr>
            <a:lvl5pPr marL="1266124" indent="0" algn="ctr">
              <a:buNone/>
              <a:defRPr/>
            </a:lvl5pPr>
            <a:lvl6pPr marL="1582655" indent="0" algn="ctr">
              <a:buNone/>
              <a:defRPr/>
            </a:lvl6pPr>
            <a:lvl7pPr marL="1899186" indent="0" algn="ctr">
              <a:buNone/>
              <a:defRPr/>
            </a:lvl7pPr>
            <a:lvl8pPr marL="2215717" indent="0" algn="ctr">
              <a:buNone/>
              <a:defRPr/>
            </a:lvl8pPr>
            <a:lvl9pPr marL="2532248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52347E-7607-490F-AD64-AB77C8771D70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5B902-8963-4DCB-AF9B-8312AA1BB6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914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7601DF-A926-4A70-B431-704E36AD70BF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90473B-DFFA-431A-A250-B431A26175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289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DE691-E006-4116-99D9-384B3C723B21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0B8F77-D199-45C6-A8F0-226C253DC5D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883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2C3-9AF9-41B9-BB74-99C1101B3294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0BB-D52F-4BC4-9DF6-32F36852DB8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0278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2C3-9AF9-41B9-BB74-99C1101B3294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0BB-D52F-4BC4-9DF6-32F36852DB8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679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2C3-9AF9-41B9-BB74-99C1101B3294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0BB-D52F-4BC4-9DF6-32F36852DB8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52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2C3-9AF9-41B9-BB74-99C1101B3294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0BB-D52F-4BC4-9DF6-32F36852DB8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3509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2C3-9AF9-41B9-BB74-99C1101B3294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0BB-D52F-4BC4-9DF6-32F36852DB8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4693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2C3-9AF9-41B9-BB74-99C1101B3294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0BB-D52F-4BC4-9DF6-32F36852DB8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9413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2C3-9AF9-41B9-BB74-99C1101B3294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0BB-D52F-4BC4-9DF6-32F36852DB8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705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2C3-9AF9-41B9-BB74-99C1101B3294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0BB-D52F-4BC4-9DF6-32F36852DB8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239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F30DA9-3C9F-4E85-A400-887BABD439B0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977EA4-F768-410D-B930-1D473570C71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7549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2C3-9AF9-41B9-BB74-99C1101B3294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0BB-D52F-4BC4-9DF6-32F36852DB8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2217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2C3-9AF9-41B9-BB74-99C1101B3294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0BB-D52F-4BC4-9DF6-32F36852DB8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669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2C3-9AF9-41B9-BB74-99C1101B3294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60BB-D52F-4BC4-9DF6-32F36852DB8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806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8662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781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4115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5520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0278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1189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19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85"/>
            </a:lvl1pPr>
            <a:lvl2pPr marL="316531" indent="0">
              <a:buNone/>
              <a:defRPr sz="1247"/>
            </a:lvl2pPr>
            <a:lvl3pPr marL="633062" indent="0">
              <a:buNone/>
              <a:defRPr sz="1108"/>
            </a:lvl3pPr>
            <a:lvl4pPr marL="949593" indent="0">
              <a:buNone/>
              <a:defRPr sz="969"/>
            </a:lvl4pPr>
            <a:lvl5pPr marL="1266124" indent="0">
              <a:buNone/>
              <a:defRPr sz="969"/>
            </a:lvl5pPr>
            <a:lvl6pPr marL="1582655" indent="0">
              <a:buNone/>
              <a:defRPr sz="969"/>
            </a:lvl6pPr>
            <a:lvl7pPr marL="1899186" indent="0">
              <a:buNone/>
              <a:defRPr sz="969"/>
            </a:lvl7pPr>
            <a:lvl8pPr marL="2215717" indent="0">
              <a:buNone/>
              <a:defRPr sz="969"/>
            </a:lvl8pPr>
            <a:lvl9pPr marL="2532248" indent="0">
              <a:buNone/>
              <a:defRPr sz="969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BD7BC6-BE02-4858-BD8D-E6F834AC0A92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1C169-6E99-4E4A-8F03-707A501117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1474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2" y="273056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320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030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2823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44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44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4761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91" y="6216650"/>
            <a:ext cx="1787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57188" y="6215069"/>
            <a:ext cx="82867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0429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7379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7645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3052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2672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83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3AE7DF-762E-4E8F-A995-5C267FC71A2D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39D590-2732-4FAF-B2F9-CB6902E0E3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806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6880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0305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6511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2169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594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40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40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99040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9" y="6216650"/>
            <a:ext cx="1787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57188" y="6215065"/>
            <a:ext cx="82867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5260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53152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9320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02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15466C-4073-4ADB-8743-B8C77350D912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47EE9A-A6C2-461D-85E9-2469BC0AC97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9036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33692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6484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1388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22177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2" y="273056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9506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21029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43845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44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44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95544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91" y="6216650"/>
            <a:ext cx="1787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57188" y="6215069"/>
            <a:ext cx="82867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466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A62DB8-6B5F-4F86-8B86-861A65A49AE0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8169C5-A0DC-4B42-926A-ED51984D18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159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D961EC-00A1-4E0C-A18E-1F62C3CE1AFB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85C2A7-1074-4B5A-9A1D-BDC7FF43674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030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D1BCAE-2B14-43CB-8240-E8D5F6021E7A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359225-DEF7-400C-8DAA-5AF22D9062C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743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6531" indent="0">
              <a:buNone/>
              <a:defRPr sz="1939"/>
            </a:lvl2pPr>
            <a:lvl3pPr marL="633062" indent="0">
              <a:buNone/>
              <a:defRPr sz="1661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D3393D-6CEC-4F62-89AA-46FD89FE825E}" type="datetimeFigureOut">
              <a:rPr lang="es-ES"/>
              <a:pPr>
                <a:defRPr/>
              </a:pPr>
              <a:t>30/11/2017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744AD-7C15-4563-841E-20474B935CA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570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1437" y="0"/>
            <a:ext cx="921543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9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A14309-DE69-42E1-9AFB-B2DEB2F98854}" type="datetimeFigureOut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30/11/2017</a:t>
            </a:fld>
            <a:endParaRPr lang="es-E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69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69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4F9D60-8AF9-4B10-8FAF-D0D69AD0845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954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Arial" charset="0"/>
        </a:defRPr>
      </a:lvl5pPr>
      <a:lvl6pPr marL="316531" algn="ctr" rtl="0" fontAlgn="base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Arial" charset="0"/>
        </a:defRPr>
      </a:lvl6pPr>
      <a:lvl7pPr marL="633062" algn="ctr" rtl="0" fontAlgn="base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Arial" charset="0"/>
        </a:defRPr>
      </a:lvl7pPr>
      <a:lvl8pPr marL="949593" algn="ctr" rtl="0" fontAlgn="base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Arial" charset="0"/>
        </a:defRPr>
      </a:lvl8pPr>
      <a:lvl9pPr marL="1266124" algn="ctr" rtl="0" fontAlgn="base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Arial" charset="0"/>
        </a:defRPr>
      </a:lvl9pPr>
    </p:titleStyle>
    <p:bodyStyle>
      <a:lvl1pPr marL="237398" indent="-237398" algn="l" rtl="0" eaLnBrk="0" fontAlgn="base" hangingPunct="0">
        <a:spcBef>
          <a:spcPct val="20000"/>
        </a:spcBef>
        <a:spcAft>
          <a:spcPct val="0"/>
        </a:spcAft>
        <a:buChar char="•"/>
        <a:defRPr sz="2216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97832" algn="l" rtl="0" eaLnBrk="0" fontAlgn="base" hangingPunct="0">
        <a:spcBef>
          <a:spcPct val="20000"/>
        </a:spcBef>
        <a:spcAft>
          <a:spcPct val="0"/>
        </a:spcAft>
        <a:buChar char="–"/>
        <a:defRPr sz="1939">
          <a:solidFill>
            <a:schemeClr val="tx1"/>
          </a:solidFill>
          <a:latin typeface="+mn-lt"/>
        </a:defRPr>
      </a:lvl2pPr>
      <a:lvl3pPr marL="791327" indent="-158266" algn="l" rtl="0" eaLnBrk="0" fontAlgn="base" hangingPunct="0">
        <a:spcBef>
          <a:spcPct val="20000"/>
        </a:spcBef>
        <a:spcAft>
          <a:spcPct val="0"/>
        </a:spcAft>
        <a:buChar char="•"/>
        <a:defRPr sz="1661">
          <a:solidFill>
            <a:schemeClr val="tx1"/>
          </a:solidFill>
          <a:latin typeface="+mn-lt"/>
        </a:defRPr>
      </a:lvl3pPr>
      <a:lvl4pPr marL="1107859" indent="-158266" algn="l" rtl="0" eaLnBrk="0" fontAlgn="base" hangingPunct="0">
        <a:spcBef>
          <a:spcPct val="20000"/>
        </a:spcBef>
        <a:spcAft>
          <a:spcPct val="0"/>
        </a:spcAft>
        <a:buChar char="–"/>
        <a:defRPr sz="1385">
          <a:solidFill>
            <a:schemeClr val="tx1"/>
          </a:solidFill>
          <a:latin typeface="+mn-lt"/>
        </a:defRPr>
      </a:lvl4pPr>
      <a:lvl5pPr marL="1424390" indent="-158266" algn="l" rtl="0" eaLnBrk="0" fontAlgn="base" hangingPunct="0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+mn-lt"/>
        </a:defRPr>
      </a:lvl5pPr>
      <a:lvl6pPr marL="1740920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+mn-lt"/>
        </a:defRPr>
      </a:lvl6pPr>
      <a:lvl7pPr marL="2057452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+mn-lt"/>
        </a:defRPr>
      </a:lvl7pPr>
      <a:lvl8pPr marL="2373983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+mn-lt"/>
        </a:defRPr>
      </a:lvl8pPr>
      <a:lvl9pPr marL="2690513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DA2C3-9AF9-41B9-BB74-99C1101B3294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60BB-D52F-4BC4-9DF6-32F36852DB8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69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CE7B8-E8BE-4D6A-8ACC-DC0C06E7106B}" type="datetimeFigureOut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30/11/2017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3EA5A-64BA-46EA-974B-76615BFE080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8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278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CE7B8-E8BE-4D6A-8ACC-DC0C06E7106B}" type="datetimeFigureOut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30/11/2017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3EA5A-64BA-46EA-974B-76615BFE080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6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812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CE7B8-E8BE-4D6A-8ACC-DC0C06E7106B}" type="datetimeFigureOut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30/11/2017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3EA5A-64BA-46EA-974B-76615BFE080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8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914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psuclupe\AppData\Local\Microsoft\Windows\Temporary Internet Files\Content.Outlook\2DA03VIR\PLANTILLA ener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8812"/>
            <a:ext cx="10044135" cy="702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815926" y="2735108"/>
            <a:ext cx="8328074" cy="17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3" tIns="34287" rIns="68573" bIns="34287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s-PE" sz="2400" b="1" dirty="0">
                <a:solidFill>
                  <a:srgbClr val="FFFFFF"/>
                </a:solidFill>
                <a:cs typeface="Arial" charset="0"/>
              </a:rPr>
              <a:t>Concurso de Proyectos Integrales para otorgar en concesión el Proyecto SGT: </a:t>
            </a:r>
          </a:p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cs typeface="Times New Roman" pitchFamily="18" charset="0"/>
              </a:rPr>
              <a:t>“</a:t>
            </a:r>
            <a:r>
              <a:rPr lang="es-PE" sz="2400" b="1" dirty="0" smtClean="0">
                <a:solidFill>
                  <a:srgbClr val="FFFFFF"/>
                </a:solidFill>
                <a:cs typeface="Times New Roman" pitchFamily="18" charset="0"/>
              </a:rPr>
              <a:t>Línea de Transmisión 220 </a:t>
            </a:r>
            <a:r>
              <a:rPr lang="es-PE" sz="2400" b="1" dirty="0">
                <a:solidFill>
                  <a:srgbClr val="FFFFFF"/>
                </a:solidFill>
                <a:cs typeface="Times New Roman" pitchFamily="18" charset="0"/>
              </a:rPr>
              <a:t>kV  Tintaya - Azángaro”</a:t>
            </a:r>
          </a:p>
          <a:p>
            <a:pPr algn="ctr" fontAlgn="base">
              <a:spcBef>
                <a:spcPts val="1350"/>
              </a:spcBef>
              <a:spcAft>
                <a:spcPct val="0"/>
              </a:spcAft>
            </a:pPr>
            <a:r>
              <a:rPr lang="es-PE" sz="1200" b="1" dirty="0">
                <a:solidFill>
                  <a:srgbClr val="FFFFFF"/>
                </a:solidFill>
                <a:cs typeface="Times New Roman" pitchFamily="18" charset="0"/>
              </a:rPr>
              <a:t>SGT: Sistema Garantizado de Transmisión.</a:t>
            </a:r>
          </a:p>
        </p:txBody>
      </p:sp>
    </p:spTree>
    <p:extLst>
      <p:ext uri="{BB962C8B-B14F-4D97-AF65-F5344CB8AC3E}">
        <p14:creationId xmlns:p14="http://schemas.microsoft.com/office/powerpoint/2010/main" val="5397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290902"/>
            <a:ext cx="457200" cy="271096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521FA-EE1A-45F1-8D88-32A072FBA636}" type="slidenum">
              <a:rPr lang="es-ES" sz="923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z="923" dirty="0"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1617" y="196764"/>
            <a:ext cx="5997371" cy="79762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pPr fontAlgn="base"/>
            <a:r>
              <a:rPr lang="es-PE" sz="1846" dirty="0">
                <a:cs typeface="Arial" charset="0"/>
              </a:rPr>
              <a:t>LÍNEA DE </a:t>
            </a:r>
            <a:r>
              <a:rPr lang="es-PE" sz="1846" dirty="0" smtClean="0">
                <a:cs typeface="Arial" charset="0"/>
              </a:rPr>
              <a:t>TRANSMISIÓN 220 kV</a:t>
            </a:r>
            <a:endParaRPr lang="es-PE" sz="1846" dirty="0">
              <a:cs typeface="Arial" charset="0"/>
            </a:endParaRPr>
          </a:p>
          <a:p>
            <a:pPr fontAlgn="base"/>
            <a:r>
              <a:rPr lang="es-PE" sz="1846" dirty="0" smtClean="0">
                <a:cs typeface="Arial" charset="0"/>
              </a:rPr>
              <a:t>TINTAYA - AZÁNGARO</a:t>
            </a:r>
            <a:endParaRPr lang="es-MX" sz="1846" dirty="0">
              <a:cs typeface="Arial" charset="0"/>
            </a:endParaRPr>
          </a:p>
        </p:txBody>
      </p:sp>
      <p:sp>
        <p:nvSpPr>
          <p:cNvPr id="13" name="42 Rectángulo"/>
          <p:cNvSpPr>
            <a:spLocks noChangeArrowheads="1"/>
          </p:cNvSpPr>
          <p:nvPr/>
        </p:nvSpPr>
        <p:spPr bwMode="auto">
          <a:xfrm>
            <a:off x="927652" y="1683514"/>
            <a:ext cx="2398644" cy="458139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srgbClr val="FFFFFF"/>
                </a:solidFill>
                <a:cs typeface="Arial" charset="0"/>
              </a:rPr>
              <a:t>CONVOCADO</a:t>
            </a:r>
            <a:endParaRPr lang="es-E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686832" y="1466233"/>
            <a:ext cx="421150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554"/>
              </a:spcAft>
              <a:defRPr/>
            </a:pPr>
            <a:r>
              <a:rPr lang="es-ES" sz="1600" b="1" dirty="0">
                <a:solidFill>
                  <a:srgbClr val="CC3300"/>
                </a:solidFill>
                <a:cs typeface="Tahoma" pitchFamily="34" charset="0"/>
              </a:rPr>
              <a:t>Ubicación: </a:t>
            </a:r>
            <a:r>
              <a:rPr lang="es-PE" sz="1600" dirty="0">
                <a:solidFill>
                  <a:prstClr val="black"/>
                </a:solidFill>
                <a:cs typeface="Arial" charset="0"/>
              </a:rPr>
              <a:t>Regiones Cusco y Puno</a:t>
            </a:r>
          </a:p>
          <a:p>
            <a:pPr lvl="0" algn="just" fontAlgn="b">
              <a:spcBef>
                <a:spcPts val="450"/>
              </a:spcBef>
              <a:buSzPct val="90000"/>
              <a:defRPr/>
            </a:pPr>
            <a:r>
              <a:rPr lang="es-ES" sz="1600" b="1" dirty="0">
                <a:solidFill>
                  <a:srgbClr val="CC3300"/>
                </a:solidFill>
                <a:cs typeface="Tahoma" pitchFamily="34" charset="0"/>
              </a:rPr>
              <a:t>Descripción: </a:t>
            </a:r>
            <a:r>
              <a:rPr lang="es-ES" sz="1600" dirty="0">
                <a:solidFill>
                  <a:prstClr val="black"/>
                </a:solidFill>
                <a:cs typeface="Arial" charset="0"/>
              </a:rPr>
              <a:t>Concesión para el </a:t>
            </a:r>
            <a:r>
              <a:rPr lang="es-PE" sz="1600" dirty="0">
                <a:solidFill>
                  <a:prstClr val="black"/>
                </a:solidFill>
                <a:cs typeface="Arial" charset="0"/>
              </a:rPr>
              <a:t>diseño, financiamiento, construcción, operación y mantenimiento de una línea de transmisión en  220 kV de 128 km </a:t>
            </a:r>
            <a:r>
              <a:rPr lang="es-PE" sz="1600" dirty="0" err="1">
                <a:solidFill>
                  <a:prstClr val="black"/>
                </a:solidFill>
                <a:cs typeface="Arial" charset="0"/>
              </a:rPr>
              <a:t>aprox</a:t>
            </a:r>
            <a:r>
              <a:rPr lang="es-PE" sz="1600" dirty="0">
                <a:solidFill>
                  <a:prstClr val="black"/>
                </a:solidFill>
                <a:cs typeface="Arial" charset="0"/>
              </a:rPr>
              <a:t>, con capacidad 450 MVA. Esta línea de transmisión reforzará el transporte de la energía existente en el sur del país</a:t>
            </a:r>
            <a:r>
              <a:rPr lang="es-PE" sz="1600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marL="285750" lvl="0" indent="-285750" algn="just" fontAlgn="b">
              <a:spcBef>
                <a:spcPts val="450"/>
              </a:spcBef>
              <a:buSzPct val="90000"/>
              <a:buFont typeface="Wingdings" panose="05000000000000000000" pitchFamily="2" charset="2"/>
              <a:buChar char="§"/>
              <a:defRPr/>
            </a:pPr>
            <a:r>
              <a:rPr lang="es-ES" sz="1600" b="1" dirty="0" smtClean="0">
                <a:solidFill>
                  <a:srgbClr val="CC3300"/>
                </a:solidFill>
                <a:cs typeface="Tahoma" pitchFamily="34" charset="0"/>
              </a:rPr>
              <a:t>Inversión </a:t>
            </a:r>
            <a:r>
              <a:rPr lang="es-ES" sz="1600" b="1" dirty="0">
                <a:solidFill>
                  <a:srgbClr val="CC3300"/>
                </a:solidFill>
                <a:cs typeface="Tahoma" pitchFamily="34" charset="0"/>
              </a:rPr>
              <a:t>estimada (sin IGV): </a:t>
            </a:r>
            <a:r>
              <a:rPr lang="es-ES" sz="1600" dirty="0">
                <a:solidFill>
                  <a:prstClr val="black"/>
                </a:solidFill>
                <a:cs typeface="Arial" charset="0"/>
              </a:rPr>
              <a:t>US$ </a:t>
            </a:r>
            <a:r>
              <a:rPr lang="es-ES" sz="1600" dirty="0" smtClean="0">
                <a:solidFill>
                  <a:prstClr val="black"/>
                </a:solidFill>
                <a:cs typeface="Arial" charset="0"/>
              </a:rPr>
              <a:t>45.5 millones (*)</a:t>
            </a:r>
            <a:endParaRPr lang="es-ES" sz="1600" dirty="0">
              <a:solidFill>
                <a:prstClr val="black"/>
              </a:solidFill>
              <a:cs typeface="Arial" charset="0"/>
            </a:endParaRPr>
          </a:p>
          <a:p>
            <a:pPr marL="249122" lvl="1" indent="-249122" algn="just" eaLnBrk="0" fontAlgn="base" hangingPunct="0">
              <a:spcBef>
                <a:spcPts val="831"/>
              </a:spcBef>
              <a:spcAft>
                <a:spcPts val="554"/>
              </a:spcAft>
              <a:buFont typeface="Wingdings" pitchFamily="2" charset="2"/>
              <a:buChar char=""/>
              <a:defRPr/>
            </a:pPr>
            <a:r>
              <a:rPr lang="es-ES" sz="1600" b="1" dirty="0" smtClean="0">
                <a:solidFill>
                  <a:srgbClr val="CC3300"/>
                </a:solidFill>
                <a:cs typeface="Tahoma" pitchFamily="34" charset="0"/>
              </a:rPr>
              <a:t>Modalidad</a:t>
            </a:r>
            <a:r>
              <a:rPr lang="es-ES" sz="1600" b="1" dirty="0">
                <a:solidFill>
                  <a:srgbClr val="CC3300"/>
                </a:solidFill>
                <a:cs typeface="Tahoma" pitchFamily="34" charset="0"/>
              </a:rPr>
              <a:t>: </a:t>
            </a:r>
            <a:r>
              <a:rPr lang="es-PE" sz="1600" dirty="0" smtClean="0">
                <a:cs typeface="Tahoma" pitchFamily="34" charset="0"/>
              </a:rPr>
              <a:t>Autofinanciada</a:t>
            </a:r>
            <a:endParaRPr lang="es-PE" sz="1600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249122" lvl="1" indent="-249122" algn="just" eaLnBrk="0" fontAlgn="base" hangingPunct="0">
              <a:spcBef>
                <a:spcPts val="831"/>
              </a:spcBef>
              <a:spcAft>
                <a:spcPts val="554"/>
              </a:spcAft>
              <a:buFont typeface="Wingdings" pitchFamily="2" charset="2"/>
              <a:buChar char=""/>
              <a:defRPr/>
            </a:pPr>
            <a:r>
              <a:rPr lang="es-PE" sz="1600" b="1" dirty="0" smtClean="0">
                <a:solidFill>
                  <a:srgbClr val="CC3300"/>
                </a:solidFill>
                <a:cs typeface="Tahoma" pitchFamily="34" charset="0"/>
              </a:rPr>
              <a:t>P</a:t>
            </a:r>
            <a:r>
              <a:rPr lang="es-ES" sz="1600" b="1" dirty="0">
                <a:solidFill>
                  <a:srgbClr val="CC3300"/>
                </a:solidFill>
                <a:cs typeface="Tahoma" pitchFamily="34" charset="0"/>
              </a:rPr>
              <a:t>lazo de la concesión: </a:t>
            </a:r>
            <a:r>
              <a:rPr lang="es-ES" sz="1600" dirty="0">
                <a:solidFill>
                  <a:srgbClr val="000000"/>
                </a:solidFill>
                <a:cs typeface="Tahoma" pitchFamily="34" charset="0"/>
              </a:rPr>
              <a:t>30 años más el periodo de construcción  (</a:t>
            </a:r>
            <a:r>
              <a:rPr lang="es-ES" sz="1600" dirty="0" smtClean="0">
                <a:solidFill>
                  <a:srgbClr val="000000"/>
                </a:solidFill>
                <a:cs typeface="Tahoma" pitchFamily="34" charset="0"/>
              </a:rPr>
              <a:t>36 </a:t>
            </a:r>
            <a:r>
              <a:rPr lang="es-ES" sz="1600" dirty="0">
                <a:solidFill>
                  <a:srgbClr val="000000"/>
                </a:solidFill>
                <a:cs typeface="Tahoma" pitchFamily="34" charset="0"/>
              </a:rPr>
              <a:t>meses) </a:t>
            </a:r>
          </a:p>
          <a:p>
            <a:pPr marL="263776" indent="-263776" algn="just" eaLnBrk="0" fontAlgn="base" hangingPunct="0">
              <a:spcBef>
                <a:spcPts val="831"/>
              </a:spcBef>
              <a:spcAft>
                <a:spcPts val="554"/>
              </a:spcAft>
              <a:buFont typeface="Wingdings" pitchFamily="2" charset="2"/>
              <a:buChar char="§"/>
              <a:defRPr/>
            </a:pPr>
            <a:r>
              <a:rPr lang="es-ES" sz="1600" b="1" dirty="0">
                <a:solidFill>
                  <a:srgbClr val="CC3300"/>
                </a:solidFill>
                <a:cs typeface="Tahoma" pitchFamily="34" charset="0"/>
              </a:rPr>
              <a:t>Fecha de adjudicación: </a:t>
            </a:r>
            <a:r>
              <a:rPr lang="es-ES" sz="16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s-ES" sz="1600" dirty="0" smtClean="0">
                <a:solidFill>
                  <a:srgbClr val="000000"/>
                </a:solidFill>
                <a:cs typeface="Tahoma" pitchFamily="34" charset="0"/>
              </a:rPr>
              <a:t>Se llevó acabo el 30.11.17. La empresa Red Eléctrica del Sur se adjudicó el Proyecto.</a:t>
            </a:r>
            <a:endParaRPr lang="es-ES" sz="1600" dirty="0" smtClean="0">
              <a:solidFill>
                <a:srgbClr val="000000"/>
              </a:solidFill>
              <a:cs typeface="Tahoma" pitchFamily="34" charset="0"/>
            </a:endParaRPr>
          </a:p>
          <a:p>
            <a:pPr algn="just" eaLnBrk="0" fontAlgn="base" hangingPunct="0">
              <a:spcBef>
                <a:spcPts val="831"/>
              </a:spcBef>
              <a:spcAft>
                <a:spcPts val="554"/>
              </a:spcAft>
              <a:defRPr/>
            </a:pPr>
            <a:r>
              <a:rPr lang="es-ES" sz="1100" dirty="0" smtClean="0">
                <a:solidFill>
                  <a:srgbClr val="000000"/>
                </a:solidFill>
                <a:cs typeface="Tahoma" pitchFamily="34" charset="0"/>
              </a:rPr>
              <a:t>(*) </a:t>
            </a:r>
            <a:r>
              <a:rPr lang="es-ES" sz="1100" dirty="0" err="1" smtClean="0">
                <a:solidFill>
                  <a:srgbClr val="000000"/>
                </a:solidFill>
                <a:cs typeface="Tahoma" pitchFamily="34" charset="0"/>
              </a:rPr>
              <a:t>EPC</a:t>
            </a:r>
            <a:r>
              <a:rPr lang="es-ES" sz="1100" dirty="0" smtClean="0">
                <a:solidFill>
                  <a:srgbClr val="000000"/>
                </a:solidFill>
                <a:cs typeface="Tahoma" pitchFamily="34" charset="0"/>
              </a:rPr>
              <a:t>: </a:t>
            </a:r>
            <a:r>
              <a:rPr lang="es-ES" sz="1100" dirty="0" err="1" smtClean="0">
                <a:solidFill>
                  <a:srgbClr val="000000"/>
                </a:solidFill>
                <a:cs typeface="Tahoma" pitchFamily="34" charset="0"/>
              </a:rPr>
              <a:t>Engineering</a:t>
            </a:r>
            <a:r>
              <a:rPr lang="es-ES" sz="1100" dirty="0" smtClean="0">
                <a:solidFill>
                  <a:srgbClr val="000000"/>
                </a:solidFill>
                <a:cs typeface="Tahoma" pitchFamily="34" charset="0"/>
              </a:rPr>
              <a:t>, </a:t>
            </a:r>
            <a:r>
              <a:rPr lang="es-ES" sz="1100" dirty="0" err="1" smtClean="0">
                <a:solidFill>
                  <a:srgbClr val="000000"/>
                </a:solidFill>
                <a:cs typeface="Tahoma" pitchFamily="34" charset="0"/>
              </a:rPr>
              <a:t>Procurement</a:t>
            </a:r>
            <a:r>
              <a:rPr lang="es-ES" sz="1100" dirty="0" smtClean="0">
                <a:solidFill>
                  <a:srgbClr val="000000"/>
                </a:solidFill>
                <a:cs typeface="Tahoma" pitchFamily="34" charset="0"/>
              </a:rPr>
              <a:t>, </a:t>
            </a:r>
            <a:r>
              <a:rPr lang="es-ES" sz="1100" dirty="0" err="1" smtClean="0">
                <a:solidFill>
                  <a:srgbClr val="000000"/>
                </a:solidFill>
                <a:cs typeface="Tahoma" pitchFamily="34" charset="0"/>
              </a:rPr>
              <a:t>Construction</a:t>
            </a:r>
            <a:r>
              <a:rPr lang="es-ES" sz="1100" dirty="0" smtClean="0">
                <a:solidFill>
                  <a:srgbClr val="000000"/>
                </a:solidFill>
                <a:cs typeface="Tahoma" pitchFamily="34" charset="0"/>
              </a:rPr>
              <a:t>).</a:t>
            </a:r>
            <a:endParaRPr lang="es-ES" sz="1100" dirty="0">
              <a:solidFill>
                <a:srgbClr val="000000"/>
              </a:solidFill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0" y="3045780"/>
            <a:ext cx="4495215" cy="197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1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290902"/>
            <a:ext cx="457200" cy="271096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521FA-EE1A-45F1-8D88-32A072FBA636}" type="slidenum">
              <a:rPr lang="es-ES" sz="923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z="923" dirty="0"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1617" y="196764"/>
            <a:ext cx="5997371" cy="79762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pPr fontAlgn="base"/>
            <a:r>
              <a:rPr lang="es-PE" sz="1846" dirty="0">
                <a:cs typeface="Arial" charset="0"/>
              </a:rPr>
              <a:t>LÍNEA DE </a:t>
            </a:r>
            <a:r>
              <a:rPr lang="es-PE" sz="1846" dirty="0" smtClean="0">
                <a:cs typeface="Arial" charset="0"/>
              </a:rPr>
              <a:t>TRANSMISIÓN 220 kV</a:t>
            </a:r>
            <a:endParaRPr lang="es-PE" sz="1846" dirty="0">
              <a:cs typeface="Arial" charset="0"/>
            </a:endParaRPr>
          </a:p>
          <a:p>
            <a:pPr fontAlgn="base"/>
            <a:r>
              <a:rPr lang="es-PE" sz="1846" dirty="0" smtClean="0">
                <a:cs typeface="Arial" charset="0"/>
              </a:rPr>
              <a:t>TINTAYA - AZÁNGARO</a:t>
            </a:r>
            <a:endParaRPr lang="es-MX" sz="1846" dirty="0">
              <a:cs typeface="Arial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688816" y="1671464"/>
            <a:ext cx="41729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3763" eaLnBrk="0" hangingPunct="0"/>
            <a:r>
              <a:rPr lang="es-MX" sz="2000" b="1" dirty="0" smtClean="0">
                <a:solidFill>
                  <a:srgbClr val="000000"/>
                </a:solidFill>
              </a:rPr>
              <a:t>RESUMEN DEL PROYECTO</a:t>
            </a:r>
            <a:endParaRPr lang="es-MX" sz="2000" b="1" dirty="0">
              <a:solidFill>
                <a:srgbClr val="000000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688816" y="2424929"/>
            <a:ext cx="7411576" cy="28793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265113" indent="-265113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 sz="1200" kern="0">
                <a:latin typeface="+mn-lt"/>
                <a:cs typeface="Calibri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</a:pPr>
            <a:r>
              <a:rPr lang="es-PE" sz="1100" kern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proyecto comprende la implementación de las siguientes obras:</a:t>
            </a:r>
            <a:endParaRPr lang="es-PE" sz="1100" kern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ctr" hangingPunct="1">
              <a:buNone/>
            </a:pPr>
            <a:r>
              <a:rPr lang="es-P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794833" y="6068376"/>
            <a:ext cx="7411576" cy="28793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265113" indent="-265113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 sz="1200" kern="0">
                <a:latin typeface="+mn-lt"/>
                <a:cs typeface="Calibri" pitchFamily="34" charset="0"/>
              </a:defRPr>
            </a:lvl1pPr>
          </a:lstStyle>
          <a:p>
            <a:r>
              <a:rPr lang="es-PE" sz="11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detalle de las especificaciones se encuentra en el Anexo 1 del Contrato de Concesión</a:t>
            </a:r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ctr" hangingPunct="1">
              <a:buNone/>
            </a:pPr>
            <a:r>
              <a:rPr lang="es-P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20641" y="2712862"/>
            <a:ext cx="6493342" cy="3209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lphaUcPeriod"/>
              <a:tabLst>
                <a:tab pos="449580" algn="l"/>
              </a:tabLst>
            </a:pPr>
            <a:r>
              <a:rPr lang="es-PE" sz="11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Construcción </a:t>
            </a:r>
            <a:r>
              <a:rPr lang="es-PE" sz="11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la Línea de Transmisión Tintaya – Azángaro.</a:t>
            </a:r>
            <a:endParaRPr lang="es-PE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2300" lvl="0" indent="-265113" algn="just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622300" algn="l"/>
              </a:tabLst>
            </a:pPr>
            <a:r>
              <a:rPr lang="es-ES" sz="11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Nivel de tensión</a:t>
            </a:r>
            <a:r>
              <a:rPr lang="es-ES" sz="11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220 kV</a:t>
            </a:r>
            <a:endParaRPr lang="es-PE" sz="1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2300" lvl="0" indent="-265113" algn="just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622300" algn="l"/>
              </a:tabLst>
            </a:pPr>
            <a:r>
              <a:rPr lang="es-ES" sz="11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Nº </a:t>
            </a:r>
            <a:r>
              <a:rPr lang="es-ES" sz="11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Ternas: 01 (02 conductores por fase)</a:t>
            </a:r>
            <a:endParaRPr lang="es-PE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2300" lvl="0" indent="-265113" algn="just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622300" algn="l"/>
              </a:tabLst>
            </a:pPr>
            <a:r>
              <a:rPr lang="es-ES" sz="11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Longitud: 128 km</a:t>
            </a:r>
            <a:endParaRPr lang="es-PE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2300" lvl="0" indent="-265113" algn="just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622300" algn="l"/>
              </a:tabLst>
            </a:pPr>
            <a:r>
              <a:rPr lang="es-ES" sz="11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Número</a:t>
            </a:r>
            <a:r>
              <a:rPr lang="es-PE" sz="11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aproximado </a:t>
            </a:r>
            <a:r>
              <a:rPr lang="es-PE" sz="11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estructuras: 367</a:t>
            </a:r>
            <a:endParaRPr lang="es-PE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lphaUcPeriod" startAt="2"/>
              <a:tabLst>
                <a:tab pos="449580" algn="l"/>
              </a:tabLst>
            </a:pPr>
            <a:r>
              <a:rPr lang="es-PE" sz="11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Ampliación Subestación Tintaya 220 kV</a:t>
            </a:r>
            <a:endParaRPr lang="es-PE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2300" lvl="0" indent="-265113" algn="just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22300" algn="l"/>
              </a:tabLst>
            </a:pPr>
            <a:r>
              <a:rPr lang="es-PE" sz="11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Instalación </a:t>
            </a:r>
            <a:r>
              <a:rPr lang="es-PE" sz="11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una celda de línea para la llegada de la línea proyectada.</a:t>
            </a:r>
            <a:endParaRPr lang="es-PE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lphaUcPeriod" startAt="3"/>
              <a:tabLst>
                <a:tab pos="449580" algn="l"/>
              </a:tabLst>
            </a:pPr>
            <a:r>
              <a:rPr lang="es-PE" sz="11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Ampliación Subestación Azángaro 220 kV</a:t>
            </a:r>
            <a:endParaRPr lang="es-PE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2300" lvl="0" indent="-265113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22300" algn="l"/>
              </a:tabLst>
            </a:pPr>
            <a:r>
              <a:rPr lang="es-ES" sz="11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Modificación a un sistema doble barra en 220 kV con seccionador de transferencia.</a:t>
            </a:r>
            <a:endParaRPr lang="es-PE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2300" lvl="0" indent="-265113" algn="just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22300" algn="l"/>
              </a:tabLst>
            </a:pPr>
            <a:r>
              <a:rPr lang="es-ES" sz="11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Instalación de celda de acoplamiento.</a:t>
            </a:r>
            <a:endParaRPr lang="es-PE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2300" lvl="0" indent="-265113" algn="just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22300" algn="l"/>
              </a:tabLst>
            </a:pPr>
            <a:r>
              <a:rPr lang="es-ES" sz="11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Instalación de una celda de salida a la línea hacia SE Tintaya.</a:t>
            </a:r>
            <a:endParaRPr lang="es-PE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2300" lvl="0" indent="-265113" algn="just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22300" algn="l"/>
              </a:tabLst>
            </a:pPr>
            <a:r>
              <a:rPr lang="es-ES" sz="11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Equipamiento complementario para la celda de línea y transformador existente.</a:t>
            </a:r>
            <a:endParaRPr lang="es-P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16293" y="1410916"/>
            <a:ext cx="4870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solidFill>
                  <a:srgbClr val="000000"/>
                </a:solidFill>
                <a:cs typeface="Calibri" pitchFamily="34" charset="0"/>
              </a:rPr>
              <a:t>CONCURSO: </a:t>
            </a:r>
            <a:r>
              <a:rPr lang="es-PE" sz="2000" b="1" kern="0" dirty="0" smtClean="0">
                <a:solidFill>
                  <a:srgbClr val="000000"/>
                </a:solidFill>
                <a:cs typeface="Calibri" pitchFamily="34" charset="0"/>
              </a:rPr>
              <a:t>FACTOR </a:t>
            </a:r>
            <a:r>
              <a:rPr lang="es-PE" sz="2000" b="1" kern="0" dirty="0">
                <a:solidFill>
                  <a:srgbClr val="000000"/>
                </a:solidFill>
                <a:cs typeface="Calibri" pitchFamily="34" charset="0"/>
              </a:rPr>
              <a:t>DE COMPETENCIA </a:t>
            </a:r>
          </a:p>
        </p:txBody>
      </p:sp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8440000" y="6453336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72A2DAE-5DBD-48EB-9FB8-0434A0581B97}" type="slidenum">
              <a:rPr lang="es-ES" sz="1000">
                <a:solidFill>
                  <a:srgbClr val="000000"/>
                </a:solidFill>
              </a:rPr>
              <a:pPr algn="r">
                <a:defRPr/>
              </a:pPr>
              <a:t>4</a:t>
            </a:fld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899592" y="2060848"/>
            <a:ext cx="7205591" cy="316933"/>
          </a:xfrm>
          <a:prstGeom prst="rect">
            <a:avLst/>
          </a:prstGeom>
        </p:spPr>
        <p:txBody>
          <a:bodyPr/>
          <a:lstStyle>
            <a:lvl1pPr marL="316531" indent="-31653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7" indent="-2637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15">
                <a:solidFill>
                  <a:schemeClr val="tx1"/>
                </a:solidFill>
                <a:latin typeface="+mn-lt"/>
              </a:defRPr>
            </a:lvl2pPr>
            <a:lvl3pPr marL="1055103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</a:defRPr>
            </a:lvl3pPr>
            <a:lvl4pPr marL="1477145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15">
                <a:solidFill>
                  <a:schemeClr val="tx1"/>
                </a:solidFill>
                <a:latin typeface="+mn-lt"/>
              </a:defRPr>
            </a:lvl4pPr>
            <a:lvl5pPr marL="1899186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5pPr>
            <a:lvl6pPr marL="2321227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6pPr>
            <a:lvl7pPr marL="2743269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7pPr>
            <a:lvl8pPr marL="3165310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8pPr>
            <a:lvl9pPr marL="3587351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400" kern="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Factor de competencia: Menor Costo de Servicio Total</a:t>
            </a:r>
          </a:p>
          <a:p>
            <a:pPr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kern="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892559" y="2351804"/>
            <a:ext cx="7205591" cy="31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6531" indent="-31653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7" indent="-2637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15">
                <a:solidFill>
                  <a:schemeClr val="tx1"/>
                </a:solidFill>
                <a:latin typeface="+mn-lt"/>
              </a:defRPr>
            </a:lvl2pPr>
            <a:lvl3pPr marL="1055103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</a:defRPr>
            </a:lvl3pPr>
            <a:lvl4pPr marL="1477145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15">
                <a:solidFill>
                  <a:schemeClr val="tx1"/>
                </a:solidFill>
                <a:latin typeface="+mn-lt"/>
              </a:defRPr>
            </a:lvl4pPr>
            <a:lvl5pPr marL="1899186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5pPr>
            <a:lvl6pPr marL="2321227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6pPr>
            <a:lvl7pPr marL="2743269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7pPr>
            <a:lvl8pPr marL="3165310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8pPr>
            <a:lvl9pPr marL="3587351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400" kern="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Formulario 4 (Presentación de la Oferta)</a:t>
            </a:r>
          </a:p>
          <a:p>
            <a:pPr>
              <a:spcBef>
                <a:spcPts val="369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600" kern="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779634"/>
              </p:ext>
            </p:extLst>
          </p:nvPr>
        </p:nvGraphicFramePr>
        <p:xfrm>
          <a:off x="1264423" y="2766219"/>
          <a:ext cx="6840760" cy="821182"/>
        </p:xfrm>
        <a:graphic>
          <a:graphicData uri="http://schemas.openxmlformats.org/drawingml/2006/table">
            <a:tbl>
              <a:tblPr/>
              <a:tblGrid>
                <a:gridCol w="2216263"/>
                <a:gridCol w="1739386"/>
                <a:gridCol w="2885111"/>
              </a:tblGrid>
              <a:tr h="259080">
                <a:tc>
                  <a:txBody>
                    <a:bodyPr/>
                    <a:lstStyle/>
                    <a:p>
                      <a:pPr marL="0" algn="l" defTabSz="844083" rtl="0" eaLnBrk="1" fontAlgn="b" latinLnBrk="0" hangingPunct="1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fontAlgn="ctr" latinLnBrk="0" hangingPunct="1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En números</a:t>
                      </a:r>
                    </a:p>
                    <a:p>
                      <a:pPr marL="0" algn="ctr" defTabSz="844083" rtl="0" eaLnBrk="1" fontAlgn="ctr" latinLnBrk="0" hangingPunct="1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(con dos decimales)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fontAlgn="ctr" latinLnBrk="0" hangingPunct="1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En letras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indent="-209550" algn="just" defTabSz="844083" rtl="0" eaLnBrk="1" fontAlgn="ctr" latinLnBrk="0" hangingPunct="1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r>
                        <a:rPr lang="es-PE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)  Costo </a:t>
                      </a: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 Inversión (US$)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indent="-209550" algn="just" defTabSz="844083" rtl="0" eaLnBrk="1" fontAlgn="ctr" latinLnBrk="0" hangingPunct="1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)  Costo </a:t>
                      </a:r>
                      <a:r>
                        <a:rPr lang="pt-B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 OyM anual (US$)</a:t>
                      </a:r>
                      <a:endParaRPr lang="es-PE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91617" y="196764"/>
            <a:ext cx="5997371" cy="79762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pPr fontAlgn="base"/>
            <a:r>
              <a:rPr lang="es-PE" sz="1846" dirty="0">
                <a:cs typeface="Arial" charset="0"/>
              </a:rPr>
              <a:t>LÍNEA DE </a:t>
            </a:r>
            <a:r>
              <a:rPr lang="es-PE" sz="1846" dirty="0" smtClean="0">
                <a:cs typeface="Arial" charset="0"/>
              </a:rPr>
              <a:t>TRANSMISIÓN 220 kV</a:t>
            </a:r>
            <a:endParaRPr lang="es-PE" sz="1846" dirty="0">
              <a:cs typeface="Arial" charset="0"/>
            </a:endParaRPr>
          </a:p>
          <a:p>
            <a:pPr fontAlgn="base"/>
            <a:r>
              <a:rPr lang="es-PE" sz="1846" dirty="0" smtClean="0">
                <a:cs typeface="Arial" charset="0"/>
              </a:rPr>
              <a:t>TINTAYA - AZÁNGARO</a:t>
            </a:r>
            <a:endParaRPr lang="es-MX" sz="1846" dirty="0">
              <a:cs typeface="Arial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92559" y="3744902"/>
            <a:ext cx="7416554" cy="279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400" kern="0" dirty="0">
                <a:ea typeface="Calibri" pitchFamily="34" charset="0"/>
                <a:cs typeface="Calibri" pitchFamily="34" charset="0"/>
              </a:rPr>
              <a:t>El Costo de Servicio Total será calculado sobre los valores </a:t>
            </a:r>
            <a:r>
              <a:rPr lang="es-PE" sz="1400" kern="0" dirty="0" smtClean="0">
                <a:ea typeface="Calibri" pitchFamily="34" charset="0"/>
                <a:cs typeface="Calibri" pitchFamily="34" charset="0"/>
              </a:rPr>
              <a:t>del </a:t>
            </a:r>
            <a:r>
              <a:rPr lang="es-PE" sz="1400" kern="0" dirty="0">
                <a:ea typeface="Calibri" pitchFamily="34" charset="0"/>
                <a:cs typeface="Calibri" pitchFamily="34" charset="0"/>
              </a:rPr>
              <a:t>Formulario 4. Está conformado por:  </a:t>
            </a:r>
          </a:p>
          <a:p>
            <a:pPr marL="540736" lvl="2" indent="-171450" algn="just">
              <a:spcBef>
                <a:spcPts val="4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s-PE" sz="1400" kern="0" dirty="0">
                <a:ea typeface="Calibri" pitchFamily="34" charset="0"/>
                <a:cs typeface="Calibri" pitchFamily="34" charset="0"/>
              </a:rPr>
              <a:t>Anualidad del costo de inversión sin IGV (“aCI”), calculada con la tasa de 12% y un periodo de 30 años, más.</a:t>
            </a:r>
          </a:p>
          <a:p>
            <a:pPr marL="540736" lvl="2" indent="-171450" algn="just">
              <a:spcBef>
                <a:spcPts val="4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s-PE" sz="1400" kern="0" dirty="0">
                <a:ea typeface="Calibri" pitchFamily="34" charset="0"/>
                <a:cs typeface="Calibri" pitchFamily="34" charset="0"/>
              </a:rPr>
              <a:t>Costo anual de operación y mantenimiento sin IGV (“COyM”).</a:t>
            </a:r>
          </a:p>
          <a:p>
            <a:pPr marL="316531" lvl="1" indent="-316531" algn="just">
              <a:spcBef>
                <a:spcPts val="9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400" kern="0" dirty="0">
                <a:ea typeface="Calibri" pitchFamily="34" charset="0"/>
                <a:cs typeface="Calibri" pitchFamily="34" charset="0"/>
              </a:rPr>
              <a:t>Sólo serán aceptables las Ofertas que presenten valores para el Costo de Inversión y el Costo de Operación y Mantenimiento anual (COyM) de cada Proyecto, que sean iguales o menores a los valores máximos respectivos que previamente fijará el Comité y aprobará el Consejo Directivo de Proinversión. Se comunicará mediante Circular. </a:t>
            </a:r>
          </a:p>
          <a:p>
            <a:pPr marL="357188" indent="-357188" algn="just">
              <a:spcBef>
                <a:spcPts val="9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400" kern="0" dirty="0">
                <a:ea typeface="Calibri" pitchFamily="34" charset="0"/>
                <a:cs typeface="Calibri" pitchFamily="34" charset="0"/>
              </a:rPr>
              <a:t>Adicionalmente se exigirá en la propuesta una garantía de validez, vigencia y seriedad de oferta de US$ 8.0 millones.</a:t>
            </a:r>
          </a:p>
        </p:txBody>
      </p:sp>
    </p:spTree>
    <p:extLst>
      <p:ext uri="{BB962C8B-B14F-4D97-AF65-F5344CB8AC3E}">
        <p14:creationId xmlns:p14="http://schemas.microsoft.com/office/powerpoint/2010/main" val="163956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560513" y="1963846"/>
            <a:ext cx="7971927" cy="4550448"/>
          </a:xfrm>
          <a:prstGeom prst="rect">
            <a:avLst/>
          </a:prstGeom>
        </p:spPr>
        <p:txBody>
          <a:bodyPr/>
          <a:lstStyle>
            <a:lvl1pPr marL="316531" indent="-31653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7" indent="-2637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15">
                <a:solidFill>
                  <a:schemeClr val="tx1"/>
                </a:solidFill>
                <a:latin typeface="+mn-lt"/>
              </a:defRPr>
            </a:lvl2pPr>
            <a:lvl3pPr marL="1055103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</a:defRPr>
            </a:lvl3pPr>
            <a:lvl4pPr marL="1477145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15">
                <a:solidFill>
                  <a:schemeClr val="tx1"/>
                </a:solidFill>
                <a:latin typeface="+mn-lt"/>
              </a:defRPr>
            </a:lvl4pPr>
            <a:lvl5pPr marL="1899186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5pPr>
            <a:lvl6pPr marL="2321227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6pPr>
            <a:lvl7pPr marL="2743269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7pPr>
            <a:lvl8pPr marL="3165310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8pPr>
            <a:lvl9pPr marL="3587351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kern="0" dirty="0" smtClean="0">
                <a:solidFill>
                  <a:srgbClr val="000000"/>
                </a:solidFill>
                <a:cs typeface="Calibri" pitchFamily="34" charset="0"/>
              </a:rPr>
              <a:t>Los inversionistas deberán pasar por un proceso de calificación para ser considerados postores y presentar propuesta.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kern="0" dirty="0" smtClean="0">
                <a:solidFill>
                  <a:srgbClr val="000000"/>
                </a:solidFill>
                <a:cs typeface="Calibri" pitchFamily="34" charset="0"/>
              </a:rPr>
              <a:t>Los criterios de calificación financieros y operativos son: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buFontTx/>
              <a:buNone/>
            </a:pPr>
            <a:endParaRPr lang="es-PE" sz="1200" kern="0" dirty="0" smtClean="0">
              <a:solidFill>
                <a:srgbClr val="000000"/>
              </a:solidFill>
            </a:endParaRPr>
          </a:p>
          <a:p>
            <a:pPr marL="622300" indent="-171450" defTabSz="81756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PE" sz="1200" kern="0" dirty="0" smtClean="0">
                <a:solidFill>
                  <a:srgbClr val="000000"/>
                </a:solidFill>
                <a:cs typeface="Calibri" pitchFamily="34" charset="0"/>
              </a:rPr>
              <a:t>Para la acreditación de los requisitos técnicos deberán presentarse los certificados, constancias o declaraciones técnicas de terceros.</a:t>
            </a:r>
          </a:p>
          <a:p>
            <a:pPr marL="62230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PE" sz="1200" kern="0" dirty="0" smtClean="0">
                <a:solidFill>
                  <a:srgbClr val="000000"/>
                </a:solidFill>
                <a:cs typeface="Calibri" pitchFamily="34" charset="0"/>
              </a:rPr>
              <a:t>Quien acredite la experiencia técnica, podrá presentarse al Concurso únicamente con un Postor. Este impedimento alcanza a sus Empresas Vinculadas</a:t>
            </a:r>
            <a:r>
              <a:rPr lang="es-PE" sz="1200" kern="0" dirty="0" smtClean="0">
                <a:solidFill>
                  <a:srgbClr val="000000"/>
                </a:solidFill>
              </a:rPr>
              <a:t>	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kern="0" dirty="0">
                <a:solidFill>
                  <a:srgbClr val="000000"/>
                </a:solidFill>
                <a:cs typeface="Calibri" pitchFamily="34" charset="0"/>
              </a:rPr>
              <a:t>Legales: </a:t>
            </a:r>
            <a:r>
              <a:rPr lang="es-ES" sz="1200" kern="0" dirty="0">
                <a:solidFill>
                  <a:srgbClr val="000000"/>
                </a:solidFill>
                <a:cs typeface="Calibri" pitchFamily="34" charset="0"/>
              </a:rPr>
              <a:t>No tener impedimentos legales para contratar con el Estado Peruano; no participar con otro Postor en el Concurso; renunciar a reclamos vía diplomática, otros, que se señalan en las Bases del Concurso.</a:t>
            </a:r>
            <a:endParaRPr lang="es-PE" sz="1200" kern="0" dirty="0">
              <a:solidFill>
                <a:srgbClr val="000000"/>
              </a:solidFill>
              <a:cs typeface="Calibri" pitchFamily="34" charset="0"/>
            </a:endParaRPr>
          </a:p>
          <a:p>
            <a:pPr>
              <a:buClr>
                <a:srgbClr val="FF0000"/>
              </a:buClr>
              <a:buFontTx/>
              <a:buNone/>
            </a:pPr>
            <a:endParaRPr lang="es-PE" sz="1200" kern="0" dirty="0" smtClean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buFontTx/>
              <a:buNone/>
            </a:pPr>
            <a:endParaRPr lang="es-PE" sz="1200" kern="0" dirty="0" smtClean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>
              <a:solidFill>
                <a:srgbClr val="00000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50489" y="1340768"/>
            <a:ext cx="51044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solidFill>
                  <a:srgbClr val="000000"/>
                </a:solidFill>
                <a:cs typeface="Calibri" pitchFamily="34" charset="0"/>
              </a:rPr>
              <a:t>CONCURSO: CRITERIOS DE CALIFICACIÓN </a:t>
            </a:r>
          </a:p>
        </p:txBody>
      </p:sp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>
            <a:off x="975123" y="1731963"/>
            <a:ext cx="6036469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dirty="0">
              <a:solidFill>
                <a:srgbClr val="000000"/>
              </a:solidFill>
            </a:endParaRPr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8284790" y="6425406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CB383C3-4589-40E1-ACF3-B66549B99697}" type="slidenum">
              <a:rPr lang="es-ES" sz="1000">
                <a:solidFill>
                  <a:srgbClr val="000000"/>
                </a:solidFill>
              </a:rPr>
              <a:pPr algn="r">
                <a:defRPr/>
              </a:pPr>
              <a:t>5</a:t>
            </a:fld>
            <a:endParaRPr lang="es-ES" sz="1000" dirty="0">
              <a:solidFill>
                <a:srgbClr val="000000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464671"/>
              </p:ext>
            </p:extLst>
          </p:nvPr>
        </p:nvGraphicFramePr>
        <p:xfrm>
          <a:off x="1064569" y="2564905"/>
          <a:ext cx="7323856" cy="2577053"/>
        </p:xfrm>
        <a:graphic>
          <a:graphicData uri="http://schemas.openxmlformats.org/drawingml/2006/table">
            <a:tbl>
              <a:tblPr/>
              <a:tblGrid>
                <a:gridCol w="1760391"/>
                <a:gridCol w="5563465"/>
              </a:tblGrid>
              <a:tr h="28803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REQUISITOS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15874">
                <a:tc gridSpan="2">
                  <a:txBody>
                    <a:bodyPr/>
                    <a:lstStyle/>
                    <a:p>
                      <a:pPr marL="85725" indent="0" algn="l" rtl="0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Financieros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047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Neto Mínimo</a:t>
                      </a: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defTabSz="844083" rtl="0" eaLnBrk="1" fontAlgn="ctr" latinLnBrk="0" hangingPunct="1"/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US$ </a:t>
                      </a:r>
                      <a:r>
                        <a:rPr lang="es-P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 </a:t>
                      </a:r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millones</a:t>
                      </a:r>
                    </a:p>
                  </a:txBody>
                  <a:tcPr marL="9525" marR="9525" marT="8792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Activos Mínimo</a:t>
                      </a: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defTabSz="844083" rtl="0" eaLnBrk="1" fontAlgn="ctr" latinLnBrk="0" hangingPunct="1"/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US$ </a:t>
                      </a:r>
                      <a:r>
                        <a:rPr lang="es-P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90 </a:t>
                      </a:r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millones</a:t>
                      </a:r>
                    </a:p>
                  </a:txBody>
                  <a:tcPr marL="9525" marR="9525" marT="8792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5">
                <a:tc gridSpan="2">
                  <a:txBody>
                    <a:bodyPr/>
                    <a:lstStyle/>
                    <a:p>
                      <a:pPr algn="l" rtl="0" fontAlgn="ctr"/>
                      <a:endParaRPr lang="es-PE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83457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Técnicos:</a:t>
                      </a:r>
                    </a:p>
                    <a:p>
                      <a:pPr marL="85725" indent="0" algn="l" rtl="0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Operación 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directa </a:t>
                      </a:r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 han operado directamente en los últimos dos (2) años, sistemas 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transmisión de electricidad que satisfacen las siguiente condiciones: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93085"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Longitud:</a:t>
                      </a:r>
                    </a:p>
                  </a:txBody>
                  <a:tcPr marL="371475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defTabSz="844083" rtl="0" eaLnBrk="1" fontAlgn="ctr" latinLnBrk="0" hangingPunct="1"/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 menor de </a:t>
                      </a:r>
                      <a:r>
                        <a:rPr lang="es-P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doscientos cincuenta kilómetros (250 km.) </a:t>
                      </a:r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 tensiones </a:t>
                      </a:r>
                      <a:r>
                        <a:rPr lang="es-P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igual o mayor a </a:t>
                      </a:r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220 </a:t>
                      </a:r>
                      <a:r>
                        <a:rPr lang="es-P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kV.</a:t>
                      </a:r>
                      <a:endParaRPr lang="es-P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8792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Capacidad de transformación: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75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defTabSz="844083" rtl="0" eaLnBrk="1" fontAlgn="ctr" latinLnBrk="0" hangingPunct="1"/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 menor de </a:t>
                      </a:r>
                      <a:r>
                        <a:rPr lang="es-P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250 </a:t>
                      </a:r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MVA en subestaciones </a:t>
                      </a:r>
                      <a:r>
                        <a:rPr lang="es-PE" sz="11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 tensiones igual o mayor a 220 kV</a:t>
                      </a:r>
                      <a:r>
                        <a:rPr lang="es-P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endParaRPr lang="es-P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8792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1617" y="196764"/>
            <a:ext cx="5997371" cy="79762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pPr fontAlgn="base"/>
            <a:r>
              <a:rPr lang="es-PE" sz="1846" dirty="0">
                <a:cs typeface="Arial" charset="0"/>
              </a:rPr>
              <a:t>LÍNEA DE </a:t>
            </a:r>
            <a:r>
              <a:rPr lang="es-PE" sz="1846" dirty="0" smtClean="0">
                <a:cs typeface="Arial" charset="0"/>
              </a:rPr>
              <a:t>TRANSMISIÓN 220 kV</a:t>
            </a:r>
            <a:endParaRPr lang="es-PE" sz="1846" dirty="0">
              <a:cs typeface="Arial" charset="0"/>
            </a:endParaRPr>
          </a:p>
          <a:p>
            <a:pPr fontAlgn="base"/>
            <a:r>
              <a:rPr lang="es-PE" sz="1846" dirty="0" smtClean="0">
                <a:cs typeface="Arial" charset="0"/>
              </a:rPr>
              <a:t>TINTAYA - AZÁNGARO</a:t>
            </a:r>
            <a:endParaRPr lang="es-MX" sz="1846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1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436663" y="1768883"/>
            <a:ext cx="3384947" cy="49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85" tIns="41342" rIns="82685" bIns="41342" anchor="ctr"/>
          <a:lstStyle/>
          <a:p>
            <a:pPr marL="316531" indent="-316531" defTabSz="826242" eaLnBrk="0" hangingPunct="0">
              <a:defRPr/>
            </a:pPr>
            <a:r>
              <a:rPr lang="es-PE" sz="1846" b="1" kern="0" dirty="0">
                <a:solidFill>
                  <a:srgbClr val="000000"/>
                </a:solidFill>
                <a:cs typeface="Calibri" pitchFamily="34" charset="0"/>
              </a:rPr>
              <a:t> CONCURSO: CRONOGRAMA</a:t>
            </a:r>
            <a:endParaRPr lang="es-MX" sz="1846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290902"/>
            <a:ext cx="457200" cy="271096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97591-A151-459F-A6A3-B8FDD24F154C}" type="slidenum">
              <a:rPr lang="es-ES" sz="923" b="1">
                <a:solidFill>
                  <a:srgbClr val="FFFFFF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z="923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" name="3 Marcador de número de diapositiva"/>
          <p:cNvSpPr txBox="1">
            <a:spLocks/>
          </p:cNvSpPr>
          <p:nvPr/>
        </p:nvSpPr>
        <p:spPr bwMode="auto">
          <a:xfrm>
            <a:off x="8643938" y="6323140"/>
            <a:ext cx="457200" cy="27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0119E09-6316-485D-86C2-3E3A40BF8E79}" type="slidenum">
              <a:rPr lang="es-ES" sz="923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z="923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2 Marcador de contenido"/>
          <p:cNvSpPr>
            <a:spLocks noGrp="1"/>
          </p:cNvSpPr>
          <p:nvPr>
            <p:ph idx="1"/>
          </p:nvPr>
        </p:nvSpPr>
        <p:spPr>
          <a:xfrm>
            <a:off x="492300" y="2433572"/>
            <a:ext cx="2774304" cy="265876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108" dirty="0">
                <a:cs typeface="Calibri" pitchFamily="34" charset="0"/>
              </a:rPr>
              <a:t>Principales fechas del Cronograma: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endParaRPr lang="es-PE" sz="1108" dirty="0"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20640" y="5358210"/>
            <a:ext cx="8018462" cy="43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531" indent="-316531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108" kern="0" dirty="0">
                <a:solidFill>
                  <a:srgbClr val="000000"/>
                </a:solidFill>
                <a:cs typeface="Calibri" pitchFamily="34" charset="0"/>
              </a:rPr>
              <a:t>El Comité PRO CONECTIVIDAD tiene la facultad de modificar las fechas del cronograma. En caso de hacerlo, lo comunicará mediante circular publicada en el portal institucional de PROINVERSIÓN. </a:t>
            </a:r>
          </a:p>
        </p:txBody>
      </p:sp>
      <p:cxnSp>
        <p:nvCxnSpPr>
          <p:cNvPr id="27" name="21 Conector recto"/>
          <p:cNvCxnSpPr>
            <a:cxnSpLocks noChangeShapeType="1"/>
          </p:cNvCxnSpPr>
          <p:nvPr/>
        </p:nvCxnSpPr>
        <p:spPr bwMode="auto">
          <a:xfrm flipH="1">
            <a:off x="1410771" y="3502873"/>
            <a:ext cx="6350" cy="76527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35 Rectángulo redondeado"/>
          <p:cNvSpPr>
            <a:spLocks noChangeArrowheads="1"/>
          </p:cNvSpPr>
          <p:nvPr/>
        </p:nvSpPr>
        <p:spPr bwMode="auto">
          <a:xfrm>
            <a:off x="827589" y="4276236"/>
            <a:ext cx="1100707" cy="68270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I </a:t>
            </a:r>
            <a:r>
              <a:rPr lang="es-PE" sz="1292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Trimestre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2017</a:t>
            </a:r>
            <a:endParaRPr lang="es-PE" sz="1292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899596" y="2895150"/>
            <a:ext cx="1028700" cy="6038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s-PE" sz="1108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es-PE" sz="1108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Convocatoria</a:t>
            </a:r>
          </a:p>
          <a:p>
            <a:pPr>
              <a:defRPr/>
            </a:pPr>
            <a:endParaRPr lang="es-PE" sz="1108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596893" y="2895150"/>
            <a:ext cx="1096719" cy="6038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endParaRPr lang="es-PE" sz="554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es-PE" sz="1108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Solicitud calificación</a:t>
            </a:r>
          </a:p>
          <a:p>
            <a:pPr>
              <a:defRPr/>
            </a:pPr>
            <a:endParaRPr lang="es-PE" sz="554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44" name="42 Conector recto"/>
          <p:cNvCxnSpPr>
            <a:cxnSpLocks noChangeShapeType="1"/>
          </p:cNvCxnSpPr>
          <p:nvPr/>
        </p:nvCxnSpPr>
        <p:spPr bwMode="auto">
          <a:xfrm>
            <a:off x="3124728" y="3529224"/>
            <a:ext cx="1" cy="75486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" name="35 Rectángulo redondeado"/>
          <p:cNvSpPr>
            <a:spLocks noChangeArrowheads="1"/>
          </p:cNvSpPr>
          <p:nvPr/>
        </p:nvSpPr>
        <p:spPr bwMode="auto">
          <a:xfrm>
            <a:off x="4416732" y="4252045"/>
            <a:ext cx="1049136" cy="69145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IV Trimestre </a:t>
            </a:r>
            <a:endParaRPr lang="es-PE" sz="1292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2017</a:t>
            </a:r>
          </a:p>
        </p:txBody>
      </p:sp>
      <p:sp>
        <p:nvSpPr>
          <p:cNvPr id="58" name="57 CuadroTexto"/>
          <p:cNvSpPr txBox="1"/>
          <p:nvPr/>
        </p:nvSpPr>
        <p:spPr>
          <a:xfrm>
            <a:off x="4406195" y="2918843"/>
            <a:ext cx="1070210" cy="556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3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</a:t>
            </a:r>
            <a:endParaRPr lang="es-PE" sz="300" dirty="0" smtClean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es-PE" sz="1108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Versión </a:t>
            </a:r>
            <a:r>
              <a:rPr lang="es-PE" sz="1108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final </a:t>
            </a:r>
            <a:r>
              <a:rPr lang="es-PE" sz="1108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Contrato</a:t>
            </a:r>
          </a:p>
          <a:p>
            <a:pPr algn="ctr">
              <a:defRPr/>
            </a:pPr>
            <a:endParaRPr lang="es-PE" sz="500" b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59" name="42 Conector recto"/>
          <p:cNvCxnSpPr>
            <a:cxnSpLocks noChangeShapeType="1"/>
          </p:cNvCxnSpPr>
          <p:nvPr/>
        </p:nvCxnSpPr>
        <p:spPr bwMode="auto">
          <a:xfrm>
            <a:off x="4900166" y="3502873"/>
            <a:ext cx="0" cy="74917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55 CuadroTexto"/>
          <p:cNvSpPr txBox="1"/>
          <p:nvPr/>
        </p:nvSpPr>
        <p:spPr>
          <a:xfrm>
            <a:off x="6130267" y="2899053"/>
            <a:ext cx="1003300" cy="6038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1108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Presentación Propuestas y Buena Pro</a:t>
            </a:r>
          </a:p>
        </p:txBody>
      </p:sp>
      <p:cxnSp>
        <p:nvCxnSpPr>
          <p:cNvPr id="57" name="49 Conector recto"/>
          <p:cNvCxnSpPr>
            <a:cxnSpLocks noChangeShapeType="1"/>
          </p:cNvCxnSpPr>
          <p:nvPr/>
        </p:nvCxnSpPr>
        <p:spPr bwMode="auto">
          <a:xfrm>
            <a:off x="6631917" y="3500024"/>
            <a:ext cx="6579" cy="75486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53 CuadroTexto"/>
          <p:cNvSpPr txBox="1"/>
          <p:nvPr/>
        </p:nvSpPr>
        <p:spPr>
          <a:xfrm>
            <a:off x="7641796" y="2883104"/>
            <a:ext cx="788987" cy="6038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 algn="ctr">
              <a:defRPr/>
            </a:pPr>
            <a:endParaRPr lang="es-PE" sz="1108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es-PE" sz="1108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Cierre</a:t>
            </a:r>
          </a:p>
          <a:p>
            <a:pPr>
              <a:defRPr/>
            </a:pPr>
            <a:endParaRPr lang="es-PE" sz="1108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55" name="51 Conector recto"/>
          <p:cNvCxnSpPr>
            <a:cxnSpLocks noChangeShapeType="1"/>
          </p:cNvCxnSpPr>
          <p:nvPr/>
        </p:nvCxnSpPr>
        <p:spPr bwMode="auto">
          <a:xfrm>
            <a:off x="8036289" y="3498970"/>
            <a:ext cx="0" cy="77726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35 Rectángulo redondeado"/>
          <p:cNvSpPr>
            <a:spLocks noChangeArrowheads="1"/>
          </p:cNvSpPr>
          <p:nvPr/>
        </p:nvSpPr>
        <p:spPr bwMode="auto">
          <a:xfrm>
            <a:off x="7569012" y="4256702"/>
            <a:ext cx="934554" cy="68679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I </a:t>
            </a:r>
            <a:r>
              <a:rPr lang="es-PE" sz="1292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Trimestre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2018</a:t>
            </a:r>
            <a:endParaRPr lang="es-PE" sz="1292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7" name="35 Rectángulo redondeado"/>
          <p:cNvSpPr>
            <a:spLocks noChangeArrowheads="1"/>
          </p:cNvSpPr>
          <p:nvPr/>
        </p:nvSpPr>
        <p:spPr bwMode="auto">
          <a:xfrm>
            <a:off x="6140315" y="4233372"/>
            <a:ext cx="996362" cy="68723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IV </a:t>
            </a:r>
            <a:r>
              <a:rPr lang="es-PE" sz="1292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Trimestre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2017</a:t>
            </a:r>
          </a:p>
        </p:txBody>
      </p:sp>
      <p:sp>
        <p:nvSpPr>
          <p:cNvPr id="31" name="35 Rectángulo redondeado"/>
          <p:cNvSpPr>
            <a:spLocks noChangeArrowheads="1"/>
          </p:cNvSpPr>
          <p:nvPr/>
        </p:nvSpPr>
        <p:spPr bwMode="auto">
          <a:xfrm>
            <a:off x="2643754" y="4279693"/>
            <a:ext cx="1002996" cy="69145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III Trimestre </a:t>
            </a:r>
            <a:endParaRPr lang="es-PE" sz="1292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2017</a:t>
            </a:r>
            <a:endParaRPr lang="es-PE" sz="1292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91617" y="196764"/>
            <a:ext cx="5997371" cy="79762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pPr fontAlgn="base"/>
            <a:r>
              <a:rPr lang="es-PE" sz="1846" dirty="0">
                <a:cs typeface="Arial" charset="0"/>
              </a:rPr>
              <a:t>LÍNEA DE </a:t>
            </a:r>
            <a:r>
              <a:rPr lang="es-PE" sz="1846" dirty="0" smtClean="0">
                <a:cs typeface="Arial" charset="0"/>
              </a:rPr>
              <a:t>TRANSMISIÓN 220 kV</a:t>
            </a:r>
            <a:endParaRPr lang="es-PE" sz="1846" dirty="0">
              <a:cs typeface="Arial" charset="0"/>
            </a:endParaRPr>
          </a:p>
          <a:p>
            <a:pPr fontAlgn="base"/>
            <a:r>
              <a:rPr lang="es-PE" sz="1846" dirty="0" smtClean="0">
                <a:cs typeface="Arial" charset="0"/>
              </a:rPr>
              <a:t>TINTAYA - AZÁNGARO</a:t>
            </a:r>
            <a:endParaRPr lang="es-MX" sz="1846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712</Words>
  <Application>Microsoft Office PowerPoint</Application>
  <PresentationFormat>Presentación en pantalla (4:3)</PresentationFormat>
  <Paragraphs>133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3_MODELO</vt:lpstr>
      <vt:lpstr>Tema de Office</vt:lpstr>
      <vt:lpstr>Diseño personalizado ingles</vt:lpstr>
      <vt:lpstr>1_Diseño personalizado ingles</vt:lpstr>
      <vt:lpstr>2_Diseño personalizado ingles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Anibal del Aguila</dc:creator>
  <cp:lastModifiedBy>Wendy Huambachano</cp:lastModifiedBy>
  <cp:revision>26</cp:revision>
  <dcterms:created xsi:type="dcterms:W3CDTF">2016-12-16T19:53:55Z</dcterms:created>
  <dcterms:modified xsi:type="dcterms:W3CDTF">2017-11-30T21:39:04Z</dcterms:modified>
</cp:coreProperties>
</file>