
<file path=[Content_Types].xml><?xml version="1.0" encoding="utf-8"?>
<Types xmlns="http://schemas.openxmlformats.org/package/2006/content-types">
  <Default ContentType="image/jpeg" Extension="jpg"/>
  <Default ContentType="image/vnd.ms-photo" Extension="wdp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themeOverride+xml" PartName="/ppt/theme/themeOverride1.xml"/>
  <Override ContentType="application/vnd.openxmlformats-officedocument.presentationml.slideMaster+xml" PartName="/ppt/slideMasters/slideMaster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ms-office.chartstyle+xml" PartName="/ppt/charts/style1.xml"/>
  <Override ContentType="application/vnd.ms-office.chartcolorstyle+xml" PartName="/ppt/charts/colors1.xml"/>
  <Override ContentType="application/vnd.openxmlformats-officedocument.presentationml.presProps+xml" PartName="/ppt/presProps1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drawingml.chart+xml" PartName="/ppt/charts/chart1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y="6858000" cx="12192000"/>
  <p:notesSz cx="7053250" cy="9309100"/>
  <p:defaultTextStyle>
    <a:defPPr lvl="0">
      <a:defRPr lang="es-PE"/>
    </a:defPPr>
    <a:lvl1pPr defTabSz="914400" eaLnBrk="1" hangingPunct="1" latinLnBrk="0" lvl="0" marL="0" rtl="0" algn="l">
      <a:defRPr kern="1200" sz="1800">
        <a:solidFill>
          <a:schemeClr val="tx1"/>
        </a:solidFill>
        <a:latin typeface="+mn-lt"/>
        <a:ea typeface="+mn-ea"/>
        <a:cs typeface="+mn-cs"/>
      </a:defRPr>
    </a:lvl1pPr>
    <a:lvl2pPr defTabSz="914400" eaLnBrk="1" hangingPunct="1" latinLnBrk="0" lvl="1" marL="457200" rtl="0" algn="l">
      <a:defRPr kern="1200" sz="1800">
        <a:solidFill>
          <a:schemeClr val="tx1"/>
        </a:solidFill>
        <a:latin typeface="+mn-lt"/>
        <a:ea typeface="+mn-ea"/>
        <a:cs typeface="+mn-cs"/>
      </a:defRPr>
    </a:lvl2pPr>
    <a:lvl3pPr defTabSz="914400" eaLnBrk="1" hangingPunct="1" latinLnBrk="0" lvl="2" marL="914400" rtl="0" algn="l">
      <a:defRPr kern="1200" sz="1800">
        <a:solidFill>
          <a:schemeClr val="tx1"/>
        </a:solidFill>
        <a:latin typeface="+mn-lt"/>
        <a:ea typeface="+mn-ea"/>
        <a:cs typeface="+mn-cs"/>
      </a:defRPr>
    </a:lvl3pPr>
    <a:lvl4pPr defTabSz="914400" eaLnBrk="1" hangingPunct="1" latinLnBrk="0" lvl="3" marL="1371600" rtl="0" algn="l">
      <a:defRPr kern="1200" sz="1800">
        <a:solidFill>
          <a:schemeClr val="tx1"/>
        </a:solidFill>
        <a:latin typeface="+mn-lt"/>
        <a:ea typeface="+mn-ea"/>
        <a:cs typeface="+mn-cs"/>
      </a:defRPr>
    </a:lvl4pPr>
    <a:lvl5pPr defTabSz="914400" eaLnBrk="1" hangingPunct="1" latinLnBrk="0" lvl="4" marL="1828800" rtl="0" algn="l">
      <a:defRPr kern="1200" sz="1800">
        <a:solidFill>
          <a:schemeClr val="tx1"/>
        </a:solidFill>
        <a:latin typeface="+mn-lt"/>
        <a:ea typeface="+mn-ea"/>
        <a:cs typeface="+mn-cs"/>
      </a:defRPr>
    </a:lvl5pPr>
    <a:lvl6pPr defTabSz="914400" eaLnBrk="1" hangingPunct="1" latinLnBrk="0" lvl="5" marL="2286000" rtl="0" algn="l">
      <a:defRPr kern="1200" sz="1800">
        <a:solidFill>
          <a:schemeClr val="tx1"/>
        </a:solidFill>
        <a:latin typeface="+mn-lt"/>
        <a:ea typeface="+mn-ea"/>
        <a:cs typeface="+mn-cs"/>
      </a:defRPr>
    </a:lvl6pPr>
    <a:lvl7pPr defTabSz="914400" eaLnBrk="1" hangingPunct="1" latinLnBrk="0" lvl="6" marL="2743200" rtl="0" algn="l">
      <a:defRPr kern="1200" sz="1800">
        <a:solidFill>
          <a:schemeClr val="tx1"/>
        </a:solidFill>
        <a:latin typeface="+mn-lt"/>
        <a:ea typeface="+mn-ea"/>
        <a:cs typeface="+mn-cs"/>
      </a:defRPr>
    </a:lvl7pPr>
    <a:lvl8pPr defTabSz="914400" eaLnBrk="1" hangingPunct="1" latinLnBrk="0" lvl="7" marL="3200400" rtl="0" algn="l">
      <a:defRPr kern="1200" sz="1800">
        <a:solidFill>
          <a:schemeClr val="tx1"/>
        </a:solidFill>
        <a:latin typeface="+mn-lt"/>
        <a:ea typeface="+mn-ea"/>
        <a:cs typeface="+mn-cs"/>
      </a:defRPr>
    </a:lvl8pPr>
    <a:lvl9pPr defTabSz="914400" eaLnBrk="1" hangingPunct="1" latinLnBrk="0" lvl="8" marL="3657600" rtl="0" algn="l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1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G:\0.%202023\GORE%20CUSCO\MAPA%20PROVINCIA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068144217637964"/>
          <c:y val="0.12137663194795675"/>
          <c:w val="0.84917545988561649"/>
          <c:h val="0.48695455591127168"/>
        </c:manualLayout>
      </c:layout>
      <c:lineChart>
        <c:grouping val="standard"/>
        <c:varyColors val="0"/>
        <c:ser>
          <c:idx val="2"/>
          <c:order val="0"/>
          <c:tx>
            <c:strRef>
              <c:f>Hoja6!$A$15</c:f>
              <c:strCache>
                <c:ptCount val="1"/>
                <c:pt idx="0">
                  <c:v>PERÚ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7888-4347-ADF3-49FBC5579B19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C0000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7888-4347-ADF3-49FBC5579B19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7888-4347-ADF3-49FBC5579B19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7888-4347-ADF3-49FBC5579B19}"/>
              </c:ext>
            </c:extLst>
          </c:dPt>
          <c:dPt>
            <c:idx val="4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7888-4347-ADF3-49FBC5579B19}"/>
              </c:ext>
            </c:extLst>
          </c:dPt>
          <c:dPt>
            <c:idx val="7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7888-4347-ADF3-49FBC5579B19}"/>
              </c:ext>
            </c:extLst>
          </c:dPt>
          <c:dPt>
            <c:idx val="10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7888-4347-ADF3-49FBC5579B19}"/>
              </c:ext>
            </c:extLst>
          </c:dPt>
          <c:dLbls>
            <c:spPr>
              <a:noFill/>
              <a:ln>
                <a:solidFill>
                  <a:srgbClr val="C00000"/>
                </a:solidFill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Hoja6!$B$1:$E$1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Hoja6!$B$15:$E$15</c:f>
              <c:numCache>
                <c:formatCode>0.0%</c:formatCode>
                <c:ptCount val="4"/>
                <c:pt idx="0">
                  <c:v>0.40100000000000002</c:v>
                </c:pt>
                <c:pt idx="1">
                  <c:v>0.4</c:v>
                </c:pt>
                <c:pt idx="2">
                  <c:v>0.38800000000000001</c:v>
                </c:pt>
                <c:pt idx="3">
                  <c:v>0.42399999999999999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8-7888-4347-ADF3-49FBC5579B19}"/>
            </c:ext>
          </c:extLst>
        </c:ser>
        <c:ser>
          <c:idx val="1"/>
          <c:order val="1"/>
          <c:tx>
            <c:strRef>
              <c:f>Hoja6!$A$16</c:f>
              <c:strCache>
                <c:ptCount val="1"/>
                <c:pt idx="0">
                  <c:v>CUSCO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solidFill>
                <a:sysClr val="window" lastClr="FFFFFF"/>
              </a:solidFill>
              <a:ln>
                <a:solidFill>
                  <a:srgbClr val="C00000"/>
                </a:solidFill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Hoja6!$B$1:$E$1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Hoja6!$B$16:$E$16</c:f>
              <c:numCache>
                <c:formatCode>0.0%</c:formatCode>
                <c:ptCount val="4"/>
                <c:pt idx="0">
                  <c:v>0.57399999999999995</c:v>
                </c:pt>
                <c:pt idx="1">
                  <c:v>0.53700000000000003</c:v>
                </c:pt>
                <c:pt idx="2">
                  <c:v>0.54100000000000004</c:v>
                </c:pt>
                <c:pt idx="3">
                  <c:v>0.51300000000000001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9-7888-4347-ADF3-49FBC5579B19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607743439"/>
        <c:axId val="759192543"/>
      </c:lineChart>
      <c:catAx>
        <c:axId val="607743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759192543"/>
        <c:crosses val="autoZero"/>
        <c:auto val="1"/>
        <c:lblAlgn val="ctr"/>
        <c:lblOffset val="100"/>
        <c:noMultiLvlLbl val="0"/>
      </c:catAx>
      <c:valAx>
        <c:axId val="759192543"/>
        <c:scaling>
          <c:orientation val="minMax"/>
          <c:max val="0.60000000000000009"/>
          <c:min val="0.35000000000000003"/>
        </c:scaling>
        <c:delete val="0"/>
        <c:axPos val="l"/>
        <c:numFmt formatCode="0.0%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6077434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s-P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s-PE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4AEAC222-7DE9-447B-9E89-B514A9FE25C4}" type="datetimeFigureOut">
              <a:rPr lang="es-PE" smtClean="0"/>
              <a:t>11/12/2023</a:t>
            </a:fld>
            <a:endParaRPr lang="es-PE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7" tIns="46749" rIns="93497" bIns="46749" rtlCol="0" anchor="ctr"/>
          <a:lstStyle/>
          <a:p>
            <a:endParaRPr lang="es-PE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5327" y="4480004"/>
            <a:ext cx="5642610" cy="3665458"/>
          </a:xfrm>
          <a:prstGeom prst="rect">
            <a:avLst/>
          </a:prstGeom>
        </p:spPr>
        <p:txBody>
          <a:bodyPr vert="horz" lIns="93497" tIns="46749" rIns="93497" bIns="46749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s-PE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95217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BC40E892-64FD-4AA1-9D96-76953E2FC2FF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035275699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22C5C3-7C0F-9469-B73E-095D32A44E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3183" y="2645260"/>
            <a:ext cx="9144000" cy="1292086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Arima Koshi Semi Bold" panose="00000700000000000000" pitchFamily="50" charset="0"/>
                <a:cs typeface="Arima Koshi Semi Bold" panose="00000700000000000000" pitchFamily="50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PE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504F8BD-46E9-C5E3-2066-BC2F466ABD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3183" y="3833951"/>
            <a:ext cx="9144000" cy="506136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Red Hat Display SemiBold" panose="02010303040201060303" pitchFamily="2" charset="0"/>
                <a:ea typeface="Red Hat Display SemiBold" panose="02010303040201060303" pitchFamily="2" charset="0"/>
                <a:cs typeface="Red Hat Display SemiBold" panose="02010303040201060303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888CDC-DB17-E6D0-DAFB-CC8D1A579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0235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6149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69A223-D4A4-824D-5702-F1346FC18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4FEF284-9B2A-9915-27A9-93B2376413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0CA465-5853-E86A-8DA5-09CAA9881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00790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FFEA083-E284-1866-ABD0-D1B6E0C276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616225"/>
            <a:ext cx="2628900" cy="5560737"/>
          </a:xfrm>
        </p:spPr>
        <p:txBody>
          <a:bodyPr vert="eaVert"/>
          <a:lstStyle>
            <a:lvl1pPr>
              <a:defRPr lang="es-PE" dirty="0"/>
            </a:lvl1pPr>
          </a:lstStyle>
          <a:p>
            <a:r>
              <a:rPr lang="es-ES"/>
              <a:t>Haga clic para modificar el estilo de título del patrón</a:t>
            </a:r>
            <a:endParaRPr lang="es-PE" dirty="0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4955988-D5DC-626B-CF20-4661C64F79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616225"/>
            <a:ext cx="7734300" cy="5560737"/>
          </a:xfrm>
        </p:spPr>
        <p:txBody>
          <a:bodyPr vert="eaVert"/>
          <a:lstStyle>
            <a:lvl1pPr>
              <a:defRPr lang="es-ES" dirty="0" smtClean="0"/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PE" dirty="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76128B-871B-3D85-04B8-D065A66A6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lang="es-PE" b="1"/>
            </a:lvl1pPr>
          </a:lstStyle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730670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BD471F-4380-46D9-1FDA-B05D86E3C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Red Hat Display Black" panose="02010303040201060303" pitchFamily="2" charset="0"/>
                <a:ea typeface="Red Hat Display Black" panose="02010303040201060303" pitchFamily="2" charset="0"/>
                <a:cs typeface="Red Hat Display Black" panose="02010303040201060303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PE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9CF8E5E-8323-2256-99A1-FCC7B7805B2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 dirty="0"/>
              <a:t>Haga clic para modificar los estilos de texto del patrón 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50812A-41B7-BA96-3A8F-D9CE33405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328459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C30EE8-4AE0-4F61-E45F-8E85321EA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916" y="2279374"/>
            <a:ext cx="9769889" cy="1630018"/>
          </a:xfrm>
        </p:spPr>
        <p:txBody>
          <a:bodyPr anchor="b">
            <a:normAutofit/>
          </a:bodyPr>
          <a:lstStyle>
            <a:lvl1pPr>
              <a:defRPr sz="4800">
                <a:solidFill>
                  <a:srgbClr val="9D0C26"/>
                </a:solidFill>
                <a:latin typeface="Red Hat Display ExtraBold" panose="02010303040201060303" pitchFamily="2" charset="0"/>
                <a:ea typeface="Red Hat Display ExtraBold" panose="02010303040201060303" pitchFamily="2" charset="0"/>
                <a:cs typeface="Red Hat Display ExtraBold" panose="02010303040201060303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PE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0D49CC-B868-7EC3-A67C-4B2B01C2D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4916" y="3982279"/>
            <a:ext cx="10515600" cy="56984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9D0C26"/>
                </a:solidFill>
                <a:latin typeface="Galano Grotesque SemiBold" panose="000007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6D0344-A53E-73CC-4BE8-0695D7105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185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063363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C0DB59-68A5-93D0-B510-4514C393C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Red Hat Display Black" panose="02010303040201060303" pitchFamily="2" charset="0"/>
                <a:ea typeface="Red Hat Display Black" panose="02010303040201060303" pitchFamily="2" charset="0"/>
                <a:cs typeface="Red Hat Display Black" panose="02010303040201060303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PE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C4D180-CCDB-3E1B-52C5-E660820342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E05A499-6BC2-5933-10F9-90ADD2070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F77C9C3-25ED-8DA9-834F-CC6EA1930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177162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76935F-59E5-20CC-6CE7-82979435E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70950"/>
            <a:ext cx="10515600" cy="1022351"/>
          </a:xfrm>
        </p:spPr>
        <p:txBody>
          <a:bodyPr>
            <a:normAutofit/>
          </a:bodyPr>
          <a:lstStyle>
            <a:lvl1pPr>
              <a:defRPr sz="3200">
                <a:latin typeface="Red Hat Display Black" panose="02010303040201060303" pitchFamily="2" charset="0"/>
                <a:ea typeface="Red Hat Display Black" panose="02010303040201060303" pitchFamily="2" charset="0"/>
                <a:cs typeface="Red Hat Display Black" panose="02010303040201060303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PE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3392745-6ACC-9804-E4D3-2CDE63A09B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102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5D5A0AD-67D4-8663-7250-1809165AB8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51138"/>
            <a:ext cx="5157787" cy="351803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0712BD9-184F-F75B-62E9-8470B4C9C6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102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7FD3273-D0BB-3C17-9583-6D27AA4E88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51138"/>
            <a:ext cx="5183188" cy="351803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9FB0A9C-960B-C70F-44D7-FE5FA2069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574807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D1926E-9E2D-841A-2A89-A33E14807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877" y="2602570"/>
            <a:ext cx="9292389" cy="1535072"/>
          </a:xfrm>
        </p:spPr>
        <p:txBody>
          <a:bodyPr>
            <a:noAutofit/>
          </a:bodyPr>
          <a:lstStyle>
            <a:lvl1pPr>
              <a:defRPr sz="4400">
                <a:solidFill>
                  <a:srgbClr val="9D0C26"/>
                </a:solidFill>
                <a:latin typeface="Red Hat Display Black" panose="02010303040201060303" pitchFamily="2" charset="0"/>
                <a:ea typeface="Red Hat Display Black" panose="02010303040201060303" pitchFamily="2" charset="0"/>
                <a:cs typeface="Red Hat Display Black" panose="02010303040201060303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PE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FEE4AE4-A015-710E-13FC-44C8F70A4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672047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9AD2C0D-035C-A3D4-5144-32D93BFBB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6530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162E97-7926-217B-C3F6-A2B441F83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72817"/>
            <a:ext cx="3932237" cy="1842053"/>
          </a:xfrm>
        </p:spPr>
        <p:txBody>
          <a:bodyPr anchor="b"/>
          <a:lstStyle>
            <a:lvl1pPr>
              <a:defRPr sz="3200">
                <a:latin typeface="Red Hat Display Black" panose="02010303040201060303" pitchFamily="2" charset="0"/>
                <a:ea typeface="Red Hat Display Black" panose="02010303040201060303" pitchFamily="2" charset="0"/>
                <a:cs typeface="Red Hat Display Black" panose="02010303040201060303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PE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AED0F2-D304-D31A-6143-E7CB7073B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172817"/>
            <a:ext cx="6172200" cy="468823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DE215D7-0C57-B218-BA5A-0526BE3073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014870"/>
            <a:ext cx="3932237" cy="285411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CB9B2A-EBBB-5742-269F-EFFC1534A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765674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61E548-7539-E516-7AEE-469230F20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92437"/>
            <a:ext cx="3932237" cy="186489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95FD2C8-A61A-AAE1-7463-1F07E31592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92437"/>
            <a:ext cx="6172200" cy="45686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  <a:endParaRPr lang="es-PE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354C261-E9EB-649B-167E-E5AD2B8820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33530"/>
            <a:ext cx="3932237" cy="263545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8F18480-4526-3EEE-42B2-5F6EA547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419853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31796AB-269F-0A6E-CCB2-97974DD13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3670"/>
            <a:ext cx="10515600" cy="657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PE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1D0B00E-95C9-8E34-BB82-ABA1BD8E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886881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Red Hat Display Black" panose="02010303040201060303" pitchFamily="2" charset="0"/>
          <a:ea typeface="Red Hat Display Black" panose="02010303040201060303" pitchFamily="2" charset="0"/>
          <a:cs typeface="Red Hat Display Black" panose="02010303040201060303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ed Hat Display SemiBold" panose="02010303040201060303" pitchFamily="2" charset="0"/>
          <a:ea typeface="Red Hat Display SemiBold" panose="02010303040201060303" pitchFamily="2" charset="0"/>
          <a:cs typeface="Red Hat Display SemiBold" panose="02010303040201060303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Red Hat Display SemiBold" panose="02010303040201060303" pitchFamily="2" charset="0"/>
          <a:ea typeface="Red Hat Display SemiBold" panose="02010303040201060303" pitchFamily="2" charset="0"/>
          <a:cs typeface="Red Hat Display SemiBold" panose="02010303040201060303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Red Hat Display SemiBold" panose="02010303040201060303" pitchFamily="2" charset="0"/>
          <a:ea typeface="Red Hat Display SemiBold" panose="02010303040201060303" pitchFamily="2" charset="0"/>
          <a:cs typeface="Red Hat Display SemiBold" panose="02010303040201060303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Red Hat Display SemiBold" panose="02010303040201060303" pitchFamily="2" charset="0"/>
          <a:ea typeface="Red Hat Display SemiBold" panose="02010303040201060303" pitchFamily="2" charset="0"/>
          <a:cs typeface="Red Hat Display SemiBold" panose="02010303040201060303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Red Hat Display SemiBold" panose="02010303040201060303" pitchFamily="2" charset="0"/>
          <a:ea typeface="Red Hat Display SemiBold" panose="02010303040201060303" pitchFamily="2" charset="0"/>
          <a:cs typeface="Red Hat Display SemiBold" panose="02010303040201060303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F6D291-8B77-24FD-658A-6EA832DA2F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3422" y="2996119"/>
            <a:ext cx="10805157" cy="123703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MX" sz="3600" dirty="0">
                <a:latin typeface="Red Hat Display Black" panose="02010303040201060303" pitchFamily="2" charset="0"/>
                <a:cs typeface="Aharoni" panose="02010803020104030203" pitchFamily="2" charset="-79"/>
              </a:rPr>
              <a:t>FIRMA DEL PACTO: UNIDOS CONTRA LA ANEMIA Y DESNUTRICIÓN INFANTIL</a:t>
            </a:r>
            <a:endParaRPr lang="es-PE" b="1" dirty="0">
              <a:latin typeface="Red Hat Display" panose="02010303040201060303" pitchFamily="2" charset="0"/>
              <a:ea typeface="Red Hat Display" panose="02010303040201060303" pitchFamily="2" charset="0"/>
              <a:cs typeface="Red Hat Display" panose="02010303040201060303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1361837-9610-421B-E77D-BB466EB16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1026" y="1611694"/>
            <a:ext cx="4929948" cy="787892"/>
          </a:xfrm>
          <a:prstGeom prst="rect">
            <a:avLst/>
          </a:prstGeom>
        </p:spPr>
      </p:pic>
      <p:pic>
        <p:nvPicPr>
          <p:cNvPr id="7" name="Imagen 6" descr="Imagen que contiene dibujo, plato&#10;&#10;Descripción generada automáticamente">
            <a:extLst>
              <a:ext uri="{FF2B5EF4-FFF2-40B4-BE49-F238E27FC236}">
                <a16:creationId xmlns:a16="http://schemas.microsoft.com/office/drawing/2014/main" id="{C94E35C5-19EE-F570-7119-CE6F6C4A27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201" y="4881422"/>
            <a:ext cx="2011598" cy="64388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2986D60-EA6F-93C6-F27A-93434FD7BF5A}"/>
              </a:ext>
            </a:extLst>
          </p:cNvPr>
          <p:cNvSpPr txBox="1"/>
          <p:nvPr/>
        </p:nvSpPr>
        <p:spPr>
          <a:xfrm>
            <a:off x="4859676" y="5603128"/>
            <a:ext cx="24726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GOBERNADOR REGIONAL</a:t>
            </a:r>
            <a:endParaRPr lang="es-PE" sz="1400" b="1" dirty="0">
              <a:solidFill>
                <a:schemeClr val="bg1"/>
              </a:solidFill>
              <a:latin typeface="Red Hat Display" panose="02010303040201060303" pitchFamily="2" charset="0"/>
              <a:ea typeface="Red Hat Display" panose="02010303040201060303" pitchFamily="2" charset="0"/>
              <a:cs typeface="Red Hat Display" panose="020103030402010603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707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BA92154F-5737-7CCA-A623-74EBADD36581}"/>
              </a:ext>
            </a:extLst>
          </p:cNvPr>
          <p:cNvGrpSpPr/>
          <p:nvPr/>
        </p:nvGrpSpPr>
        <p:grpSpPr>
          <a:xfrm>
            <a:off x="8207868" y="1944290"/>
            <a:ext cx="3913792" cy="2620169"/>
            <a:chOff x="8539843" y="2028915"/>
            <a:chExt cx="3304946" cy="2943494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034B578B-9C7F-4599-EC5E-55CBF281A651}"/>
                </a:ext>
              </a:extLst>
            </p:cNvPr>
            <p:cNvGrpSpPr/>
            <p:nvPr/>
          </p:nvGrpSpPr>
          <p:grpSpPr>
            <a:xfrm>
              <a:off x="8539843" y="2028915"/>
              <a:ext cx="3297742" cy="2943494"/>
              <a:chOff x="9604843" y="2028915"/>
              <a:chExt cx="2232741" cy="2943494"/>
            </a:xfrm>
          </p:grpSpPr>
          <p:sp>
            <p:nvSpPr>
              <p:cNvPr id="14" name="Isosceles Triangle 31">
                <a:extLst>
                  <a:ext uri="{FF2B5EF4-FFF2-40B4-BE49-F238E27FC236}">
                    <a16:creationId xmlns:a16="http://schemas.microsoft.com/office/drawing/2014/main" id="{DA238E7D-A5CA-6952-A08F-25258D66C69F}"/>
                  </a:ext>
                </a:extLst>
              </p:cNvPr>
              <p:cNvSpPr/>
              <p:nvPr/>
            </p:nvSpPr>
            <p:spPr>
              <a:xfrm rot="10800000" flipH="1">
                <a:off x="9611549" y="2504886"/>
                <a:ext cx="2226035" cy="2467523"/>
              </a:xfrm>
              <a:custGeom>
                <a:avLst/>
                <a:gdLst/>
                <a:ahLst/>
                <a:cxnLst/>
                <a:rect l="l" t="t" r="r" b="b"/>
                <a:pathLst>
                  <a:path w="1868402" h="1205021">
                    <a:moveTo>
                      <a:pt x="1868402" y="1205021"/>
                    </a:moveTo>
                    <a:lnTo>
                      <a:pt x="0" y="1205021"/>
                    </a:lnTo>
                    <a:lnTo>
                      <a:pt x="0" y="305021"/>
                    </a:lnTo>
                    <a:lnTo>
                      <a:pt x="757289" y="305021"/>
                    </a:lnTo>
                    <a:lnTo>
                      <a:pt x="934201" y="0"/>
                    </a:lnTo>
                    <a:lnTo>
                      <a:pt x="1111113" y="305021"/>
                    </a:lnTo>
                    <a:lnTo>
                      <a:pt x="1868402" y="305021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3810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20" name="Rectangle 31">
                <a:extLst>
                  <a:ext uri="{FF2B5EF4-FFF2-40B4-BE49-F238E27FC236}">
                    <a16:creationId xmlns:a16="http://schemas.microsoft.com/office/drawing/2014/main" id="{87DDD8F4-8186-B88D-388B-D96DA67CE696}"/>
                  </a:ext>
                </a:extLst>
              </p:cNvPr>
              <p:cNvSpPr/>
              <p:nvPr/>
            </p:nvSpPr>
            <p:spPr>
              <a:xfrm flipH="1">
                <a:off x="9604843" y="2028915"/>
                <a:ext cx="2226283" cy="453945"/>
              </a:xfrm>
              <a:prstGeom prst="rect">
                <a:avLst/>
              </a:prstGeom>
              <a:solidFill>
                <a:srgbClr val="C00000"/>
              </a:solidFill>
              <a:ln w="3810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21" name="TextBox 39">
                <a:extLst>
                  <a:ext uri="{FF2B5EF4-FFF2-40B4-BE49-F238E27FC236}">
                    <a16:creationId xmlns:a16="http://schemas.microsoft.com/office/drawing/2014/main" id="{22C46F4B-015A-E273-408D-4905ABF55CB6}"/>
                  </a:ext>
                </a:extLst>
              </p:cNvPr>
              <p:cNvSpPr txBox="1"/>
              <p:nvPr/>
            </p:nvSpPr>
            <p:spPr>
              <a:xfrm flipH="1">
                <a:off x="9715020" y="2076847"/>
                <a:ext cx="2050185" cy="369332"/>
              </a:xfrm>
              <a:prstGeom prst="rect">
                <a:avLst/>
              </a:prstGeom>
              <a:solidFill>
                <a:srgbClr val="C00000"/>
              </a:solidFill>
              <a:ln w="38100"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맑은 고딕" panose="020B0503020000020004" pitchFamily="34" charset="-127"/>
                    <a:cs typeface="Arial" pitchFamily="34" charset="0"/>
                  </a:rPr>
                  <a:t>Componente 04</a:t>
                </a:r>
              </a:p>
            </p:txBody>
          </p:sp>
        </p:grpSp>
        <p:sp>
          <p:nvSpPr>
            <p:cNvPr id="6" name="TextBox 43">
              <a:extLst>
                <a:ext uri="{FF2B5EF4-FFF2-40B4-BE49-F238E27FC236}">
                  <a16:creationId xmlns:a16="http://schemas.microsoft.com/office/drawing/2014/main" id="{959B83AB-DC03-0295-78F3-0C18991CA37B}"/>
                </a:ext>
              </a:extLst>
            </p:cNvPr>
            <p:cNvSpPr txBox="1"/>
            <p:nvPr/>
          </p:nvSpPr>
          <p:spPr>
            <a:xfrm flipH="1">
              <a:off x="8588467" y="2517103"/>
              <a:ext cx="325632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ko-K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맑은 고딕" panose="020B0503020000020004" pitchFamily="34" charset="-127"/>
                  <a:cs typeface="Arial" pitchFamily="34" charset="0"/>
                </a:rPr>
                <a:t>Mayor  interés y adecuada articulacion de las autoridades locales y sociedad civil para la implementacion de sistemas de vigilancia en los servicios de salud niño (a) y madre gestante</a:t>
              </a: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561C8C9F-8950-71C3-C757-49C04C6607AA}"/>
              </a:ext>
            </a:extLst>
          </p:cNvPr>
          <p:cNvGrpSpPr/>
          <p:nvPr/>
        </p:nvGrpSpPr>
        <p:grpSpPr>
          <a:xfrm>
            <a:off x="214537" y="2031250"/>
            <a:ext cx="3181982" cy="2758933"/>
            <a:chOff x="923430" y="1756488"/>
            <a:chExt cx="3316772" cy="2913171"/>
          </a:xfrm>
        </p:grpSpPr>
        <p:sp>
          <p:nvSpPr>
            <p:cNvPr id="23" name="Rectangle 35">
              <a:extLst>
                <a:ext uri="{FF2B5EF4-FFF2-40B4-BE49-F238E27FC236}">
                  <a16:creationId xmlns:a16="http://schemas.microsoft.com/office/drawing/2014/main" id="{03C6A6C4-2A4A-A4F9-23AC-F315C21C4569}"/>
                </a:ext>
              </a:extLst>
            </p:cNvPr>
            <p:cNvSpPr/>
            <p:nvPr/>
          </p:nvSpPr>
          <p:spPr>
            <a:xfrm flipH="1">
              <a:off x="930634" y="2255887"/>
              <a:ext cx="3309568" cy="2413772"/>
            </a:xfrm>
            <a:custGeom>
              <a:avLst/>
              <a:gdLst/>
              <a:ahLst/>
              <a:cxnLst/>
              <a:rect l="l" t="t" r="r" b="b"/>
              <a:pathLst>
                <a:path w="1868402" h="1741020">
                  <a:moveTo>
                    <a:pt x="0" y="0"/>
                  </a:moveTo>
                  <a:lnTo>
                    <a:pt x="1868402" y="0"/>
                  </a:lnTo>
                  <a:lnTo>
                    <a:pt x="1868402" y="1438789"/>
                  </a:lnTo>
                  <a:lnTo>
                    <a:pt x="1109496" y="1438789"/>
                  </a:lnTo>
                  <a:lnTo>
                    <a:pt x="934202" y="1741020"/>
                  </a:lnTo>
                  <a:lnTo>
                    <a:pt x="758908" y="1438789"/>
                  </a:lnTo>
                  <a:lnTo>
                    <a:pt x="0" y="1438789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381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64D5935D-5EEC-F70F-4AD2-749E54AF4CF5}"/>
                </a:ext>
              </a:extLst>
            </p:cNvPr>
            <p:cNvGrpSpPr/>
            <p:nvPr/>
          </p:nvGrpSpPr>
          <p:grpSpPr>
            <a:xfrm>
              <a:off x="923430" y="1756488"/>
              <a:ext cx="3309566" cy="2358851"/>
              <a:chOff x="6540459" y="2103347"/>
              <a:chExt cx="2240996" cy="2301172"/>
            </a:xfrm>
          </p:grpSpPr>
          <p:sp>
            <p:nvSpPr>
              <p:cNvPr id="29" name="Rectangle 29">
                <a:extLst>
                  <a:ext uri="{FF2B5EF4-FFF2-40B4-BE49-F238E27FC236}">
                    <a16:creationId xmlns:a16="http://schemas.microsoft.com/office/drawing/2014/main" id="{79F40434-8F55-BB5F-9DF7-B2BE383895BE}"/>
                  </a:ext>
                </a:extLst>
              </p:cNvPr>
              <p:cNvSpPr/>
              <p:nvPr/>
            </p:nvSpPr>
            <p:spPr>
              <a:xfrm flipH="1">
                <a:off x="6540459" y="2103347"/>
                <a:ext cx="2240996" cy="488712"/>
              </a:xfrm>
              <a:prstGeom prst="rect">
                <a:avLst/>
              </a:prstGeom>
              <a:solidFill>
                <a:srgbClr val="C00000"/>
              </a:solidFill>
              <a:ln w="3810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30" name="TextBox 40">
                <a:extLst>
                  <a:ext uri="{FF2B5EF4-FFF2-40B4-BE49-F238E27FC236}">
                    <a16:creationId xmlns:a16="http://schemas.microsoft.com/office/drawing/2014/main" id="{85269B80-2803-0975-F1B3-640685784076}"/>
                  </a:ext>
                </a:extLst>
              </p:cNvPr>
              <p:cNvSpPr txBox="1"/>
              <p:nvPr/>
            </p:nvSpPr>
            <p:spPr>
              <a:xfrm flipH="1">
                <a:off x="6654292" y="2135406"/>
                <a:ext cx="2050185" cy="360301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맑은 고딕" panose="020B0503020000020004" pitchFamily="34" charset="-127"/>
                    <a:cs typeface="Arial" pitchFamily="34" charset="0"/>
                  </a:rPr>
                  <a:t>Componente 03</a:t>
                </a:r>
              </a:p>
            </p:txBody>
          </p:sp>
          <p:sp>
            <p:nvSpPr>
              <p:cNvPr id="31" name="TextBox 44">
                <a:extLst>
                  <a:ext uri="{FF2B5EF4-FFF2-40B4-BE49-F238E27FC236}">
                    <a16:creationId xmlns:a16="http://schemas.microsoft.com/office/drawing/2014/main" id="{E98D7DF6-ACB0-92A1-175E-CFD40919E1B1}"/>
                  </a:ext>
                </a:extLst>
              </p:cNvPr>
              <p:cNvSpPr txBox="1"/>
              <p:nvPr/>
            </p:nvSpPr>
            <p:spPr>
              <a:xfrm flipH="1">
                <a:off x="6630072" y="2804081"/>
                <a:ext cx="2136671" cy="1600438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altLang="ko-KR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맑은 고딕" panose="020B0503020000020004" pitchFamily="34" charset="-127"/>
                    <a:cs typeface="Arial" pitchFamily="34" charset="0"/>
                  </a:rPr>
                  <a:t>Mayor conocimiento, compromiso y participación  de la familia en el adecuado estado nutricional del niño y madre gestante</a:t>
                </a:r>
                <a:endParaRPr kumimoji="0" lang="ko-KR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맑은 고딕" panose="020B0503020000020004" pitchFamily="34" charset="-127"/>
                  <a:cs typeface="Arial" pitchFamily="34" charset="0"/>
                </a:endParaRPr>
              </a:p>
            </p:txBody>
          </p:sp>
        </p:grpSp>
      </p:grpSp>
      <p:sp>
        <p:nvSpPr>
          <p:cNvPr id="32" name="TextBox 64">
            <a:extLst>
              <a:ext uri="{FF2B5EF4-FFF2-40B4-BE49-F238E27FC236}">
                <a16:creationId xmlns:a16="http://schemas.microsoft.com/office/drawing/2014/main" id="{7BBFF649-786B-71B3-6CC2-8C8EAF5A5F05}"/>
              </a:ext>
            </a:extLst>
          </p:cNvPr>
          <p:cNvSpPr txBox="1"/>
          <p:nvPr/>
        </p:nvSpPr>
        <p:spPr>
          <a:xfrm flipH="1">
            <a:off x="8186117" y="4190522"/>
            <a:ext cx="3893531" cy="156966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ko-KR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542 </a:t>
            </a:r>
            <a:r>
              <a:rPr lang="es-ES" altLang="ko-KR" sz="1600" b="1" kern="0" dirty="0">
                <a:solidFill>
                  <a:srgbClr val="C00000"/>
                </a:solidFill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autoridades distritales e integrantes de la IAL </a:t>
            </a:r>
            <a:r>
              <a:rPr kumimoji="0" lang="es-ES" altLang="ko-KR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capacitados</a:t>
            </a:r>
            <a:r>
              <a:rPr kumimoji="0" lang="es-ES" altLang="ko-KR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 en gestión territorial, desarrollo humano, políticas publicas DIT, </a:t>
            </a:r>
            <a:r>
              <a:rPr kumimoji="0" lang="es-MX" altLang="ko-KR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Programación multianual, presupuesto por resultados.</a:t>
            </a:r>
            <a:endParaRPr kumimoji="0" lang="ko-KR" alt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33" name="TextBox 64">
            <a:extLst>
              <a:ext uri="{FF2B5EF4-FFF2-40B4-BE49-F238E27FC236}">
                <a16:creationId xmlns:a16="http://schemas.microsoft.com/office/drawing/2014/main" id="{773820D3-E036-CF77-236E-C08D1D407DB2}"/>
              </a:ext>
            </a:extLst>
          </p:cNvPr>
          <p:cNvSpPr txBox="1"/>
          <p:nvPr/>
        </p:nvSpPr>
        <p:spPr>
          <a:xfrm flipH="1">
            <a:off x="4281344" y="4766869"/>
            <a:ext cx="3790814" cy="2062103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ko-KR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 </a:t>
            </a:r>
            <a:r>
              <a:rPr lang="es-ES" altLang="ko-KR" sz="1600" b="1" kern="0" dirty="0">
                <a:solidFill>
                  <a:srgbClr val="C00000"/>
                </a:solidFill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1035</a:t>
            </a:r>
            <a:r>
              <a:rPr kumimoji="0" lang="es-ES" altLang="ko-KR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 </a:t>
            </a:r>
            <a:r>
              <a:rPr kumimoji="0" lang="es-ES" altLang="ko-KR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Especialistas, Coordinadores y promotores educativos de las 14 UGEL  de la región Cusco capacitados en DIT, </a:t>
            </a:r>
            <a:r>
              <a:rPr kumimoji="0" lang="es-MX" altLang="ko-KR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gestión territorial, desarrollo humano, políticas publicas DIT, Programación multianual, presupuesto por resultados</a:t>
            </a:r>
            <a:endParaRPr kumimoji="0" lang="ko-KR" alt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맑은 고딕" panose="020B0503020000020004" pitchFamily="34" charset="-127"/>
              <a:cs typeface="Arial" pitchFamily="34" charset="0"/>
            </a:endParaRP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D2241BA3-F9D3-A714-1AC5-EC786A959F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" t="22227" r="-259" b="10287"/>
          <a:stretch/>
        </p:blipFill>
        <p:spPr>
          <a:xfrm>
            <a:off x="3547628" y="1996321"/>
            <a:ext cx="2050282" cy="1078984"/>
          </a:xfrm>
          <a:prstGeom prst="roundRect">
            <a:avLst/>
          </a:prstGeom>
          <a:ln w="1905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D5F3D656-36C3-738D-DBD5-B4EFDF466C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16" t="23690" r="6133"/>
          <a:stretch/>
        </p:blipFill>
        <p:spPr>
          <a:xfrm>
            <a:off x="5960622" y="1964908"/>
            <a:ext cx="1988317" cy="1132869"/>
          </a:xfrm>
          <a:prstGeom prst="roundRect">
            <a:avLst/>
          </a:prstGeom>
          <a:ln w="1905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7" name="TextBox 64">
            <a:extLst>
              <a:ext uri="{FF2B5EF4-FFF2-40B4-BE49-F238E27FC236}">
                <a16:creationId xmlns:a16="http://schemas.microsoft.com/office/drawing/2014/main" id="{E775B4A9-19AC-DDE3-5D1E-66AB581D5D26}"/>
              </a:ext>
            </a:extLst>
          </p:cNvPr>
          <p:cNvSpPr txBox="1"/>
          <p:nvPr/>
        </p:nvSpPr>
        <p:spPr>
          <a:xfrm flipH="1">
            <a:off x="70339" y="4790183"/>
            <a:ext cx="4097045" cy="584775"/>
          </a:xfrm>
          <a:prstGeom prst="rect">
            <a:avLst/>
          </a:prstGeom>
          <a:solidFill>
            <a:srgbClr val="323232">
              <a:lumMod val="25000"/>
              <a:lumOff val="7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altLang="ko-KR" sz="1600" kern="0" dirty="0">
                <a:solidFill>
                  <a:prstClr val="black"/>
                </a:solidFill>
                <a:latin typeface="Century Gothic" panose="020B0502020202020204" pitchFamily="34" charset="0"/>
                <a:cs typeface="Arial" pitchFamily="34" charset="0"/>
              </a:rPr>
              <a:t>Adquisición de </a:t>
            </a:r>
            <a:r>
              <a:rPr lang="es-ES" altLang="ko-KR" sz="1550" b="1" kern="0" dirty="0">
                <a:solidFill>
                  <a:srgbClr val="C00000"/>
                </a:solidFill>
                <a:latin typeface="Century Gothic" panose="020B0502020202020204" pitchFamily="34" charset="0"/>
                <a:cs typeface="Arial" pitchFamily="34" charset="0"/>
              </a:rPr>
              <a:t>260 Kit </a:t>
            </a:r>
            <a:r>
              <a:rPr lang="es-ES" altLang="ko-KR" sz="1600" kern="0" dirty="0">
                <a:solidFill>
                  <a:prstClr val="black"/>
                </a:solidFill>
                <a:latin typeface="Century Gothic" panose="020B0502020202020204" pitchFamily="34" charset="0"/>
                <a:cs typeface="Arial" pitchFamily="34" charset="0"/>
              </a:rPr>
              <a:t>de sesiones demostrativas para las </a:t>
            </a:r>
            <a:r>
              <a:rPr lang="es-ES" altLang="ko-KR" sz="1550" b="1" kern="0" dirty="0">
                <a:solidFill>
                  <a:srgbClr val="C00000"/>
                </a:solidFill>
                <a:latin typeface="Century Gothic" panose="020B0502020202020204" pitchFamily="34" charset="0"/>
                <a:cs typeface="Arial" pitchFamily="34" charset="0"/>
              </a:rPr>
              <a:t>06 RSS – 269 EESS </a:t>
            </a:r>
            <a:endParaRPr lang="ko-KR" altLang="en-US" sz="1550" b="1" kern="0" dirty="0">
              <a:solidFill>
                <a:srgbClr val="C00000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8" name="TextBox 64">
            <a:extLst>
              <a:ext uri="{FF2B5EF4-FFF2-40B4-BE49-F238E27FC236}">
                <a16:creationId xmlns:a16="http://schemas.microsoft.com/office/drawing/2014/main" id="{75B9CE58-4A4E-20B0-4C28-7DB16E81EDA3}"/>
              </a:ext>
            </a:extLst>
          </p:cNvPr>
          <p:cNvSpPr txBox="1"/>
          <p:nvPr/>
        </p:nvSpPr>
        <p:spPr>
          <a:xfrm flipH="1">
            <a:off x="62971" y="5482192"/>
            <a:ext cx="3935981" cy="1323439"/>
          </a:xfrm>
          <a:prstGeom prst="rect">
            <a:avLst/>
          </a:prstGeom>
          <a:solidFill>
            <a:srgbClr val="323232">
              <a:lumMod val="25000"/>
              <a:lumOff val="7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altLang="ko-KR" sz="1550" b="1" kern="0" dirty="0">
                <a:solidFill>
                  <a:srgbClr val="C00000"/>
                </a:solidFill>
                <a:latin typeface="Century Gothic" panose="020B0502020202020204" pitchFamily="34" charset="0"/>
                <a:cs typeface="Arial" pitchFamily="34" charset="0"/>
              </a:rPr>
              <a:t>525</a:t>
            </a:r>
            <a:r>
              <a:rPr kumimoji="0" lang="es-ES" altLang="ko-KR" sz="155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kumimoji="0" lang="es-ES" altLang="ko-KR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</a:rPr>
              <a:t>Actores sociales/ACS de redes de salud  </a:t>
            </a:r>
            <a:r>
              <a:rPr kumimoji="0" lang="es-ES" altLang="ko-KR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</a:rPr>
              <a:t>capacitados</a:t>
            </a:r>
            <a:r>
              <a:rPr kumimoji="0" lang="es-ES" altLang="ko-KR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es-MX" altLang="ko-KR" sz="1600" kern="0" dirty="0">
                <a:solidFill>
                  <a:prstClr val="black"/>
                </a:solidFill>
                <a:latin typeface="Century Gothic" panose="020B0502020202020204" pitchFamily="34" charset="0"/>
                <a:cs typeface="Arial" pitchFamily="34" charset="0"/>
              </a:rPr>
              <a:t>en temas de </a:t>
            </a:r>
            <a:r>
              <a:rPr kumimoji="0" lang="es-MX" altLang="ko-KR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</a:rPr>
              <a:t>organización social y DIT, desarrollo de habilidades blandas y protocolo de visitas domiciliarias</a:t>
            </a:r>
            <a:endParaRPr kumimoji="0" lang="ko-KR" altLang="en-US" sz="16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9" name="TextBox 64">
            <a:extLst>
              <a:ext uri="{FF2B5EF4-FFF2-40B4-BE49-F238E27FC236}">
                <a16:creationId xmlns:a16="http://schemas.microsoft.com/office/drawing/2014/main" id="{0A4C640D-6EF7-EE5F-1B96-E5B4F26A55FF}"/>
              </a:ext>
            </a:extLst>
          </p:cNvPr>
          <p:cNvSpPr txBox="1"/>
          <p:nvPr/>
        </p:nvSpPr>
        <p:spPr>
          <a:xfrm flipH="1">
            <a:off x="8177150" y="5923168"/>
            <a:ext cx="3935979" cy="830997"/>
          </a:xfrm>
          <a:prstGeom prst="rect">
            <a:avLst/>
          </a:prstGeom>
          <a:solidFill>
            <a:srgbClr val="323232">
              <a:lumMod val="25000"/>
              <a:lumOff val="7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altLang="ko-KR" sz="1600" kern="0" dirty="0">
                <a:solidFill>
                  <a:prstClr val="black"/>
                </a:solidFill>
                <a:latin typeface="Century Gothic" panose="020B0502020202020204" pitchFamily="34" charset="0"/>
                <a:cs typeface="Arial" pitchFamily="34" charset="0"/>
              </a:rPr>
              <a:t>Implementación de </a:t>
            </a:r>
            <a:r>
              <a:rPr lang="es-ES" altLang="ko-KR" sz="1600" b="1" kern="0" dirty="0">
                <a:solidFill>
                  <a:srgbClr val="C00000"/>
                </a:solidFill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17 Kit tecnológico para monitoreo de calidad de agua  </a:t>
            </a:r>
            <a:endParaRPr lang="ko-KR" altLang="en-US" sz="1600" b="1" kern="0" dirty="0">
              <a:solidFill>
                <a:srgbClr val="C00000"/>
              </a:solidFill>
              <a:latin typeface="Century Gothic" panose="020B0502020202020204" pitchFamily="34" charset="0"/>
              <a:ea typeface="맑은 고딕" panose="020B0503020000020004" pitchFamily="34" charset="-127"/>
              <a:cs typeface="Arial" pitchFamily="34" charset="0"/>
            </a:endParaRPr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8D7C6CCE-12E9-9749-6F64-856D10B34E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1290" y="3336377"/>
            <a:ext cx="1992014" cy="1246888"/>
          </a:xfrm>
          <a:prstGeom prst="roundRect">
            <a:avLst/>
          </a:prstGeom>
          <a:ln w="1905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1" name="CuadroTexto 40">
            <a:extLst>
              <a:ext uri="{FF2B5EF4-FFF2-40B4-BE49-F238E27FC236}">
                <a16:creationId xmlns:a16="http://schemas.microsoft.com/office/drawing/2014/main" id="{A47CDF59-ABC7-A365-F9FD-38B74366DD32}"/>
              </a:ext>
            </a:extLst>
          </p:cNvPr>
          <p:cNvSpPr txBox="1"/>
          <p:nvPr/>
        </p:nvSpPr>
        <p:spPr>
          <a:xfrm>
            <a:off x="352236" y="1081679"/>
            <a:ext cx="11487528" cy="405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  <a:latin typeface="Red Hat Display Black" panose="02010303040201060303" pitchFamily="2" charset="0"/>
                <a:ea typeface="Red Hat Display SemiBold" panose="02010303040201060303" pitchFamily="2" charset="0"/>
                <a:cs typeface="Red Hat Display SemiBold" panose="02010303040201060303" pitchFamily="2" charset="0"/>
              </a:rPr>
              <a:t>COMPONENTES Y AVANCES</a:t>
            </a:r>
          </a:p>
        </p:txBody>
      </p:sp>
    </p:spTree>
    <p:extLst>
      <p:ext uri="{BB962C8B-B14F-4D97-AF65-F5344CB8AC3E}">
        <p14:creationId xmlns:p14="http://schemas.microsoft.com/office/powerpoint/2010/main" val="3547706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A30DD4A-CADA-0F19-4C99-C0623B420F95}"/>
              </a:ext>
            </a:extLst>
          </p:cNvPr>
          <p:cNvSpPr/>
          <p:nvPr/>
        </p:nvSpPr>
        <p:spPr>
          <a:xfrm>
            <a:off x="230297" y="130629"/>
            <a:ext cx="4490993" cy="406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3CC35EC-D319-500A-54F0-FBB74D7CB3A4}"/>
              </a:ext>
            </a:extLst>
          </p:cNvPr>
          <p:cNvSpPr/>
          <p:nvPr/>
        </p:nvSpPr>
        <p:spPr>
          <a:xfrm>
            <a:off x="746524" y="1792356"/>
            <a:ext cx="3456000" cy="4001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000" b="1" dirty="0">
                <a:solidFill>
                  <a:schemeClr val="bg1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Investigación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B709AED-99A0-A388-DD8C-19E75AE4C4CF}"/>
              </a:ext>
            </a:extLst>
          </p:cNvPr>
          <p:cNvSpPr txBox="1"/>
          <p:nvPr/>
        </p:nvSpPr>
        <p:spPr>
          <a:xfrm>
            <a:off x="746524" y="2297639"/>
            <a:ext cx="107778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9D0C26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FACTORES DE RIESGO</a:t>
            </a:r>
            <a:endParaRPr lang="es-ES" sz="1800" b="1" dirty="0">
              <a:solidFill>
                <a:srgbClr val="9D0C26"/>
              </a:solidFill>
              <a:latin typeface="Red Hat Display" panose="02010303040201060303" pitchFamily="2" charset="0"/>
              <a:ea typeface="Red Hat Display" panose="02010303040201060303" pitchFamily="2" charset="0"/>
              <a:cs typeface="Red Hat Display" panose="02010303040201060303" pitchFamily="2" charset="0"/>
            </a:endParaRPr>
          </a:p>
          <a:p>
            <a:pPr marL="342900" indent="-342900">
              <a:buFontTx/>
              <a:buChar char="-"/>
            </a:pPr>
            <a:r>
              <a:rPr lang="es-E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Prevalencia y factores de riesgo de la anemia en niños menores de 36 meses y madres gestantes de los 116 distritos y 13 provincias de la región Cusco 2024 – 2025 (estudio mixto) en convenio con la Universidad Nacional San Antonio Abad del Cusco y GERESA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A315B6D-C105-08B3-0A42-95F618D675E4}"/>
              </a:ext>
            </a:extLst>
          </p:cNvPr>
          <p:cNvSpPr txBox="1"/>
          <p:nvPr/>
        </p:nvSpPr>
        <p:spPr>
          <a:xfrm>
            <a:off x="746524" y="3502389"/>
            <a:ext cx="107778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9D0C26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EVENTOS ACADÉMICOS</a:t>
            </a:r>
            <a:endParaRPr lang="es-ES" sz="1800" b="1" dirty="0">
              <a:solidFill>
                <a:srgbClr val="9D0C26"/>
              </a:solidFill>
              <a:latin typeface="Red Hat Display" panose="02010303040201060303" pitchFamily="2" charset="0"/>
              <a:ea typeface="Red Hat Display" panose="02010303040201060303" pitchFamily="2" charset="0"/>
              <a:cs typeface="Red Hat Display" panose="02010303040201060303" pitchFamily="2" charset="0"/>
            </a:endParaRPr>
          </a:p>
          <a:p>
            <a:pPr marL="342900" indent="-342900">
              <a:buFontTx/>
              <a:buChar char="-"/>
            </a:pPr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F</a:t>
            </a:r>
            <a:r>
              <a:rPr lang="es-E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oros nacionales y/o internacionales sobre temas relevantes que afectan la anemia y desnutrición crónica: Clampaje del cordón umbilical, ajuste de hemoglobina por altura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08888314-802A-1A79-2070-8DBC5F4A6197}"/>
              </a:ext>
            </a:extLst>
          </p:cNvPr>
          <p:cNvSpPr/>
          <p:nvPr/>
        </p:nvSpPr>
        <p:spPr>
          <a:xfrm>
            <a:off x="746524" y="4509626"/>
            <a:ext cx="3456000" cy="4001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000" b="1" dirty="0">
                <a:solidFill>
                  <a:schemeClr val="bg1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Difusión y Comunicación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14E08A79-B41E-8AA7-748D-6C6C9C28B3F7}"/>
              </a:ext>
            </a:extLst>
          </p:cNvPr>
          <p:cNvSpPr txBox="1"/>
          <p:nvPr/>
        </p:nvSpPr>
        <p:spPr>
          <a:xfrm>
            <a:off x="746524" y="5020527"/>
            <a:ext cx="107778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1" dirty="0">
                <a:solidFill>
                  <a:srgbClr val="9D0C26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ENCUENTROS PROVINCIALES Y REGIONALES</a:t>
            </a:r>
          </a:p>
          <a:p>
            <a:pPr marL="342900" indent="-342900">
              <a:buFontTx/>
              <a:buChar char="-"/>
            </a:pPr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D</a:t>
            </a:r>
            <a:r>
              <a:rPr lang="es-E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ifusión y sensibilización de las acciones de prevención de desnutrición crónica y anemia en niños menores de 5 años y madres gestantes 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5CA97AF7-9954-D95D-516F-F2B028C87B59}"/>
              </a:ext>
            </a:extLst>
          </p:cNvPr>
          <p:cNvSpPr txBox="1"/>
          <p:nvPr/>
        </p:nvSpPr>
        <p:spPr>
          <a:xfrm>
            <a:off x="746524" y="5943857"/>
            <a:ext cx="107778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9D0C26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PARTICIPACIÓN INTERINSTITUCIONAL</a:t>
            </a:r>
            <a:endParaRPr lang="es-ES" sz="1800" b="1" dirty="0">
              <a:solidFill>
                <a:srgbClr val="9D0C26"/>
              </a:solidFill>
              <a:latin typeface="Red Hat Display" panose="02010303040201060303" pitchFamily="2" charset="0"/>
              <a:ea typeface="Red Hat Display" panose="02010303040201060303" pitchFamily="2" charset="0"/>
              <a:cs typeface="Red Hat Display" panose="02010303040201060303" pitchFamily="2" charset="0"/>
            </a:endParaRPr>
          </a:p>
          <a:p>
            <a:pPr marL="342900" indent="-342900">
              <a:buFontTx/>
              <a:buChar char="-"/>
            </a:pPr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Promoviendo la participación activa de la empresa privada y las organizaciones sociales</a:t>
            </a:r>
            <a:endParaRPr lang="es-ES" sz="1800" b="1" dirty="0">
              <a:solidFill>
                <a:schemeClr val="tx1">
                  <a:lumMod val="75000"/>
                  <a:lumOff val="25000"/>
                </a:schemeClr>
              </a:solidFill>
              <a:latin typeface="Red Hat Display" panose="02010303040201060303" pitchFamily="2" charset="0"/>
              <a:ea typeface="Red Hat Display" panose="02010303040201060303" pitchFamily="2" charset="0"/>
              <a:cs typeface="Red Hat Display" panose="02010303040201060303" pitchFamily="2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CAEEB15-0B16-5C1D-AECD-463E509BE653}"/>
              </a:ext>
            </a:extLst>
          </p:cNvPr>
          <p:cNvSpPr txBox="1"/>
          <p:nvPr/>
        </p:nvSpPr>
        <p:spPr>
          <a:xfrm>
            <a:off x="352236" y="1081679"/>
            <a:ext cx="11487528" cy="405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  <a:latin typeface="Red Hat Display Black" panose="02010303040201060303" pitchFamily="2" charset="0"/>
                <a:ea typeface="Red Hat Display SemiBold" panose="02010303040201060303" pitchFamily="2" charset="0"/>
                <a:cs typeface="Red Hat Display SemiBold" panose="02010303040201060303" pitchFamily="2" charset="0"/>
              </a:rPr>
              <a:t>PROYECCIONES AL 2024</a:t>
            </a:r>
          </a:p>
        </p:txBody>
      </p:sp>
    </p:spTree>
    <p:extLst>
      <p:ext uri="{BB962C8B-B14F-4D97-AF65-F5344CB8AC3E}">
        <p14:creationId xmlns:p14="http://schemas.microsoft.com/office/powerpoint/2010/main" val="233608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A30DD4A-CADA-0F19-4C99-C0623B420F95}"/>
              </a:ext>
            </a:extLst>
          </p:cNvPr>
          <p:cNvSpPr/>
          <p:nvPr/>
        </p:nvSpPr>
        <p:spPr>
          <a:xfrm>
            <a:off x="230297" y="130629"/>
            <a:ext cx="4490993" cy="406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5F5EB3F-4D16-A6AE-FABA-0E8858619B24}"/>
              </a:ext>
            </a:extLst>
          </p:cNvPr>
          <p:cNvSpPr txBox="1"/>
          <p:nvPr/>
        </p:nvSpPr>
        <p:spPr>
          <a:xfrm>
            <a:off x="352236" y="1115458"/>
            <a:ext cx="11487528" cy="405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20000"/>
              </a:lnSpc>
              <a:buFont typeface="+mj-lt"/>
              <a:buAutoNum type="alphaLcParenR" startAt="3"/>
            </a:pPr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  <a:latin typeface="Red Hat Display Black" panose="02010303040201060303" pitchFamily="2" charset="0"/>
                <a:ea typeface="Red Hat Display SemiBold" panose="02010303040201060303" pitchFamily="2" charset="0"/>
                <a:cs typeface="Red Hat Display SemiBold" panose="02010303040201060303" pitchFamily="2" charset="0"/>
              </a:rPr>
              <a:t>WAWACUNAS: LOCALES PARA LA PRIMERA INFANCIA (CUNA MAS)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BC4F677-7FA7-8F92-F35B-DAC2088A3F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32" t="15435"/>
          <a:stretch/>
        </p:blipFill>
        <p:spPr>
          <a:xfrm>
            <a:off x="230297" y="1976520"/>
            <a:ext cx="5344046" cy="4446907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09BE99F-B7E8-31CB-0FEF-9DC70CBE5C32}"/>
              </a:ext>
            </a:extLst>
          </p:cNvPr>
          <p:cNvSpPr txBox="1"/>
          <p:nvPr/>
        </p:nvSpPr>
        <p:spPr>
          <a:xfrm rot="5400000">
            <a:off x="554025" y="4955950"/>
            <a:ext cx="1562576" cy="1980265"/>
          </a:xfrm>
          <a:prstGeom prst="hexagon">
            <a:avLst/>
          </a:prstGeom>
          <a:solidFill>
            <a:srgbClr val="9D0C26"/>
          </a:solidFill>
          <a:ln>
            <a:noFill/>
          </a:ln>
        </p:spPr>
        <p:txBody>
          <a:bodyPr vert="vert270" wrap="square" rtlCol="0" anchor="ctr">
            <a:spAutoFit/>
          </a:bodyPr>
          <a:lstStyle>
            <a:defPPr>
              <a:defRPr lang="es-PE"/>
            </a:defPPr>
            <a:lvl1pPr lvl="0" algn="r">
              <a:defRPr sz="2000" b="1">
                <a:solidFill>
                  <a:srgbClr val="9D0C26"/>
                </a:solidFill>
              </a:defRPr>
            </a:lvl1pPr>
          </a:lstStyle>
          <a:p>
            <a:pPr algn="ctr"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ed Hat Display Medium" panose="02010303040201060303" pitchFamily="2" charset="0"/>
                <a:ea typeface="Open Sans" pitchFamily="2" charset="0"/>
                <a:cs typeface="Open Sans" pitchFamily="2" charset="0"/>
              </a:rPr>
              <a:t>Inversión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ed Hat Display Medium" panose="02010303040201060303" pitchFamily="2" charset="0"/>
              <a:ea typeface="Open Sans" pitchFamily="2" charset="0"/>
              <a:cs typeface="Open Sans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>
                <a:solidFill>
                  <a:prstClr val="white"/>
                </a:solidFill>
                <a:latin typeface="Red Hat Display Medium" panose="02010303040201060303" pitchFamily="2" charset="0"/>
                <a:ea typeface="Open Sans" pitchFamily="2" charset="0"/>
                <a:cs typeface="Open Sans" pitchFamily="2" charset="0"/>
              </a:rPr>
              <a:t>+ 68 millones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AF320F7-46D2-3394-09F2-BB20EF8E21F9}"/>
              </a:ext>
            </a:extLst>
          </p:cNvPr>
          <p:cNvSpPr txBox="1"/>
          <p:nvPr/>
        </p:nvSpPr>
        <p:spPr>
          <a:xfrm rot="5400000">
            <a:off x="2363611" y="5074851"/>
            <a:ext cx="1532215" cy="1420757"/>
          </a:xfrm>
          <a:prstGeom prst="hexagon">
            <a:avLst/>
          </a:prstGeom>
          <a:solidFill>
            <a:srgbClr val="9D0C26"/>
          </a:solidFill>
          <a:ln>
            <a:noFill/>
          </a:ln>
        </p:spPr>
        <p:txBody>
          <a:bodyPr vert="vert270" wrap="square" rtlCol="0" anchor="ctr">
            <a:spAutoFit/>
          </a:bodyPr>
          <a:lstStyle>
            <a:defPPr>
              <a:defRPr lang="es-PE"/>
            </a:defPPr>
            <a:lvl1pPr lvl="0" algn="r">
              <a:defRPr sz="2000" b="1">
                <a:solidFill>
                  <a:srgbClr val="9D0C26"/>
                </a:solidFill>
              </a:defRPr>
            </a:lvl1pPr>
          </a:lstStyle>
          <a:p>
            <a:pPr algn="ctr">
              <a:defRPr/>
            </a:pPr>
            <a:r>
              <a:rPr lang="es-MX" sz="1400" b="0" dirty="0">
                <a:solidFill>
                  <a:prstClr val="white"/>
                </a:solidFill>
                <a:latin typeface="Red Hat Display Medium" panose="02010303040201060303" pitchFamily="2" charset="0"/>
                <a:ea typeface="Open Sans" pitchFamily="2" charset="0"/>
                <a:cs typeface="Open Sans" pitchFamily="2" charset="0"/>
              </a:rPr>
              <a:t>25 Cunas en Implementación</a:t>
            </a:r>
            <a:endParaRPr lang="es-MX" sz="1800" dirty="0">
              <a:solidFill>
                <a:prstClr val="white"/>
              </a:solidFill>
              <a:latin typeface="Red Hat Display Medium" panose="02010303040201060303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FB40621-B020-5084-4F6C-38B868DF440A}"/>
              </a:ext>
            </a:extLst>
          </p:cNvPr>
          <p:cNvSpPr txBox="1"/>
          <p:nvPr/>
        </p:nvSpPr>
        <p:spPr>
          <a:xfrm>
            <a:off x="5657850" y="2056339"/>
            <a:ext cx="64325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400" b="1" dirty="0">
                <a:solidFill>
                  <a:srgbClr val="9D0C26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100 DE 544 CUNAS</a:t>
            </a:r>
          </a:p>
          <a:p>
            <a:pPr marL="342900" indent="-342900" algn="just">
              <a:buFontTx/>
              <a:buChar char="-"/>
            </a:pPr>
            <a:r>
              <a:rPr lang="es-E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A nivel de la región Cusco, se requiere de 544 cunas infantiles, a la fecha se implementa un aproximado de 100 cunas, teniendo como brecha alrededor de 444 que representa una brecha de 80%.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DB3DD52-A82C-2D44-9B24-E324B0BFDD03}"/>
              </a:ext>
            </a:extLst>
          </p:cNvPr>
          <p:cNvSpPr txBox="1"/>
          <p:nvPr/>
        </p:nvSpPr>
        <p:spPr>
          <a:xfrm>
            <a:off x="5648244" y="3714369"/>
            <a:ext cx="64325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400" b="1" dirty="0">
                <a:solidFill>
                  <a:srgbClr val="9D0C26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ATENCIÓN INTEGRAL</a:t>
            </a:r>
          </a:p>
          <a:p>
            <a:pPr marL="342900" indent="-342900" algn="just">
              <a:buFontTx/>
              <a:buChar char="-"/>
            </a:pPr>
            <a:r>
              <a:rPr lang="es-E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En las cunas se asegura la dotación de alimentación y el suplemento de hierro, además que permite que la madre pueda continuar con sus actividades laborales dejando en un lugar seguro a sus hijos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45D331A-5B27-1A93-9F57-E40070CE3D31}"/>
              </a:ext>
            </a:extLst>
          </p:cNvPr>
          <p:cNvSpPr txBox="1"/>
          <p:nvPr/>
        </p:nvSpPr>
        <p:spPr>
          <a:xfrm>
            <a:off x="5689226" y="5372398"/>
            <a:ext cx="6432551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400" b="1" dirty="0">
                <a:solidFill>
                  <a:srgbClr val="9D0C26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INVOLUCRADOS</a:t>
            </a:r>
          </a:p>
          <a:p>
            <a:pPr marL="342900" indent="-342900" algn="just">
              <a:buFontTx/>
              <a:buChar char="-"/>
            </a:pPr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Gobiernos Locales y comunidad: </a:t>
            </a:r>
            <a:r>
              <a:rPr lang="es-ES" b="1" dirty="0">
                <a:solidFill>
                  <a:srgbClr val="9D0C26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Terreno</a:t>
            </a:r>
          </a:p>
          <a:p>
            <a:pPr marL="342900" indent="-342900" algn="just">
              <a:buFontTx/>
              <a:buChar char="-"/>
            </a:pPr>
            <a:r>
              <a:rPr lang="es-E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Gobierno Regional Cusco:</a:t>
            </a:r>
            <a:r>
              <a:rPr lang="es-ES" sz="1800" b="1" dirty="0">
                <a:solidFill>
                  <a:srgbClr val="9D0C26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 Formula y ejecuta</a:t>
            </a:r>
          </a:p>
          <a:p>
            <a:pPr marL="342900" indent="-342900" algn="just">
              <a:buFontTx/>
              <a:buChar char="-"/>
            </a:pPr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Gobierno Nacional: </a:t>
            </a:r>
            <a:r>
              <a:rPr lang="es-ES" b="1" dirty="0">
                <a:solidFill>
                  <a:srgbClr val="9D0C26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Operación y Mantenimiento</a:t>
            </a:r>
            <a:endParaRPr lang="es-ES" sz="1800" b="1" dirty="0">
              <a:solidFill>
                <a:srgbClr val="9D0C26"/>
              </a:solidFill>
              <a:latin typeface="Red Hat Display" panose="02010303040201060303" pitchFamily="2" charset="0"/>
              <a:ea typeface="Red Hat Display" panose="02010303040201060303" pitchFamily="2" charset="0"/>
              <a:cs typeface="Red Hat Display" panose="020103030402010603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511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adroTexto 16">
            <a:extLst>
              <a:ext uri="{FF2B5EF4-FFF2-40B4-BE49-F238E27FC236}">
                <a16:creationId xmlns:a16="http://schemas.microsoft.com/office/drawing/2014/main" id="{5B1DFF8D-031C-6FCC-BFC2-00170DEB99C6}"/>
              </a:ext>
            </a:extLst>
          </p:cNvPr>
          <p:cNvSpPr txBox="1"/>
          <p:nvPr/>
        </p:nvSpPr>
        <p:spPr>
          <a:xfrm>
            <a:off x="570756" y="2532833"/>
            <a:ext cx="2535425" cy="461665"/>
          </a:xfrm>
          <a:prstGeom prst="rect">
            <a:avLst/>
          </a:prstGeom>
          <a:solidFill>
            <a:srgbClr val="9D0C26"/>
          </a:soli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es-PE"/>
            </a:defPPr>
            <a:lvl1pPr lvl="0" algn="r">
              <a:defRPr sz="2000" b="1">
                <a:solidFill>
                  <a:srgbClr val="9D0C26"/>
                </a:solidFill>
              </a:defRPr>
            </a:lvl1pPr>
          </a:lstStyle>
          <a:p>
            <a:pPr algn="ctr">
              <a:defRPr/>
            </a:pPr>
            <a:r>
              <a:rPr lang="es-MX" sz="2400" b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d Hat Display Medium" panose="02010303040201060303" pitchFamily="2" charset="0"/>
                <a:ea typeface="Open Sans" pitchFamily="2" charset="0"/>
                <a:cs typeface="Open Sans" pitchFamily="2" charset="0"/>
              </a:rPr>
              <a:t>Diagnóstico</a:t>
            </a:r>
            <a:endParaRPr lang="es-MX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ed Hat Display Medium" panose="02010303040201060303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B49BE42-701B-9814-823E-37E0C2C2AE35}"/>
              </a:ext>
            </a:extLst>
          </p:cNvPr>
          <p:cNvSpPr txBox="1"/>
          <p:nvPr/>
        </p:nvSpPr>
        <p:spPr>
          <a:xfrm>
            <a:off x="3359652" y="2047017"/>
            <a:ext cx="4895348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12700" algn="ctr">
              <a:buClr>
                <a:srgbClr val="9D0C26"/>
              </a:buClr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ed Hat Display Medium" panose="02010303040201060303" pitchFamily="2" charset="0"/>
              </a:rPr>
              <a:t>Cerca del </a:t>
            </a: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ed Hat Display Medium" panose="02010303040201060303" pitchFamily="2" charset="0"/>
              </a:rPr>
              <a:t>90% 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ed Hat Display Medium" panose="02010303040201060303" pitchFamily="2" charset="0"/>
              </a:rPr>
              <a:t>de cobertura en infraestructura de agua potable </a:t>
            </a:r>
            <a:r>
              <a:rPr lang="es-ES" sz="1200" dirty="0">
                <a:solidFill>
                  <a:schemeClr val="bg2">
                    <a:lumMod val="75000"/>
                  </a:schemeClr>
                </a:solidFill>
                <a:latin typeface="Red Hat Display Medium" panose="02010303040201060303" pitchFamily="2" charset="0"/>
              </a:rPr>
              <a:t>(ENAPRES, 2022)</a:t>
            </a:r>
            <a:endParaRPr lang="es-ES" sz="1600" dirty="0">
              <a:solidFill>
                <a:schemeClr val="bg2">
                  <a:lumMod val="75000"/>
                </a:schemeClr>
              </a:solidFill>
              <a:latin typeface="Red Hat Display Medium" panose="02010303040201060303" pitchFamily="2" charset="0"/>
            </a:endParaRPr>
          </a:p>
          <a:p>
            <a:pPr marL="12700" algn="ctr">
              <a:buClr>
                <a:srgbClr val="9D0C26"/>
              </a:buClr>
            </a:pPr>
            <a:r>
              <a:rPr lang="es-ES" sz="1600" b="1">
                <a:solidFill>
                  <a:schemeClr val="tx1">
                    <a:lumMod val="75000"/>
                    <a:lumOff val="25000"/>
                  </a:schemeClr>
                </a:solidFill>
                <a:latin typeface="Red Hat Display Medium" panose="02010303040201060303" pitchFamily="2" charset="0"/>
              </a:rPr>
              <a:t>Solo</a:t>
            </a:r>
            <a:r>
              <a:rPr lang="es-ES" sz="2000" b="1">
                <a:solidFill>
                  <a:schemeClr val="tx1">
                    <a:lumMod val="75000"/>
                    <a:lumOff val="25000"/>
                  </a:schemeClr>
                </a:solidFill>
                <a:latin typeface="Red Hat Display Medium" panose="02010303040201060303" pitchFamily="2" charset="0"/>
              </a:rPr>
              <a:t> 11%</a:t>
            </a:r>
            <a:r>
              <a:rPr lang="es-ES" sz="1600" b="1">
                <a:solidFill>
                  <a:schemeClr val="tx1">
                    <a:lumMod val="75000"/>
                    <a:lumOff val="25000"/>
                  </a:schemeClr>
                </a:solidFill>
                <a:latin typeface="Red Hat Display Medium" panose="02010303040201060303" pitchFamily="2" charset="0"/>
              </a:rPr>
              <a:t> 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ed Hat Display Medium" panose="02010303040201060303" pitchFamily="2" charset="0"/>
              </a:rPr>
              <a:t>de hogares rurales  que consume agua clorada </a:t>
            </a:r>
            <a:r>
              <a:rPr lang="es-ES" sz="1200" dirty="0">
                <a:solidFill>
                  <a:schemeClr val="bg2">
                    <a:lumMod val="75000"/>
                  </a:schemeClr>
                </a:solidFill>
                <a:latin typeface="Red Hat Display Medium" panose="02010303040201060303" pitchFamily="2" charset="0"/>
              </a:rPr>
              <a:t>(ENAPRES, 2022)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  <a:latin typeface="Red Hat Display Medium" panose="02010303040201060303" pitchFamily="2" charset="0"/>
            </a:endParaRPr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id="{47EE6A2D-46CD-2DFC-1036-4CB6C1E4C5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6" t="28605" b="24650"/>
          <a:stretch/>
        </p:blipFill>
        <p:spPr bwMode="auto">
          <a:xfrm>
            <a:off x="8428709" y="2064513"/>
            <a:ext cx="2979520" cy="325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B1436260-2583-59A9-A07A-1BD7EE59CE01}"/>
              </a:ext>
            </a:extLst>
          </p:cNvPr>
          <p:cNvSpPr txBox="1"/>
          <p:nvPr/>
        </p:nvSpPr>
        <p:spPr>
          <a:xfrm>
            <a:off x="570756" y="4340814"/>
            <a:ext cx="2535425" cy="461665"/>
          </a:xfrm>
          <a:prstGeom prst="rect">
            <a:avLst/>
          </a:prstGeom>
          <a:solidFill>
            <a:srgbClr val="9D0C26"/>
          </a:soli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es-PE"/>
            </a:defPPr>
            <a:lvl1pPr lvl="0" algn="r">
              <a:defRPr sz="2000" b="1">
                <a:solidFill>
                  <a:srgbClr val="9D0C26"/>
                </a:solidFill>
              </a:defRPr>
            </a:lvl1pPr>
          </a:lstStyle>
          <a:p>
            <a:pPr algn="ctr">
              <a:defRPr/>
            </a:pPr>
            <a:r>
              <a:rPr lang="es-MX" sz="2400" b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d Hat Display Medium" panose="02010303040201060303" pitchFamily="2" charset="0"/>
                <a:ea typeface="Open Sans" pitchFamily="2" charset="0"/>
                <a:cs typeface="Open Sans" pitchFamily="2" charset="0"/>
              </a:rPr>
              <a:t>Propuesta</a:t>
            </a:r>
            <a:endParaRPr lang="es-MX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ed Hat Display Medium" panose="02010303040201060303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F5C50EC-981C-5849-B9FA-15816739EAE1}"/>
              </a:ext>
            </a:extLst>
          </p:cNvPr>
          <p:cNvSpPr txBox="1"/>
          <p:nvPr/>
        </p:nvSpPr>
        <p:spPr>
          <a:xfrm>
            <a:off x="3359652" y="3993689"/>
            <a:ext cx="4895348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355600" indent="-342900" algn="just">
              <a:buClr>
                <a:srgbClr val="9D0C26"/>
              </a:buClr>
              <a:buFont typeface="Wingdings" panose="05000000000000000000" pitchFamily="2" charset="2"/>
              <a:buChar char="ü"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ed Hat Display Medium" panose="02010303040201060303" pitchFamily="2" charset="0"/>
              </a:rPr>
              <a:t>Empadronar y fortalecer capacidades de operadores (Gasfiteros)</a:t>
            </a:r>
          </a:p>
          <a:p>
            <a:pPr marL="355600" indent="-342900" algn="just">
              <a:buClr>
                <a:srgbClr val="9D0C26"/>
              </a:buClr>
              <a:buFont typeface="Wingdings" panose="05000000000000000000" pitchFamily="2" charset="2"/>
              <a:buChar char="ü"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ed Hat Display Medium" panose="02010303040201060303" pitchFamily="2" charset="0"/>
              </a:rPr>
              <a:t>Estipendio de S/600.00 por mes, (Voluntariado) para Control y Monitoreo de Sistemas de Cloración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2775A2D-B92D-671B-3E0C-02884CB6E94B}"/>
              </a:ext>
            </a:extLst>
          </p:cNvPr>
          <p:cNvSpPr txBox="1"/>
          <p:nvPr/>
        </p:nvSpPr>
        <p:spPr>
          <a:xfrm>
            <a:off x="352236" y="5625118"/>
            <a:ext cx="4549733" cy="1039951"/>
          </a:xfrm>
          <a:prstGeom prst="hexagon">
            <a:avLst/>
          </a:prstGeom>
          <a:solidFill>
            <a:srgbClr val="9D0C26"/>
          </a:soli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es-PE"/>
            </a:defPPr>
            <a:lvl1pPr lvl="0" algn="r">
              <a:defRPr sz="2000" b="1">
                <a:solidFill>
                  <a:srgbClr val="9D0C26"/>
                </a:solidFill>
              </a:defRPr>
            </a:lvl1pPr>
          </a:lstStyle>
          <a:p>
            <a:pPr algn="ctr">
              <a:defRPr/>
            </a:pP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ed Hat Display Medium" panose="02010303040201060303" pitchFamily="2" charset="0"/>
                <a:ea typeface="Open Sans" pitchFamily="2" charset="0"/>
                <a:cs typeface="Open Sans" pitchFamily="2" charset="0"/>
              </a:rPr>
              <a:t>Propuesta de costos anuales: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d Hat Display Medium" panose="02010303040201060303" pitchFamily="2" charset="0"/>
                <a:ea typeface="Open Sans" pitchFamily="2" charset="0"/>
                <a:cs typeface="Open Sans" pitchFamily="2" charset="0"/>
              </a:rPr>
              <a:t>+ 25 millones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69CEE93C-62B2-4A65-0DFF-3862237DB469}"/>
              </a:ext>
            </a:extLst>
          </p:cNvPr>
          <p:cNvSpPr txBox="1"/>
          <p:nvPr/>
        </p:nvSpPr>
        <p:spPr>
          <a:xfrm>
            <a:off x="5009745" y="5631677"/>
            <a:ext cx="6986312" cy="1023878"/>
          </a:xfrm>
          <a:prstGeom prst="hexagon">
            <a:avLst/>
          </a:prstGeom>
          <a:solidFill>
            <a:srgbClr val="9D0C26"/>
          </a:soli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es-PE"/>
            </a:defPPr>
            <a:lvl1pPr lvl="0" algn="r">
              <a:defRPr sz="2000" b="1">
                <a:solidFill>
                  <a:srgbClr val="9D0C26"/>
                </a:solidFill>
              </a:defRPr>
            </a:lvl1pPr>
          </a:lstStyle>
          <a:p>
            <a:pPr algn="ctr">
              <a:defRPr/>
            </a:pPr>
            <a:r>
              <a:rPr lang="es-MX" b="0" dirty="0">
                <a:solidFill>
                  <a:prstClr val="white"/>
                </a:solidFill>
                <a:latin typeface="Red Hat Display Medium" panose="02010303040201060303" pitchFamily="2" charset="0"/>
                <a:ea typeface="Open Sans" pitchFamily="2" charset="0"/>
                <a:cs typeface="Open Sans" pitchFamily="2" charset="0"/>
              </a:rPr>
              <a:t>Meta al 2026</a:t>
            </a:r>
            <a:r>
              <a:rPr lang="es-MX" dirty="0">
                <a:solidFill>
                  <a:prstClr val="white"/>
                </a:solidFill>
                <a:latin typeface="Red Hat Display Medium" panose="02010303040201060303" pitchFamily="2" charset="0"/>
                <a:ea typeface="Open Sans" pitchFamily="2" charset="0"/>
                <a:cs typeface="Open Sans" pitchFamily="2" charset="0"/>
              </a:rPr>
              <a:t>: </a:t>
            </a:r>
          </a:p>
          <a:p>
            <a:pPr algn="ctr">
              <a:defRPr/>
            </a:pPr>
            <a:r>
              <a:rPr lang="es-MX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d Hat Display Medium" panose="02010303040201060303" pitchFamily="2" charset="0"/>
                <a:ea typeface="Open Sans" pitchFamily="2" charset="0"/>
                <a:cs typeface="Open Sans" pitchFamily="2" charset="0"/>
              </a:rPr>
              <a:t>50.3% </a:t>
            </a:r>
            <a:r>
              <a:rPr lang="es-MX" sz="19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d Hat Display Medium" panose="02010303040201060303" pitchFamily="2" charset="0"/>
                <a:ea typeface="Open Sans" pitchFamily="2" charset="0"/>
                <a:cs typeface="Open Sans" pitchFamily="2" charset="0"/>
              </a:rPr>
              <a:t>de hogares con acceso a agua clorada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D28B9FEB-49D7-9210-960D-F166F422C3E2}"/>
              </a:ext>
            </a:extLst>
          </p:cNvPr>
          <p:cNvSpPr txBox="1"/>
          <p:nvPr/>
        </p:nvSpPr>
        <p:spPr>
          <a:xfrm>
            <a:off x="3359652" y="3184277"/>
            <a:ext cx="4895348" cy="64633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12700" algn="ctr">
              <a:buClr>
                <a:srgbClr val="9D0C26"/>
              </a:buClr>
            </a:pPr>
            <a:r>
              <a:rPr lang="es-ES" b="1" dirty="0">
                <a:solidFill>
                  <a:schemeClr val="bg1"/>
                </a:solidFill>
                <a:latin typeface="Red Hat Display Medium" panose="02010303040201060303" pitchFamily="2" charset="0"/>
              </a:rPr>
              <a:t>Problema: </a:t>
            </a:r>
            <a:r>
              <a:rPr lang="es-ES" dirty="0">
                <a:solidFill>
                  <a:schemeClr val="bg1"/>
                </a:solidFill>
                <a:latin typeface="Red Hat Display Medium" panose="02010303040201060303" pitchFamily="2" charset="0"/>
              </a:rPr>
              <a:t>Sistemas de Cloración deficientes por falta de mantenimiento del operador.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88E7CBE-4E4F-A384-1149-65FA0FEDC208}"/>
              </a:ext>
            </a:extLst>
          </p:cNvPr>
          <p:cNvSpPr txBox="1"/>
          <p:nvPr/>
        </p:nvSpPr>
        <p:spPr>
          <a:xfrm>
            <a:off x="352236" y="1072883"/>
            <a:ext cx="11487528" cy="666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20000"/>
              </a:lnSpc>
              <a:buFont typeface="+mj-lt"/>
              <a:buAutoNum type="alphaLcParenR" startAt="4"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ed Hat Display Black" panose="02010303040201060303" pitchFamily="2" charset="0"/>
                <a:ea typeface="Red Hat Display SemiBold" panose="02010303040201060303" pitchFamily="2" charset="0"/>
                <a:cs typeface="Red Hat Display SemiBold" panose="02010303040201060303" pitchFamily="2" charset="0"/>
              </a:rPr>
              <a:t>PROPUESTA DE CREACIÓN DE NUEVO PROGRAMA SOCIAL PARA INCREMENTAR</a:t>
            </a:r>
          </a:p>
          <a:p>
            <a:pPr algn="ctr">
              <a:lnSpc>
                <a:spcPct val="120000"/>
              </a:lnSpc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ed Hat Display Black" panose="02010303040201060303" pitchFamily="2" charset="0"/>
                <a:ea typeface="Red Hat Display SemiBold" panose="02010303040201060303" pitchFamily="2" charset="0"/>
                <a:cs typeface="Red Hat Display SemiBold" panose="02010303040201060303" pitchFamily="2" charset="0"/>
              </a:rPr>
              <a:t>EL ACCESO DE LOS HOGARES RURALES A AGUA CLORADA </a:t>
            </a:r>
          </a:p>
        </p:txBody>
      </p:sp>
    </p:spTree>
    <p:extLst>
      <p:ext uri="{BB962C8B-B14F-4D97-AF65-F5344CB8AC3E}">
        <p14:creationId xmlns:p14="http://schemas.microsoft.com/office/powerpoint/2010/main" val="1410458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A30DD4A-CADA-0F19-4C99-C0623B420F95}"/>
              </a:ext>
            </a:extLst>
          </p:cNvPr>
          <p:cNvSpPr/>
          <p:nvPr/>
        </p:nvSpPr>
        <p:spPr>
          <a:xfrm>
            <a:off x="230297" y="130629"/>
            <a:ext cx="4490993" cy="406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2EDE55C-C31A-9DB0-8F1A-371C17751295}"/>
              </a:ext>
            </a:extLst>
          </p:cNvPr>
          <p:cNvSpPr txBox="1"/>
          <p:nvPr/>
        </p:nvSpPr>
        <p:spPr>
          <a:xfrm>
            <a:off x="1341497" y="964633"/>
            <a:ext cx="9509006" cy="400110"/>
          </a:xfrm>
          <a:prstGeom prst="rect">
            <a:avLst/>
          </a:prstGeom>
          <a:solidFill>
            <a:srgbClr val="9D0C2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000" b="1" dirty="0">
                <a:solidFill>
                  <a:schemeClr val="bg1"/>
                </a:solidFill>
                <a:latin typeface="Red Hat Display Medium" panose="02010303040201060303" pitchFamily="2" charset="0"/>
              </a:rPr>
              <a:t>3. RECOMENDACIONES</a:t>
            </a:r>
            <a:endParaRPr lang="es-ES" sz="2000" b="1" dirty="0">
              <a:solidFill>
                <a:schemeClr val="bg1"/>
              </a:solidFill>
              <a:latin typeface="Red Hat Display Medium" panose="02010303040201060303" pitchFamily="2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3CC35EC-D319-500A-54F0-FBB74D7CB3A4}"/>
              </a:ext>
            </a:extLst>
          </p:cNvPr>
          <p:cNvSpPr/>
          <p:nvPr/>
        </p:nvSpPr>
        <p:spPr>
          <a:xfrm>
            <a:off x="746523" y="1662241"/>
            <a:ext cx="10777819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b="1" dirty="0">
                <a:solidFill>
                  <a:schemeClr val="bg1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PARA PROYECTOS DE INVERSIÓN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B709AED-99A0-A388-DD8C-19E75AE4C4CF}"/>
              </a:ext>
            </a:extLst>
          </p:cNvPr>
          <p:cNvSpPr txBox="1"/>
          <p:nvPr/>
        </p:nvSpPr>
        <p:spPr>
          <a:xfrm>
            <a:off x="746524" y="2297639"/>
            <a:ext cx="10777819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400" b="1" dirty="0">
                <a:solidFill>
                  <a:srgbClr val="9D0C26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UNIFICAR CRITERIOS</a:t>
            </a:r>
          </a:p>
          <a:p>
            <a:pPr marL="342900" indent="-342900" algn="just">
              <a:buFontTx/>
              <a:buChar char="-"/>
            </a:pP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Para alcanzar los objetivos regionales, corresponde que cada proyecto que se implemente desde las municipalidades distritales y provinciales tengan criterios unificados en sus componentes, considerando la VISITA DOMICILIARIA y un MECANISMO DE INCENTIVOS a las familias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5928EE4-D577-BBF2-9F22-34B5756D1568}"/>
              </a:ext>
            </a:extLst>
          </p:cNvPr>
          <p:cNvSpPr/>
          <p:nvPr/>
        </p:nvSpPr>
        <p:spPr>
          <a:xfrm>
            <a:off x="746523" y="4348291"/>
            <a:ext cx="10777819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b="1" dirty="0">
                <a:solidFill>
                  <a:schemeClr val="bg1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PARA ACTIVIDADES PERMANENTES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0581AD9-4610-CE88-C015-E7559C809315}"/>
              </a:ext>
            </a:extLst>
          </p:cNvPr>
          <p:cNvSpPr txBox="1"/>
          <p:nvPr/>
        </p:nvSpPr>
        <p:spPr>
          <a:xfrm>
            <a:off x="746524" y="4983689"/>
            <a:ext cx="1077781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400" b="1" dirty="0">
                <a:solidFill>
                  <a:srgbClr val="9D0C26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USO DE CANON PARA ACTIVIDADES</a:t>
            </a:r>
          </a:p>
          <a:p>
            <a:pPr marL="342900" indent="-342900" algn="just">
              <a:buFontTx/>
              <a:buChar char="-"/>
            </a:pP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El estado a través del Ministerio de Economía y Finanzas (MEF) posibilite el uso de un porcentaje de canon para la lucha contra la anemia en actividades permanentes que no requieran necesariamente un proyecto de inversión pública.</a:t>
            </a:r>
          </a:p>
        </p:txBody>
      </p:sp>
    </p:spTree>
    <p:extLst>
      <p:ext uri="{BB962C8B-B14F-4D97-AF65-F5344CB8AC3E}">
        <p14:creationId xmlns:p14="http://schemas.microsoft.com/office/powerpoint/2010/main" val="2751678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4895B4-A598-7192-8EFF-577A97266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056" y="3086100"/>
            <a:ext cx="9769889" cy="823292"/>
          </a:xfrm>
        </p:spPr>
        <p:txBody>
          <a:bodyPr/>
          <a:lstStyle/>
          <a:p>
            <a:pPr algn="ctr"/>
            <a:r>
              <a:rPr lang="es-PE" dirty="0">
                <a:solidFill>
                  <a:schemeClr val="bg1"/>
                </a:solidFill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677107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D89A5E-5455-A998-2361-BCD7A7206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056" y="1518588"/>
            <a:ext cx="9769889" cy="461665"/>
          </a:xfrm>
        </p:spPr>
        <p:txBody>
          <a:bodyPr>
            <a:noAutofit/>
          </a:bodyPr>
          <a:lstStyle/>
          <a:p>
            <a:pPr algn="ctr"/>
            <a:r>
              <a:rPr lang="es-PE" sz="3200" dirty="0"/>
              <a:t>CONTENIDO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DB777A8-0B1C-1B6F-8E56-16E22EB135C9}"/>
              </a:ext>
            </a:extLst>
          </p:cNvPr>
          <p:cNvSpPr/>
          <p:nvPr/>
        </p:nvSpPr>
        <p:spPr>
          <a:xfrm>
            <a:off x="4780907" y="1934534"/>
            <a:ext cx="2630186" cy="45719"/>
          </a:xfrm>
          <a:prstGeom prst="rect">
            <a:avLst/>
          </a:prstGeom>
          <a:solidFill>
            <a:srgbClr val="9D0C26"/>
          </a:solidFill>
          <a:ln>
            <a:solidFill>
              <a:srgbClr val="9D0C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297AA92-272C-44D6-BB11-39712BF0EEAD}"/>
              </a:ext>
            </a:extLst>
          </p:cNvPr>
          <p:cNvSpPr txBox="1"/>
          <p:nvPr/>
        </p:nvSpPr>
        <p:spPr>
          <a:xfrm>
            <a:off x="1169826" y="2404595"/>
            <a:ext cx="98523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9D0C26"/>
              </a:buClr>
              <a:buFont typeface="+mj-lt"/>
              <a:buAutoNum type="arabicPeriod"/>
            </a:pPr>
            <a:r>
              <a:rPr lang="es-ES" sz="2400" b="1" dirty="0"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Datos generales de la Región Cusco</a:t>
            </a:r>
          </a:p>
          <a:p>
            <a:pPr marL="342900" indent="-342900">
              <a:buClr>
                <a:srgbClr val="9D0C26"/>
              </a:buClr>
              <a:buFont typeface="+mj-lt"/>
              <a:buAutoNum type="arabicPeriod"/>
            </a:pPr>
            <a:r>
              <a:rPr lang="es-ES" sz="2400" b="1" dirty="0"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Estrategias de Intervención de Lucha Contra la Anemia y Desnutrición Infantil</a:t>
            </a:r>
          </a:p>
          <a:p>
            <a:pPr marL="914400" lvl="1" indent="-457200">
              <a:buClr>
                <a:srgbClr val="9D0C26"/>
              </a:buClr>
              <a:buFont typeface="+mj-lt"/>
              <a:buAutoNum type="alphaLcParenR"/>
            </a:pPr>
            <a:r>
              <a:rPr lang="es-ES" sz="2400" b="1" dirty="0"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Sello Regional por la Primera Infancia e Inclusión Social “</a:t>
            </a:r>
            <a:r>
              <a:rPr lang="es-ES" sz="2400" b="1" dirty="0" err="1"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Allin</a:t>
            </a:r>
            <a:r>
              <a:rPr lang="es-ES" sz="2400" b="1" dirty="0"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 </a:t>
            </a:r>
            <a:r>
              <a:rPr lang="es-ES" sz="2400" b="1" dirty="0" err="1"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Kawsay</a:t>
            </a:r>
            <a:r>
              <a:rPr lang="es-ES" sz="2400" b="1" dirty="0"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” 2023</a:t>
            </a:r>
          </a:p>
          <a:p>
            <a:pPr marL="914400" lvl="1" indent="-457200">
              <a:buClr>
                <a:srgbClr val="9D0C26"/>
              </a:buClr>
              <a:buFont typeface="+mj-lt"/>
              <a:buAutoNum type="alphaLcParenR"/>
            </a:pPr>
            <a:r>
              <a:rPr lang="es-ES" sz="2400" b="1" dirty="0"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Proyecto de Prevención de Anemia</a:t>
            </a:r>
          </a:p>
          <a:p>
            <a:pPr marL="914400" lvl="1" indent="-457200">
              <a:buClr>
                <a:srgbClr val="9D0C26"/>
              </a:buClr>
              <a:buFont typeface="+mj-lt"/>
              <a:buAutoNum type="alphaLcParenR"/>
            </a:pPr>
            <a:r>
              <a:rPr lang="es-ES" sz="2400" b="1" dirty="0"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Construcción de cunas infantiles - </a:t>
            </a:r>
            <a:r>
              <a:rPr lang="es-ES" sz="2400" b="1" dirty="0" err="1"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Wawacunas</a:t>
            </a:r>
            <a:endParaRPr lang="es-ES" sz="2400" b="1" dirty="0">
              <a:latin typeface="Red Hat Display" panose="02010303040201060303" pitchFamily="2" charset="0"/>
              <a:ea typeface="Red Hat Display" panose="02010303040201060303" pitchFamily="2" charset="0"/>
              <a:cs typeface="Red Hat Display" panose="02010303040201060303" pitchFamily="2" charset="0"/>
            </a:endParaRPr>
          </a:p>
          <a:p>
            <a:pPr marL="914400" lvl="1" indent="-457200">
              <a:buClr>
                <a:srgbClr val="9D0C26"/>
              </a:buClr>
              <a:buFont typeface="+mj-lt"/>
              <a:buAutoNum type="alphaLcParenR"/>
            </a:pPr>
            <a:r>
              <a:rPr lang="es-ES" sz="2400" b="1" dirty="0"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Iniciativa de Programa Social para la cloración de agua.</a:t>
            </a:r>
          </a:p>
          <a:p>
            <a:pPr marL="342900" indent="-342900">
              <a:buClr>
                <a:srgbClr val="9D0C26"/>
              </a:buClr>
              <a:buFont typeface="+mj-lt"/>
              <a:buAutoNum type="arabicPeriod"/>
            </a:pPr>
            <a:r>
              <a:rPr lang="es-ES" sz="2400" b="1" dirty="0"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Recomendaciones</a:t>
            </a:r>
          </a:p>
        </p:txBody>
      </p:sp>
    </p:spTree>
    <p:extLst>
      <p:ext uri="{BB962C8B-B14F-4D97-AF65-F5344CB8AC3E}">
        <p14:creationId xmlns:p14="http://schemas.microsoft.com/office/powerpoint/2010/main" val="3232824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044BCD8-0B8B-FD2F-F700-B708DCA7C985}"/>
              </a:ext>
            </a:extLst>
          </p:cNvPr>
          <p:cNvSpPr txBox="1"/>
          <p:nvPr/>
        </p:nvSpPr>
        <p:spPr>
          <a:xfrm>
            <a:off x="3702090" y="914274"/>
            <a:ext cx="4787821" cy="400110"/>
          </a:xfrm>
          <a:prstGeom prst="rect">
            <a:avLst/>
          </a:prstGeom>
          <a:solidFill>
            <a:srgbClr val="9D0C2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000" b="1" dirty="0">
                <a:solidFill>
                  <a:schemeClr val="bg1"/>
                </a:solidFill>
                <a:latin typeface="Red Hat Display Medium" panose="02010303040201060303" pitchFamily="2" charset="0"/>
              </a:rPr>
              <a:t>1. Datos Generales de la Región Cusco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826A133-F502-A6F9-EF52-5BDF22182566}"/>
              </a:ext>
            </a:extLst>
          </p:cNvPr>
          <p:cNvSpPr txBox="1"/>
          <p:nvPr/>
        </p:nvSpPr>
        <p:spPr>
          <a:xfrm>
            <a:off x="826855" y="1777016"/>
            <a:ext cx="1730828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PE" dirty="0">
                <a:solidFill>
                  <a:schemeClr val="bg1"/>
                </a:solidFill>
                <a:latin typeface="Franklin Gothic Book" panose="020B0503020102020204" pitchFamily="34" charset="0"/>
              </a:rPr>
              <a:t>Población Total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56A440F-5539-D7A3-F5F1-8C0AE6840315}"/>
              </a:ext>
            </a:extLst>
          </p:cNvPr>
          <p:cNvSpPr txBox="1"/>
          <p:nvPr/>
        </p:nvSpPr>
        <p:spPr>
          <a:xfrm>
            <a:off x="2661097" y="1777016"/>
            <a:ext cx="1387928" cy="369332"/>
          </a:xfrm>
          <a:prstGeom prst="rect">
            <a:avLst/>
          </a:prstGeom>
          <a:solidFill>
            <a:srgbClr val="9D0C26"/>
          </a:solidFill>
        </p:spPr>
        <p:txBody>
          <a:bodyPr wrap="square" rtlCol="0">
            <a:spAutoFit/>
          </a:bodyPr>
          <a:lstStyle/>
          <a:p>
            <a:pPr algn="r"/>
            <a:r>
              <a:rPr lang="es-PE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1,205,527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BC45A0B-F02A-5FC9-2FE4-F54E619E13DD}"/>
              </a:ext>
            </a:extLst>
          </p:cNvPr>
          <p:cNvSpPr txBox="1"/>
          <p:nvPr/>
        </p:nvSpPr>
        <p:spPr>
          <a:xfrm>
            <a:off x="1468752" y="2277199"/>
            <a:ext cx="1115787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PE" dirty="0">
                <a:solidFill>
                  <a:schemeClr val="bg1"/>
                </a:solidFill>
                <a:latin typeface="Franklin Gothic Book" panose="020B0503020102020204" pitchFamily="34" charset="0"/>
              </a:rPr>
              <a:t>Varones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7FF1EAD-2372-F81C-782D-8E5A39F38F35}"/>
              </a:ext>
            </a:extLst>
          </p:cNvPr>
          <p:cNvSpPr txBox="1"/>
          <p:nvPr/>
        </p:nvSpPr>
        <p:spPr>
          <a:xfrm>
            <a:off x="2687954" y="2277199"/>
            <a:ext cx="1387928" cy="369332"/>
          </a:xfrm>
          <a:prstGeom prst="rect">
            <a:avLst/>
          </a:prstGeom>
          <a:solidFill>
            <a:srgbClr val="9D0C26"/>
          </a:solidFill>
        </p:spPr>
        <p:txBody>
          <a:bodyPr wrap="square" rtlCol="0">
            <a:spAutoFit/>
          </a:bodyPr>
          <a:lstStyle/>
          <a:p>
            <a:pPr algn="r"/>
            <a:r>
              <a:rPr lang="es-PE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609,002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034062E-3ADA-AFDC-AD3B-AF9D20D2A5DF}"/>
              </a:ext>
            </a:extLst>
          </p:cNvPr>
          <p:cNvSpPr txBox="1"/>
          <p:nvPr/>
        </p:nvSpPr>
        <p:spPr>
          <a:xfrm>
            <a:off x="9317482" y="2201553"/>
            <a:ext cx="890793" cy="4001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21.7%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6F72203C-3854-C292-662E-D6D60E1DF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027" y="4484364"/>
            <a:ext cx="1151974" cy="102491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192A92B-4DA4-A753-A90B-6D17186FE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5320" y="3061244"/>
            <a:ext cx="1033389" cy="101644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6BEAAFB-AE0C-58A3-A205-7AAA0E689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9909" y="1638124"/>
            <a:ext cx="1084211" cy="1016448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16DCB412-88A9-7D35-B895-4F55CABF73F9}"/>
              </a:ext>
            </a:extLst>
          </p:cNvPr>
          <p:cNvSpPr txBox="1"/>
          <p:nvPr/>
        </p:nvSpPr>
        <p:spPr>
          <a:xfrm>
            <a:off x="10277852" y="2201553"/>
            <a:ext cx="890793" cy="4001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2.6%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5D45C77-AA03-48E2-03E6-D8001C8C9C47}"/>
              </a:ext>
            </a:extLst>
          </p:cNvPr>
          <p:cNvSpPr txBox="1"/>
          <p:nvPr/>
        </p:nvSpPr>
        <p:spPr>
          <a:xfrm>
            <a:off x="8989961" y="1733666"/>
            <a:ext cx="1455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200" b="1" dirty="0"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Pobreza</a:t>
            </a:r>
          </a:p>
          <a:p>
            <a:pPr algn="ctr"/>
            <a:r>
              <a:rPr lang="es-PE" sz="1200" b="1" dirty="0"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total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B27D26D-5AA5-C11C-C3E1-81B6645901A6}"/>
              </a:ext>
            </a:extLst>
          </p:cNvPr>
          <p:cNvSpPr txBox="1"/>
          <p:nvPr/>
        </p:nvSpPr>
        <p:spPr>
          <a:xfrm>
            <a:off x="9967621" y="1733666"/>
            <a:ext cx="1511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200" b="1" dirty="0"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Pobreza</a:t>
            </a:r>
          </a:p>
          <a:p>
            <a:pPr algn="ctr"/>
            <a:r>
              <a:rPr lang="es-PE" sz="1200" b="1" dirty="0"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extrema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1015ABA7-4DAE-19A2-0D50-498E64318E16}"/>
              </a:ext>
            </a:extLst>
          </p:cNvPr>
          <p:cNvSpPr txBox="1"/>
          <p:nvPr/>
        </p:nvSpPr>
        <p:spPr>
          <a:xfrm>
            <a:off x="10230071" y="3534283"/>
            <a:ext cx="890793" cy="4001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67.5%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79B0C52-5755-82EF-EC77-4F796D3AFD31}"/>
              </a:ext>
            </a:extLst>
          </p:cNvPr>
          <p:cNvSpPr txBox="1"/>
          <p:nvPr/>
        </p:nvSpPr>
        <p:spPr>
          <a:xfrm>
            <a:off x="9383671" y="3043356"/>
            <a:ext cx="2583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200" b="1" dirty="0"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Hogares con paquete integrado de 4 servicios básicos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CDC18DC-D0F1-4D23-5D92-09CB04F060A1}"/>
              </a:ext>
            </a:extLst>
          </p:cNvPr>
          <p:cNvSpPr txBox="1"/>
          <p:nvPr/>
        </p:nvSpPr>
        <p:spPr>
          <a:xfrm>
            <a:off x="11224536" y="2201553"/>
            <a:ext cx="890793" cy="4001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44.6%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0D80B872-446E-F12A-C730-C6AD8970780B}"/>
              </a:ext>
            </a:extLst>
          </p:cNvPr>
          <p:cNvSpPr txBox="1"/>
          <p:nvPr/>
        </p:nvSpPr>
        <p:spPr>
          <a:xfrm>
            <a:off x="10976850" y="1749055"/>
            <a:ext cx="13974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 algn="ctr">
              <a:defRPr sz="1200" b="1"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defRPr>
            </a:lvl1pPr>
          </a:lstStyle>
          <a:p>
            <a:r>
              <a:rPr lang="es-PE" sz="1100" dirty="0"/>
              <a:t>Vulnerabilidad a</a:t>
            </a:r>
          </a:p>
          <a:p>
            <a:r>
              <a:rPr lang="es-PE" sz="1100" dirty="0"/>
              <a:t>la pobreza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7774FCD7-73DE-EA98-F23A-0C8076AA751B}"/>
              </a:ext>
            </a:extLst>
          </p:cNvPr>
          <p:cNvSpPr txBox="1"/>
          <p:nvPr/>
        </p:nvSpPr>
        <p:spPr>
          <a:xfrm>
            <a:off x="1456437" y="2762488"/>
            <a:ext cx="1115787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PE" dirty="0">
                <a:solidFill>
                  <a:schemeClr val="bg1"/>
                </a:solidFill>
                <a:latin typeface="Franklin Gothic Book" panose="020B0503020102020204" pitchFamily="34" charset="0"/>
              </a:rPr>
              <a:t>Mujeres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F031742F-24D5-F53A-0384-45EEBB49B57D}"/>
              </a:ext>
            </a:extLst>
          </p:cNvPr>
          <p:cNvSpPr txBox="1"/>
          <p:nvPr/>
        </p:nvSpPr>
        <p:spPr>
          <a:xfrm>
            <a:off x="2675639" y="2762488"/>
            <a:ext cx="1387928" cy="369332"/>
          </a:xfrm>
          <a:prstGeom prst="rect">
            <a:avLst/>
          </a:prstGeom>
          <a:solidFill>
            <a:srgbClr val="9D0C26"/>
          </a:solidFill>
        </p:spPr>
        <p:txBody>
          <a:bodyPr wrap="square" rtlCol="0">
            <a:spAutoFit/>
          </a:bodyPr>
          <a:lstStyle/>
          <a:p>
            <a:pPr algn="r"/>
            <a:r>
              <a:rPr lang="es-PE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596,525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7B051A9B-C207-6402-4E94-1580962E926F}"/>
              </a:ext>
            </a:extLst>
          </p:cNvPr>
          <p:cNvSpPr txBox="1"/>
          <p:nvPr/>
        </p:nvSpPr>
        <p:spPr>
          <a:xfrm>
            <a:off x="814540" y="3830873"/>
            <a:ext cx="1730828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PE" dirty="0">
                <a:solidFill>
                  <a:schemeClr val="bg1"/>
                </a:solidFill>
                <a:latin typeface="Franklin Gothic Book" panose="020B0503020102020204" pitchFamily="34" charset="0"/>
              </a:rPr>
              <a:t>Población 0 a 3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C837C4E3-8DA9-C9F2-8A37-34AE82C83B4B}"/>
              </a:ext>
            </a:extLst>
          </p:cNvPr>
          <p:cNvSpPr txBox="1"/>
          <p:nvPr/>
        </p:nvSpPr>
        <p:spPr>
          <a:xfrm>
            <a:off x="2648782" y="3830873"/>
            <a:ext cx="1387928" cy="369332"/>
          </a:xfrm>
          <a:prstGeom prst="rect">
            <a:avLst/>
          </a:prstGeom>
          <a:solidFill>
            <a:srgbClr val="9D0C26"/>
          </a:solidFill>
        </p:spPr>
        <p:txBody>
          <a:bodyPr wrap="square" rtlCol="0">
            <a:spAutoFit/>
          </a:bodyPr>
          <a:lstStyle/>
          <a:p>
            <a:pPr algn="r"/>
            <a:r>
              <a:rPr lang="es-PE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79,732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BA5D4EA2-A01F-88F6-0FEC-E45ADF32166E}"/>
              </a:ext>
            </a:extLst>
          </p:cNvPr>
          <p:cNvSpPr txBox="1"/>
          <p:nvPr/>
        </p:nvSpPr>
        <p:spPr>
          <a:xfrm>
            <a:off x="822692" y="4516555"/>
            <a:ext cx="1730828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PE" dirty="0">
                <a:solidFill>
                  <a:schemeClr val="bg1"/>
                </a:solidFill>
                <a:latin typeface="Franklin Gothic Book" panose="020B0503020102020204" pitchFamily="34" charset="0"/>
              </a:rPr>
              <a:t>N° de distritos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99A6FACC-1A17-5F67-DD5F-F29ED5174ABD}"/>
              </a:ext>
            </a:extLst>
          </p:cNvPr>
          <p:cNvSpPr txBox="1"/>
          <p:nvPr/>
        </p:nvSpPr>
        <p:spPr>
          <a:xfrm>
            <a:off x="2656934" y="4516555"/>
            <a:ext cx="1387928" cy="369332"/>
          </a:xfrm>
          <a:prstGeom prst="rect">
            <a:avLst/>
          </a:prstGeom>
          <a:solidFill>
            <a:srgbClr val="9D0C26"/>
          </a:solidFill>
        </p:spPr>
        <p:txBody>
          <a:bodyPr wrap="square" rtlCol="0">
            <a:spAutoFit/>
          </a:bodyPr>
          <a:lstStyle/>
          <a:p>
            <a:pPr algn="r"/>
            <a:r>
              <a:rPr lang="es-PE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116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5EFCC315-AF68-7C41-810A-72213066E0DB}"/>
              </a:ext>
            </a:extLst>
          </p:cNvPr>
          <p:cNvSpPr txBox="1"/>
          <p:nvPr/>
        </p:nvSpPr>
        <p:spPr>
          <a:xfrm>
            <a:off x="810377" y="5202237"/>
            <a:ext cx="1730828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PE" dirty="0">
                <a:solidFill>
                  <a:schemeClr val="bg1"/>
                </a:solidFill>
                <a:latin typeface="Franklin Gothic Book" panose="020B0503020102020204" pitchFamily="34" charset="0"/>
              </a:rPr>
              <a:t>N° de IPRESS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185CD266-251F-55EB-1B7F-098FB9ABE579}"/>
              </a:ext>
            </a:extLst>
          </p:cNvPr>
          <p:cNvSpPr txBox="1"/>
          <p:nvPr/>
        </p:nvSpPr>
        <p:spPr>
          <a:xfrm>
            <a:off x="2644619" y="5202237"/>
            <a:ext cx="1387928" cy="369332"/>
          </a:xfrm>
          <a:prstGeom prst="rect">
            <a:avLst/>
          </a:prstGeom>
          <a:solidFill>
            <a:srgbClr val="9D0C26"/>
          </a:solidFill>
        </p:spPr>
        <p:txBody>
          <a:bodyPr wrap="square" rtlCol="0">
            <a:spAutoFit/>
          </a:bodyPr>
          <a:lstStyle/>
          <a:p>
            <a:pPr algn="r"/>
            <a:r>
              <a:rPr lang="es-PE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340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C43E3FE3-2C69-64DC-0442-7829540FBCB8}"/>
              </a:ext>
            </a:extLst>
          </p:cNvPr>
          <p:cNvSpPr txBox="1"/>
          <p:nvPr/>
        </p:nvSpPr>
        <p:spPr>
          <a:xfrm>
            <a:off x="810377" y="5887918"/>
            <a:ext cx="1730828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PE" dirty="0">
                <a:solidFill>
                  <a:schemeClr val="bg1"/>
                </a:solidFill>
                <a:latin typeface="Franklin Gothic Book" panose="020B0503020102020204" pitchFamily="34" charset="0"/>
              </a:rPr>
              <a:t>N° de II.EE.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A209C389-188C-609C-4585-53D4B736A214}"/>
              </a:ext>
            </a:extLst>
          </p:cNvPr>
          <p:cNvSpPr txBox="1"/>
          <p:nvPr/>
        </p:nvSpPr>
        <p:spPr>
          <a:xfrm>
            <a:off x="2644619" y="5887918"/>
            <a:ext cx="1387928" cy="369332"/>
          </a:xfrm>
          <a:prstGeom prst="rect">
            <a:avLst/>
          </a:prstGeom>
          <a:solidFill>
            <a:srgbClr val="9D0C26"/>
          </a:solidFill>
        </p:spPr>
        <p:txBody>
          <a:bodyPr wrap="square" rtlCol="0">
            <a:spAutoFit/>
          </a:bodyPr>
          <a:lstStyle/>
          <a:p>
            <a:pPr algn="r"/>
            <a:r>
              <a:rPr lang="es-PE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4868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D114597-421E-D1E1-E22C-087F4FC17C3B}"/>
              </a:ext>
            </a:extLst>
          </p:cNvPr>
          <p:cNvSpPr txBox="1"/>
          <p:nvPr/>
        </p:nvSpPr>
        <p:spPr>
          <a:xfrm>
            <a:off x="823087" y="3249291"/>
            <a:ext cx="813467" cy="33855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PE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Urbano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4BA2A6B-1906-F592-082F-2A1921641535}"/>
              </a:ext>
            </a:extLst>
          </p:cNvPr>
          <p:cNvSpPr txBox="1"/>
          <p:nvPr/>
        </p:nvSpPr>
        <p:spPr>
          <a:xfrm>
            <a:off x="1682706" y="3249291"/>
            <a:ext cx="772702" cy="338554"/>
          </a:xfrm>
          <a:prstGeom prst="rect">
            <a:avLst/>
          </a:prstGeom>
          <a:solidFill>
            <a:srgbClr val="9D0C26"/>
          </a:solidFill>
        </p:spPr>
        <p:txBody>
          <a:bodyPr wrap="square" rtlCol="0">
            <a:spAutoFit/>
          </a:bodyPr>
          <a:lstStyle/>
          <a:p>
            <a:pPr algn="r"/>
            <a:r>
              <a:rPr lang="es-PE" sz="16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60.7%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054D126-7ECD-3624-81ED-65B9C0D65279}"/>
              </a:ext>
            </a:extLst>
          </p:cNvPr>
          <p:cNvSpPr txBox="1"/>
          <p:nvPr/>
        </p:nvSpPr>
        <p:spPr>
          <a:xfrm>
            <a:off x="2501560" y="3247378"/>
            <a:ext cx="707286" cy="33855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PE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Rural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E9357EA-0237-F5FE-B617-B0517F480CEE}"/>
              </a:ext>
            </a:extLst>
          </p:cNvPr>
          <p:cNvSpPr txBox="1"/>
          <p:nvPr/>
        </p:nvSpPr>
        <p:spPr>
          <a:xfrm>
            <a:off x="3254999" y="3247378"/>
            <a:ext cx="813467" cy="338554"/>
          </a:xfrm>
          <a:prstGeom prst="rect">
            <a:avLst/>
          </a:prstGeom>
          <a:solidFill>
            <a:srgbClr val="9D0C26"/>
          </a:solidFill>
        </p:spPr>
        <p:txBody>
          <a:bodyPr wrap="square" rtlCol="0">
            <a:spAutoFit/>
          </a:bodyPr>
          <a:lstStyle/>
          <a:p>
            <a:pPr algn="r"/>
            <a:r>
              <a:rPr lang="es-PE" sz="16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39.3%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E9BA8255-F886-3128-FF65-7B7C1C780995}"/>
              </a:ext>
            </a:extLst>
          </p:cNvPr>
          <p:cNvSpPr txBox="1"/>
          <p:nvPr/>
        </p:nvSpPr>
        <p:spPr>
          <a:xfrm>
            <a:off x="10064661" y="2612794"/>
            <a:ext cx="13171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100" dirty="0">
                <a:solidFill>
                  <a:schemeClr val="bg2">
                    <a:lumMod val="75000"/>
                  </a:schemeClr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ENAHO 2022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6586A514-4BF4-DA6A-FA0C-60D9D21E41C2}"/>
              </a:ext>
            </a:extLst>
          </p:cNvPr>
          <p:cNvSpPr txBox="1"/>
          <p:nvPr/>
        </p:nvSpPr>
        <p:spPr>
          <a:xfrm>
            <a:off x="10016881" y="3950546"/>
            <a:ext cx="13171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000" dirty="0">
                <a:solidFill>
                  <a:schemeClr val="bg2">
                    <a:lumMod val="75000"/>
                  </a:schemeClr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ENAHO 2022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6B3EEC6-3225-C7DC-BBC6-AB4B621E90B1}"/>
              </a:ext>
            </a:extLst>
          </p:cNvPr>
          <p:cNvSpPr txBox="1"/>
          <p:nvPr/>
        </p:nvSpPr>
        <p:spPr>
          <a:xfrm>
            <a:off x="9228141" y="6440707"/>
            <a:ext cx="2894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>
                <a:solidFill>
                  <a:schemeClr val="bg2">
                    <a:lumMod val="50000"/>
                  </a:schemeClr>
                </a:solidFill>
                <a:latin typeface="Franklin Gothic Book" panose="020B0503020102020204" pitchFamily="34" charset="0"/>
              </a:rPr>
              <a:t>Fuente: Encuesta Demográfica y de Salud Familiar – ENDES, MINSA.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5A542E6F-B87A-5792-D856-B19402948558}"/>
              </a:ext>
            </a:extLst>
          </p:cNvPr>
          <p:cNvSpPr txBox="1"/>
          <p:nvPr/>
        </p:nvSpPr>
        <p:spPr>
          <a:xfrm>
            <a:off x="9088708" y="4256857"/>
            <a:ext cx="30565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 algn="ctr">
              <a:defRPr sz="12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s-ES" sz="1100" dirty="0">
                <a:solidFill>
                  <a:schemeClr val="tx1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Porcentaje de niñas y niños de 06 a 35 meses de edad con prevalencia de anemia, según ENDES, REGIÓN CUSCO 2019-2022</a:t>
            </a:r>
          </a:p>
        </p:txBody>
      </p:sp>
      <p:graphicFrame>
        <p:nvGraphicFramePr>
          <p:cNvPr id="27" name="Gráfico 26">
            <a:extLst>
              <a:ext uri="{FF2B5EF4-FFF2-40B4-BE49-F238E27FC236}">
                <a16:creationId xmlns:a16="http://schemas.microsoft.com/office/drawing/2014/main" id="{06236D93-5122-ABD5-3824-78230550DE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8627143"/>
              </p:ext>
            </p:extLst>
          </p:nvPr>
        </p:nvGraphicFramePr>
        <p:xfrm>
          <a:off x="9171461" y="4915231"/>
          <a:ext cx="2795802" cy="1508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31" name="Imagen 30">
            <a:extLst>
              <a:ext uri="{FF2B5EF4-FFF2-40B4-BE49-F238E27FC236}">
                <a16:creationId xmlns:a16="http://schemas.microsoft.com/office/drawing/2014/main" id="{63A683D1-8F48-EE20-0BE6-50B32165E09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178" r="15398"/>
          <a:stretch/>
        </p:blipFill>
        <p:spPr>
          <a:xfrm>
            <a:off x="4231708" y="1733666"/>
            <a:ext cx="3875297" cy="45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97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21E1BE4-186F-FCCD-5200-5119876FC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75" y="2103761"/>
            <a:ext cx="3711702" cy="328913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73735BA-9FAD-05D7-C3A2-317995F3CCB2}"/>
              </a:ext>
            </a:extLst>
          </p:cNvPr>
          <p:cNvSpPr txBox="1"/>
          <p:nvPr/>
        </p:nvSpPr>
        <p:spPr>
          <a:xfrm>
            <a:off x="5940894" y="1867832"/>
            <a:ext cx="5445967" cy="9233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s-PE"/>
            </a:defPPr>
            <a:lvl1pPr lvl="0" algn="r">
              <a:defRPr sz="2000" b="1">
                <a:solidFill>
                  <a:srgbClr val="9D0C26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800" dirty="0">
                <a:solidFill>
                  <a:prstClr val="white"/>
                </a:solidFill>
                <a:latin typeface="Red Hat Display Medium" panose="02010303040201060303" pitchFamily="2" charset="0"/>
                <a:ea typeface="Open Sans" pitchFamily="2" charset="0"/>
                <a:cs typeface="Open Sans" pitchFamily="2" charset="0"/>
              </a:rPr>
              <a:t>Estrategia que promueve la implementación de acciones por los gobiernos locales para prevenir y reducir la anemia y desnutrición crónica.</a:t>
            </a:r>
            <a:endParaRPr kumimoji="0" lang="es-MX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ed Hat Display Medium" panose="02010303040201060303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D117BD3-FB75-2D33-04A6-9A5C8BB050A4}"/>
              </a:ext>
            </a:extLst>
          </p:cNvPr>
          <p:cNvSpPr txBox="1"/>
          <p:nvPr/>
        </p:nvSpPr>
        <p:spPr>
          <a:xfrm>
            <a:off x="5940893" y="3030580"/>
            <a:ext cx="5445967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s-PE"/>
            </a:defPPr>
            <a:lvl1pPr lvl="0" algn="r">
              <a:defRPr sz="2000" b="1">
                <a:solidFill>
                  <a:srgbClr val="9D0C26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800" dirty="0">
                <a:solidFill>
                  <a:prstClr val="white"/>
                </a:solidFill>
                <a:latin typeface="Red Hat Display Medium" panose="02010303040201060303" pitchFamily="2" charset="0"/>
                <a:ea typeface="Open Sans" pitchFamily="2" charset="0"/>
                <a:cs typeface="Open Sans" pitchFamily="2" charset="0"/>
              </a:rPr>
              <a:t>A través de un proceso concursable para financiar proyectos de inversión pública</a:t>
            </a:r>
            <a:endParaRPr kumimoji="0" lang="es-MX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ed Hat Display Medium" panose="02010303040201060303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4EE6E9E-1124-46DC-0536-ED5E164D688D}"/>
              </a:ext>
            </a:extLst>
          </p:cNvPr>
          <p:cNvSpPr txBox="1"/>
          <p:nvPr/>
        </p:nvSpPr>
        <p:spPr>
          <a:xfrm>
            <a:off x="5940893" y="3866120"/>
            <a:ext cx="5445967" cy="1692771"/>
          </a:xfrm>
          <a:prstGeom prst="rect">
            <a:avLst/>
          </a:prstGeom>
          <a:solidFill>
            <a:srgbClr val="9D0C26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s-PE"/>
            </a:defPPr>
            <a:lvl1pPr lvl="0" algn="r">
              <a:defRPr sz="2000" b="1">
                <a:solidFill>
                  <a:srgbClr val="9D0C26"/>
                </a:solidFill>
              </a:defRPr>
            </a:lvl1pPr>
          </a:lstStyle>
          <a:p>
            <a:pPr algn="ctr"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ed Hat Display Medium" panose="02010303040201060303" pitchFamily="2" charset="0"/>
                <a:ea typeface="Open Sans" pitchFamily="2" charset="0"/>
                <a:cs typeface="Open Sans" pitchFamily="2" charset="0"/>
              </a:rPr>
              <a:t>Fondo Concursable de:</a:t>
            </a:r>
            <a:endParaRPr kumimoji="0" lang="es-MX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ed Hat Display Medium" panose="02010303040201060303" pitchFamily="2" charset="0"/>
              <a:ea typeface="Open Sans" pitchFamily="2" charset="0"/>
              <a:cs typeface="Open Sans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4000" dirty="0">
                <a:solidFill>
                  <a:prstClr val="white"/>
                </a:solidFill>
                <a:latin typeface="Red Hat Display Medium" panose="02010303040201060303" pitchFamily="2" charset="0"/>
                <a:ea typeface="Open Sans" pitchFamily="2" charset="0"/>
                <a:cs typeface="Open Sans" pitchFamily="2" charset="0"/>
              </a:rPr>
              <a:t>S/21,000,000.00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800" b="0" dirty="0">
                <a:solidFill>
                  <a:prstClr val="white"/>
                </a:solidFill>
                <a:latin typeface="Red Hat Display Medium" panose="02010303040201060303" pitchFamily="2" charset="0"/>
                <a:ea typeface="Open Sans" pitchFamily="2" charset="0"/>
                <a:cs typeface="Open Sans" pitchFamily="2" charset="0"/>
              </a:rPr>
              <a:t>Para financiar proyectos en DIT, saneamiento, seguridad alimentaria e inclusión social.</a:t>
            </a:r>
            <a:endParaRPr lang="es-MX" sz="2800" b="0" dirty="0">
              <a:solidFill>
                <a:prstClr val="white"/>
              </a:solidFill>
              <a:latin typeface="Red Hat Display Medium" panose="02010303040201060303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F9F8604-E050-2FC8-418A-671B44B13912}"/>
              </a:ext>
            </a:extLst>
          </p:cNvPr>
          <p:cNvSpPr/>
          <p:nvPr/>
        </p:nvSpPr>
        <p:spPr>
          <a:xfrm>
            <a:off x="362505" y="5899413"/>
            <a:ext cx="22249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algn="ctr"/>
            <a:r>
              <a:rPr lang="es-ES_tradnl" sz="2000" dirty="0">
                <a:latin typeface="Franklin Gothic Book" panose="020B0503020102020204" pitchFamily="34" charset="0"/>
                <a:ea typeface="Segoe UI Symbol" panose="020B0502040204020203" pitchFamily="34" charset="0"/>
              </a:rPr>
              <a:t>Articulación</a:t>
            </a:r>
          </a:p>
          <a:p>
            <a:pPr marL="174625" algn="ctr"/>
            <a:r>
              <a:rPr lang="es-ES_tradnl" sz="2000" b="1" dirty="0">
                <a:latin typeface="Franklin Gothic Book" panose="020B0503020102020204" pitchFamily="34" charset="0"/>
                <a:ea typeface="Segoe UI Symbol" panose="020B0502040204020203" pitchFamily="34" charset="0"/>
              </a:rPr>
              <a:t>Intersectorial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768F6344-BF5A-A189-9062-BC8E111C3D22}"/>
              </a:ext>
            </a:extLst>
          </p:cNvPr>
          <p:cNvCxnSpPr>
            <a:cxnSpLocks/>
          </p:cNvCxnSpPr>
          <p:nvPr/>
        </p:nvCxnSpPr>
        <p:spPr>
          <a:xfrm>
            <a:off x="-65314" y="6253356"/>
            <a:ext cx="550506" cy="0"/>
          </a:xfrm>
          <a:prstGeom prst="line">
            <a:avLst/>
          </a:prstGeom>
          <a:ln w="28575">
            <a:solidFill>
              <a:srgbClr val="9D0C26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8">
            <a:extLst>
              <a:ext uri="{FF2B5EF4-FFF2-40B4-BE49-F238E27FC236}">
                <a16:creationId xmlns:a16="http://schemas.microsoft.com/office/drawing/2014/main" id="{5FE4EFBE-DFE4-F3E4-F5D9-4039553F4A86}"/>
              </a:ext>
            </a:extLst>
          </p:cNvPr>
          <p:cNvSpPr/>
          <p:nvPr/>
        </p:nvSpPr>
        <p:spPr>
          <a:xfrm>
            <a:off x="2812168" y="5899414"/>
            <a:ext cx="27527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algn="ctr"/>
            <a:r>
              <a:rPr lang="es-ES_tradnl" sz="2000" dirty="0">
                <a:latin typeface="Franklin Gothic Book" panose="020B0503020102020204" pitchFamily="34" charset="0"/>
                <a:ea typeface="Segoe UI Symbol" panose="020B0502040204020203" pitchFamily="34" charset="0"/>
              </a:rPr>
              <a:t>Articulación </a:t>
            </a:r>
            <a:r>
              <a:rPr lang="es-ES_tradnl" sz="2000" b="1" dirty="0">
                <a:latin typeface="Franklin Gothic Book" panose="020B0503020102020204" pitchFamily="34" charset="0"/>
                <a:ea typeface="Segoe UI Symbol" panose="020B0502040204020203" pitchFamily="34" charset="0"/>
              </a:rPr>
              <a:t>Interinstitucional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3C91D01-6DA2-B897-93D7-CDA8FE7001E1}"/>
              </a:ext>
            </a:extLst>
          </p:cNvPr>
          <p:cNvSpPr/>
          <p:nvPr/>
        </p:nvSpPr>
        <p:spPr>
          <a:xfrm>
            <a:off x="5657713" y="5899413"/>
            <a:ext cx="31072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algn="ctr"/>
            <a:r>
              <a:rPr lang="es-ES_tradnl" sz="2000" dirty="0">
                <a:latin typeface="Franklin Gothic Book" panose="020B0503020102020204" pitchFamily="34" charset="0"/>
                <a:ea typeface="Segoe UI Symbol" panose="020B0502040204020203" pitchFamily="34" charset="0"/>
              </a:rPr>
              <a:t>Articulación </a:t>
            </a:r>
            <a:r>
              <a:rPr lang="es-ES_tradnl" sz="2000" b="1" dirty="0">
                <a:latin typeface="Franklin Gothic Book" panose="020B0503020102020204" pitchFamily="34" charset="0"/>
                <a:ea typeface="Segoe UI Symbol" panose="020B0502040204020203" pitchFamily="34" charset="0"/>
              </a:rPr>
              <a:t>Intergubernamental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5E09BD74-823A-5A7E-BA76-9FA38AC4958D}"/>
              </a:ext>
            </a:extLst>
          </p:cNvPr>
          <p:cNvCxnSpPr>
            <a:cxnSpLocks/>
          </p:cNvCxnSpPr>
          <p:nvPr/>
        </p:nvCxnSpPr>
        <p:spPr>
          <a:xfrm>
            <a:off x="8560682" y="6253356"/>
            <a:ext cx="439942" cy="0"/>
          </a:xfrm>
          <a:prstGeom prst="line">
            <a:avLst/>
          </a:prstGeom>
          <a:ln w="28575">
            <a:solidFill>
              <a:srgbClr val="9D0C26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1EBF3D5-C138-6346-F423-D93B37324CD4}"/>
              </a:ext>
            </a:extLst>
          </p:cNvPr>
          <p:cNvSpPr/>
          <p:nvPr/>
        </p:nvSpPr>
        <p:spPr>
          <a:xfrm>
            <a:off x="8876369" y="5899413"/>
            <a:ext cx="26446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algn="ctr"/>
            <a:r>
              <a:rPr lang="es-ES_tradnl" sz="2000" dirty="0">
                <a:latin typeface="Franklin Gothic Book" panose="020B0503020102020204" pitchFamily="34" charset="0"/>
                <a:ea typeface="Segoe UI Symbol" panose="020B0502040204020203" pitchFamily="34" charset="0"/>
              </a:rPr>
              <a:t>Articulación </a:t>
            </a:r>
            <a:r>
              <a:rPr lang="es-ES_tradnl" sz="2000" b="1" dirty="0">
                <a:latin typeface="Franklin Gothic Book" panose="020B0503020102020204" pitchFamily="34" charset="0"/>
                <a:ea typeface="Segoe UI Symbol" panose="020B0502040204020203" pitchFamily="34" charset="0"/>
              </a:rPr>
              <a:t>Intrainstitucional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429D19AA-27C5-27DD-46F7-53845AEDEA5B}"/>
              </a:ext>
            </a:extLst>
          </p:cNvPr>
          <p:cNvCxnSpPr>
            <a:cxnSpLocks/>
          </p:cNvCxnSpPr>
          <p:nvPr/>
        </p:nvCxnSpPr>
        <p:spPr>
          <a:xfrm>
            <a:off x="2536915" y="6223047"/>
            <a:ext cx="550506" cy="0"/>
          </a:xfrm>
          <a:prstGeom prst="line">
            <a:avLst/>
          </a:prstGeom>
          <a:ln w="28575">
            <a:solidFill>
              <a:srgbClr val="9D0C26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4DA8822E-2B55-32D3-49CC-E212F73EBA02}"/>
              </a:ext>
            </a:extLst>
          </p:cNvPr>
          <p:cNvCxnSpPr>
            <a:cxnSpLocks/>
          </p:cNvCxnSpPr>
          <p:nvPr/>
        </p:nvCxnSpPr>
        <p:spPr>
          <a:xfrm>
            <a:off x="5438191" y="6237950"/>
            <a:ext cx="550506" cy="0"/>
          </a:xfrm>
          <a:prstGeom prst="line">
            <a:avLst/>
          </a:prstGeom>
          <a:ln w="28575">
            <a:solidFill>
              <a:srgbClr val="9D0C26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D01D45D5-C105-50D7-5AED-522B6B5A4627}"/>
              </a:ext>
            </a:extLst>
          </p:cNvPr>
          <p:cNvCxnSpPr>
            <a:cxnSpLocks/>
          </p:cNvCxnSpPr>
          <p:nvPr/>
        </p:nvCxnSpPr>
        <p:spPr>
          <a:xfrm>
            <a:off x="11521019" y="6253356"/>
            <a:ext cx="550506" cy="0"/>
          </a:xfrm>
          <a:prstGeom prst="line">
            <a:avLst/>
          </a:prstGeom>
          <a:ln w="28575">
            <a:solidFill>
              <a:srgbClr val="9D0C26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38093D2-F49A-376B-3C37-BC867BD1EC23}"/>
              </a:ext>
            </a:extLst>
          </p:cNvPr>
          <p:cNvSpPr txBox="1"/>
          <p:nvPr/>
        </p:nvSpPr>
        <p:spPr>
          <a:xfrm>
            <a:off x="1341497" y="964633"/>
            <a:ext cx="9509006" cy="400110"/>
          </a:xfrm>
          <a:prstGeom prst="rect">
            <a:avLst/>
          </a:prstGeom>
          <a:solidFill>
            <a:srgbClr val="9D0C2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000" b="1" dirty="0">
                <a:solidFill>
                  <a:schemeClr val="bg1"/>
                </a:solidFill>
                <a:latin typeface="Red Hat Display Medium" panose="02010303040201060303" pitchFamily="2" charset="0"/>
              </a:rPr>
              <a:t>2. </a:t>
            </a:r>
            <a:r>
              <a:rPr lang="es-ES" sz="2000" b="1" dirty="0">
                <a:solidFill>
                  <a:schemeClr val="bg1"/>
                </a:solidFill>
                <a:latin typeface="Red Hat Display Medium" panose="02010303040201060303" pitchFamily="2" charset="0"/>
              </a:rPr>
              <a:t>Estrategias de Intervención de Lucha Contra la Anemia y Desnutrición Infantil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9216C82-A534-8DB3-A318-5D4508943685}"/>
              </a:ext>
            </a:extLst>
          </p:cNvPr>
          <p:cNvSpPr txBox="1"/>
          <p:nvPr/>
        </p:nvSpPr>
        <p:spPr>
          <a:xfrm>
            <a:off x="352236" y="1375808"/>
            <a:ext cx="11487528" cy="405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20000"/>
              </a:lnSpc>
              <a:buFont typeface="+mj-lt"/>
              <a:buAutoNum type="alphaLcParenR"/>
            </a:pPr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  <a:latin typeface="Red Hat Display Black" panose="02010303040201060303" pitchFamily="2" charset="0"/>
                <a:ea typeface="Red Hat Display SemiBold" panose="02010303040201060303" pitchFamily="2" charset="0"/>
                <a:cs typeface="Red Hat Display SemiBold" panose="02010303040201060303" pitchFamily="2" charset="0"/>
              </a:rPr>
              <a:t>SELLO REGIONAL POR LA PRIMERA INFANCIA E INCLUSIÓN SOCIAL “ALLIN KAWSAY” 2023</a:t>
            </a:r>
          </a:p>
        </p:txBody>
      </p:sp>
    </p:spTree>
    <p:extLst>
      <p:ext uri="{BB962C8B-B14F-4D97-AF65-F5344CB8AC3E}">
        <p14:creationId xmlns:p14="http://schemas.microsoft.com/office/powerpoint/2010/main" val="3102353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4C17F05-AEF0-94F9-EA9E-696886690C3C}"/>
              </a:ext>
            </a:extLst>
          </p:cNvPr>
          <p:cNvSpPr txBox="1"/>
          <p:nvPr/>
        </p:nvSpPr>
        <p:spPr>
          <a:xfrm>
            <a:off x="604700" y="5657291"/>
            <a:ext cx="5210771" cy="830997"/>
          </a:xfrm>
          <a:prstGeom prst="rect">
            <a:avLst/>
          </a:prstGeom>
          <a:solidFill>
            <a:srgbClr val="9D0C26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s-PE"/>
            </a:defPPr>
            <a:lvl1pPr lvl="0" algn="r">
              <a:defRPr sz="2000" b="1">
                <a:solidFill>
                  <a:srgbClr val="9D0C26"/>
                </a:solidFill>
              </a:defRPr>
            </a:lvl1pPr>
          </a:lstStyle>
          <a:p>
            <a:pPr algn="ctr"/>
            <a:r>
              <a:rPr lang="es-PE" sz="2400" dirty="0">
                <a:solidFill>
                  <a:schemeClr val="bg1"/>
                </a:solidFill>
                <a:latin typeface="Red Hat Display Medium" panose="02010303040201060303" pitchFamily="2" charset="0"/>
                <a:cs typeface="Arial" panose="020B0604020202020204" pitchFamily="34" charset="0"/>
              </a:rPr>
              <a:t>105 de 116 Gobiernos Locales que vienen participando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BFFAA2B-0562-5367-DCBB-A24520B2C3B8}"/>
              </a:ext>
            </a:extLst>
          </p:cNvPr>
          <p:cNvSpPr txBox="1"/>
          <p:nvPr/>
        </p:nvSpPr>
        <p:spPr>
          <a:xfrm>
            <a:off x="525390" y="6488288"/>
            <a:ext cx="44605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dirty="0">
                <a:solidFill>
                  <a:schemeClr val="bg2">
                    <a:lumMod val="50000"/>
                  </a:schemeClr>
                </a:solidFill>
              </a:rPr>
              <a:t>Fuente: Gerencia Regional de Salud (GERESA) – HIS y Gobierno Regional Cusco.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E88B4BC-FC9D-E470-FA82-4B395F5A2B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627" b="8627"/>
          <a:stretch/>
        </p:blipFill>
        <p:spPr>
          <a:xfrm>
            <a:off x="6268382" y="2123785"/>
            <a:ext cx="5210771" cy="249129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973E5D5-05E1-7551-C9C0-BF9701926030}"/>
              </a:ext>
            </a:extLst>
          </p:cNvPr>
          <p:cNvSpPr txBox="1"/>
          <p:nvPr/>
        </p:nvSpPr>
        <p:spPr>
          <a:xfrm>
            <a:off x="6268382" y="4727181"/>
            <a:ext cx="5210771" cy="707886"/>
          </a:xfrm>
          <a:prstGeom prst="rect">
            <a:avLst/>
          </a:prstGeom>
          <a:solidFill>
            <a:srgbClr val="9D0C26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s-PE"/>
            </a:defPPr>
            <a:lvl1pPr lvl="0" algn="r">
              <a:defRPr sz="2000" b="1">
                <a:solidFill>
                  <a:srgbClr val="9D0C26"/>
                </a:solidFill>
              </a:defRPr>
            </a:lvl1pPr>
          </a:lstStyle>
          <a:p>
            <a:pPr algn="ctr"/>
            <a:r>
              <a:rPr lang="es-PE" dirty="0">
                <a:solidFill>
                  <a:schemeClr val="bg1"/>
                </a:solidFill>
                <a:latin typeface="Red Hat Display Medium" panose="02010303040201060303" pitchFamily="2" charset="0"/>
                <a:cs typeface="Arial" panose="020B0604020202020204" pitchFamily="34" charset="0"/>
              </a:rPr>
              <a:t>1 236 Funcionarios de los Equipos Técnicos Municipales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2131DC1-28BA-ACB7-12C1-63587BDFCCAF}"/>
              </a:ext>
            </a:extLst>
          </p:cNvPr>
          <p:cNvSpPr txBox="1"/>
          <p:nvPr/>
        </p:nvSpPr>
        <p:spPr>
          <a:xfrm>
            <a:off x="6268382" y="5435067"/>
            <a:ext cx="5210772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P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ed Hat Display Medium" panose="02010303040201060303" pitchFamily="2" charset="0"/>
                <a:cs typeface="Arial" panose="020B0604020202020204" pitchFamily="34" charset="0"/>
              </a:rPr>
              <a:t>que vienen fortaleciendo sus capacidades e implementando acciones con mayores recursos en sus territorios para la lucha contra el hambre y la malnutrición.</a:t>
            </a:r>
            <a:endParaRPr lang="es-PE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2787EF9-252A-4686-98F0-56883BABC5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465" y="2123785"/>
            <a:ext cx="4151240" cy="344888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D228597-8AB9-A064-6717-AFA4353C7FF9}"/>
              </a:ext>
            </a:extLst>
          </p:cNvPr>
          <p:cNvSpPr txBox="1"/>
          <p:nvPr/>
        </p:nvSpPr>
        <p:spPr>
          <a:xfrm>
            <a:off x="352236" y="1082583"/>
            <a:ext cx="11487528" cy="405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d Hat Display Black" panose="02010303040201060303" pitchFamily="2" charset="0"/>
                <a:ea typeface="Red Hat Display SemiBold" panose="02010303040201060303" pitchFamily="2" charset="0"/>
                <a:cs typeface="Red Hat Display SemiBold" panose="02010303040201060303" pitchFamily="2" charset="0"/>
              </a:rPr>
              <a:t>IMPLEMENTACIÓN</a:t>
            </a:r>
          </a:p>
        </p:txBody>
      </p:sp>
    </p:spTree>
    <p:extLst>
      <p:ext uri="{BB962C8B-B14F-4D97-AF65-F5344CB8AC3E}">
        <p14:creationId xmlns:p14="http://schemas.microsoft.com/office/powerpoint/2010/main" val="4196778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4926587-960E-8015-4900-15BCBD548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61" y="2072432"/>
            <a:ext cx="7486650" cy="4600575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09881C93-1039-B312-6524-8ECD7BE19CA8}"/>
              </a:ext>
            </a:extLst>
          </p:cNvPr>
          <p:cNvGrpSpPr/>
          <p:nvPr/>
        </p:nvGrpSpPr>
        <p:grpSpPr>
          <a:xfrm>
            <a:off x="1796277" y="2296757"/>
            <a:ext cx="9130403" cy="3796047"/>
            <a:chOff x="1084328" y="2659224"/>
            <a:chExt cx="7262413" cy="3019413"/>
          </a:xfrm>
        </p:grpSpPr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A0A6A1A2-7051-2F85-BC23-0D36C1C2B8EE}"/>
                </a:ext>
              </a:extLst>
            </p:cNvPr>
            <p:cNvSpPr txBox="1"/>
            <p:nvPr/>
          </p:nvSpPr>
          <p:spPr>
            <a:xfrm>
              <a:off x="3133281" y="2659224"/>
              <a:ext cx="3164881" cy="41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ed Hat Display Medium" panose="02010303040201060303" pitchFamily="2" charset="0"/>
                </a:rPr>
                <a:t>Agua Segura</a:t>
              </a:r>
            </a:p>
            <a:p>
              <a:pPr algn="ctr"/>
              <a:endParaRPr lang="es-PE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ed Hat Display Medium" panose="02010303040201060303" pitchFamily="2" charset="0"/>
              </a:endParaRP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CA8D7BE3-9CBF-3C96-B2D8-29F8615F978D}"/>
                </a:ext>
              </a:extLst>
            </p:cNvPr>
            <p:cNvSpPr txBox="1"/>
            <p:nvPr/>
          </p:nvSpPr>
          <p:spPr>
            <a:xfrm>
              <a:off x="1084328" y="3780911"/>
              <a:ext cx="2219380" cy="587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ed Hat Display Medium" panose="02010303040201060303" pitchFamily="2" charset="0"/>
                </a:rPr>
                <a:t>Intervenciones estratégicas para el Desarrollo Infantil Temprano - DIT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8D04ADC4-B909-C608-6B3C-FAE4DE388AEE}"/>
                </a:ext>
              </a:extLst>
            </p:cNvPr>
            <p:cNvSpPr txBox="1"/>
            <p:nvPr/>
          </p:nvSpPr>
          <p:spPr>
            <a:xfrm>
              <a:off x="1134153" y="5262463"/>
              <a:ext cx="2219380" cy="41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ed Hat Display Medium" panose="02010303040201060303" pitchFamily="2" charset="0"/>
                </a:rPr>
                <a:t>Planificación, organización</a:t>
              </a:r>
            </a:p>
            <a:p>
              <a:pPr algn="ctr"/>
              <a:r>
                <a:rPr lang="es-PE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ed Hat Display Medium" panose="02010303040201060303" pitchFamily="2" charset="0"/>
                </a:rPr>
                <a:t>y articulación local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736A2317-5EF0-3856-0F90-0778D4AA3FCC}"/>
                </a:ext>
              </a:extLst>
            </p:cNvPr>
            <p:cNvSpPr txBox="1"/>
            <p:nvPr/>
          </p:nvSpPr>
          <p:spPr>
            <a:xfrm>
              <a:off x="5799635" y="3780911"/>
              <a:ext cx="2547106" cy="41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ed Hat Display Medium" panose="02010303040201060303" pitchFamily="2" charset="0"/>
                </a:rPr>
                <a:t>Intervenciones estratégicas que promueven la inclusión social.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51EAC081-57BA-BB4B-4D96-30AE2BE14876}"/>
                </a:ext>
              </a:extLst>
            </p:cNvPr>
            <p:cNvSpPr txBox="1"/>
            <p:nvPr/>
          </p:nvSpPr>
          <p:spPr>
            <a:xfrm>
              <a:off x="6164812" y="5304294"/>
              <a:ext cx="1759600" cy="244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ed Hat Display Medium" panose="02010303040201060303" pitchFamily="2" charset="0"/>
                </a:rPr>
                <a:t>Comunicación y difusión</a:t>
              </a:r>
            </a:p>
          </p:txBody>
        </p:sp>
      </p:grpSp>
      <p:sp>
        <p:nvSpPr>
          <p:cNvPr id="23" name="Título 1">
            <a:extLst>
              <a:ext uri="{FF2B5EF4-FFF2-40B4-BE49-F238E27FC236}">
                <a16:creationId xmlns:a16="http://schemas.microsoft.com/office/drawing/2014/main" id="{50547F6C-74C1-16E3-6055-F868EB2F5A79}"/>
              </a:ext>
            </a:extLst>
          </p:cNvPr>
          <p:cNvSpPr txBox="1">
            <a:spLocks/>
          </p:cNvSpPr>
          <p:nvPr/>
        </p:nvSpPr>
        <p:spPr>
          <a:xfrm>
            <a:off x="7479317" y="2058233"/>
            <a:ext cx="3202256" cy="86679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1400">
                <a:solidFill>
                  <a:schemeClr val="bg1"/>
                </a:solidFill>
                <a:latin typeface="Red Hat Display Medium" panose="02010303040201060303" pitchFamily="2" charset="0"/>
                <a:ea typeface="Red Hat Display Medium" panose="02010303040201060303" pitchFamily="2" charset="0"/>
                <a:cs typeface="Red Hat Display Medium" panose="02010303040201060303" pitchFamily="2" charset="0"/>
              </a:defRPr>
            </a:lvl1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dirty="0"/>
              <a:t>GL realiza la actualización de base de datos y mantenimientos de sistemas de agua potable.</a:t>
            </a:r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id="{EEB6DAD0-5111-F94E-D6D4-67AAC7BA9D4F}"/>
              </a:ext>
            </a:extLst>
          </p:cNvPr>
          <p:cNvSpPr txBox="1">
            <a:spLocks/>
          </p:cNvSpPr>
          <p:nvPr/>
        </p:nvSpPr>
        <p:spPr>
          <a:xfrm>
            <a:off x="8351180" y="4194345"/>
            <a:ext cx="3770064" cy="106028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1400">
                <a:solidFill>
                  <a:schemeClr val="bg1"/>
                </a:solidFill>
                <a:latin typeface="Red Hat Display Medium" panose="02010303040201060303" pitchFamily="2" charset="0"/>
                <a:ea typeface="Red Hat Display Medium" panose="02010303040201060303" pitchFamily="2" charset="0"/>
                <a:cs typeface="Red Hat Display Medium" panose="02010303040201060303" pitchFamily="2" charset="0"/>
              </a:defRPr>
            </a:lvl1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sz="1300" dirty="0"/>
              <a:t>GL implementa con </a:t>
            </a:r>
            <a:r>
              <a:rPr lang="es-PE" sz="1300" b="1" dirty="0"/>
              <a:t>internet</a:t>
            </a:r>
            <a:r>
              <a:rPr lang="es-PE" sz="1300" dirty="0"/>
              <a:t> a centros educativos y de salud.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sz="1300" dirty="0"/>
              <a:t>GL fortalece la atención a </a:t>
            </a:r>
            <a:r>
              <a:rPr lang="es-PE" sz="1300" b="1" dirty="0"/>
              <a:t>niños, niñas y adolescentes, personas con discapacidad, adultos mayores, jóvenes y mujeres</a:t>
            </a:r>
            <a:r>
              <a:rPr lang="es-PE" sz="1300" dirty="0"/>
              <a:t>.</a:t>
            </a:r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62273FF1-F4A5-60A3-8430-96E967D44871}"/>
              </a:ext>
            </a:extLst>
          </p:cNvPr>
          <p:cNvSpPr txBox="1">
            <a:spLocks/>
          </p:cNvSpPr>
          <p:nvPr/>
        </p:nvSpPr>
        <p:spPr>
          <a:xfrm>
            <a:off x="8215608" y="5901417"/>
            <a:ext cx="3840820" cy="7278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1400">
                <a:solidFill>
                  <a:schemeClr val="bg1"/>
                </a:solidFill>
                <a:latin typeface="Red Hat Display Medium" panose="02010303040201060303" pitchFamily="2" charset="0"/>
                <a:ea typeface="Red Hat Display Medium" panose="02010303040201060303" pitchFamily="2" charset="0"/>
                <a:cs typeface="Red Hat Display Medium" panose="02010303040201060303" pitchFamily="2" charset="0"/>
              </a:defRPr>
            </a:lvl1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dirty="0"/>
              <a:t>GL implementan campañas de TV, radio y redes sociales con mensajes clave para el desarrollo infantil temprano.</a:t>
            </a:r>
          </a:p>
        </p:txBody>
      </p:sp>
      <p:sp>
        <p:nvSpPr>
          <p:cNvPr id="26" name="Título 1">
            <a:extLst>
              <a:ext uri="{FF2B5EF4-FFF2-40B4-BE49-F238E27FC236}">
                <a16:creationId xmlns:a16="http://schemas.microsoft.com/office/drawing/2014/main" id="{F14E267A-55C7-6BBE-C10B-58B4F6BB0C6B}"/>
              </a:ext>
            </a:extLst>
          </p:cNvPr>
          <p:cNvSpPr txBox="1">
            <a:spLocks/>
          </p:cNvSpPr>
          <p:nvPr/>
        </p:nvSpPr>
        <p:spPr>
          <a:xfrm>
            <a:off x="274787" y="1928402"/>
            <a:ext cx="4297029" cy="1368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1400">
                <a:solidFill>
                  <a:schemeClr val="bg1"/>
                </a:solidFill>
                <a:latin typeface="Red Hat Display Medium" panose="02010303040201060303" pitchFamily="2" charset="0"/>
                <a:ea typeface="Red Hat Display Medium" panose="02010303040201060303" pitchFamily="2" charset="0"/>
                <a:cs typeface="Red Hat Display Medium" panose="02010303040201060303" pitchFamily="2" charset="0"/>
              </a:defRPr>
            </a:lvl1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dirty="0"/>
              <a:t>GL implementa visitas domiciliarias a niños(as) y gestantes para la prevención y tratamiento de la anemia.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dirty="0"/>
              <a:t>GL entrega alimentos ricos en hierro e implementa sesiones demostrativas para su correcto uso</a:t>
            </a:r>
          </a:p>
        </p:txBody>
      </p:sp>
      <p:sp>
        <p:nvSpPr>
          <p:cNvPr id="27" name="Título 1">
            <a:extLst>
              <a:ext uri="{FF2B5EF4-FFF2-40B4-BE49-F238E27FC236}">
                <a16:creationId xmlns:a16="http://schemas.microsoft.com/office/drawing/2014/main" id="{103675DD-217E-1F95-DB7B-3C1BDD788F91}"/>
              </a:ext>
            </a:extLst>
          </p:cNvPr>
          <p:cNvSpPr txBox="1">
            <a:spLocks/>
          </p:cNvSpPr>
          <p:nvPr/>
        </p:nvSpPr>
        <p:spPr>
          <a:xfrm>
            <a:off x="184149" y="4698199"/>
            <a:ext cx="1867807" cy="193101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1600">
                <a:solidFill>
                  <a:schemeClr val="bg1"/>
                </a:solidFill>
                <a:latin typeface="Red Hat Display Medium" panose="02010303040201060303" pitchFamily="2" charset="0"/>
                <a:ea typeface="Red Hat Display Medium" panose="02010303040201060303" pitchFamily="2" charset="0"/>
                <a:cs typeface="Red Hat Display Medium" panose="02010303040201060303" pitchFamily="2" charset="0"/>
              </a:defRPr>
            </a:lvl1pPr>
          </a:lstStyle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s-PE" sz="1400" dirty="0"/>
              <a:t>Gobiernos Locales (GL) destinas presupuesto para la articulación territorial, primera infancia e inclusión social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4704C5E-37D1-0C3B-78A8-BACF1C218449}"/>
              </a:ext>
            </a:extLst>
          </p:cNvPr>
          <p:cNvSpPr txBox="1"/>
          <p:nvPr/>
        </p:nvSpPr>
        <p:spPr>
          <a:xfrm>
            <a:off x="352236" y="1082583"/>
            <a:ext cx="11487528" cy="405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d Hat Display Black" panose="02010303040201060303" pitchFamily="2" charset="0"/>
                <a:ea typeface="Red Hat Display SemiBold" panose="02010303040201060303" pitchFamily="2" charset="0"/>
                <a:cs typeface="Red Hat Display SemiBold" panose="02010303040201060303" pitchFamily="2" charset="0"/>
              </a:rPr>
              <a:t>COMPONENTES</a:t>
            </a:r>
          </a:p>
        </p:txBody>
      </p:sp>
    </p:spTree>
    <p:extLst>
      <p:ext uri="{BB962C8B-B14F-4D97-AF65-F5344CB8AC3E}">
        <p14:creationId xmlns:p14="http://schemas.microsoft.com/office/powerpoint/2010/main" val="633455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ítulo 1">
            <a:extLst>
              <a:ext uri="{FF2B5EF4-FFF2-40B4-BE49-F238E27FC236}">
                <a16:creationId xmlns:a16="http://schemas.microsoft.com/office/drawing/2014/main" id="{3DAC3E26-C07A-D22B-D311-2F98774963C3}"/>
              </a:ext>
            </a:extLst>
          </p:cNvPr>
          <p:cNvSpPr txBox="1">
            <a:spLocks/>
          </p:cNvSpPr>
          <p:nvPr/>
        </p:nvSpPr>
        <p:spPr>
          <a:xfrm>
            <a:off x="114300" y="4724122"/>
            <a:ext cx="1997529" cy="2045141"/>
          </a:xfrm>
          <a:prstGeom prst="rect">
            <a:avLst/>
          </a:prstGeom>
          <a:solidFill>
            <a:srgbClr val="9D0C26"/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1400">
                <a:solidFill>
                  <a:schemeClr val="bg1"/>
                </a:solidFill>
                <a:latin typeface="Red Hat Display Medium" panose="02010303040201060303" pitchFamily="2" charset="0"/>
                <a:ea typeface="Red Hat Display Medium" panose="02010303040201060303" pitchFamily="2" charset="0"/>
                <a:cs typeface="Red Hat Display Medium" panose="02010303040201060303" pitchFamily="2" charset="0"/>
              </a:defRPr>
            </a:lvl1pPr>
          </a:lstStyle>
          <a:p>
            <a:r>
              <a:rPr lang="es-PE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S/95,841,362.00 </a:t>
            </a:r>
            <a:r>
              <a:rPr lang="es-PE" dirty="0"/>
              <a:t>de presupuesto asignado por los </a:t>
            </a:r>
            <a:r>
              <a:rPr lang="es-PE" b="1" dirty="0"/>
              <a:t>Gobiernos Locales </a:t>
            </a:r>
            <a:r>
              <a:rPr lang="es-PE" dirty="0"/>
              <a:t>en el PP1001: Desarrollo Infantil Temprano y </a:t>
            </a:r>
            <a:r>
              <a:rPr lang="es-PE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S/29,936,541.00 </a:t>
            </a:r>
            <a:r>
              <a:rPr lang="es-PE" dirty="0"/>
              <a:t>en el PP002: Salud Materno Neonatal</a:t>
            </a:r>
          </a:p>
        </p:txBody>
      </p:sp>
      <p:sp>
        <p:nvSpPr>
          <p:cNvPr id="45" name="Título 1">
            <a:extLst>
              <a:ext uri="{FF2B5EF4-FFF2-40B4-BE49-F238E27FC236}">
                <a16:creationId xmlns:a16="http://schemas.microsoft.com/office/drawing/2014/main" id="{749D4E1A-82E6-DE15-7CCE-896311E64703}"/>
              </a:ext>
            </a:extLst>
          </p:cNvPr>
          <p:cNvSpPr txBox="1">
            <a:spLocks/>
          </p:cNvSpPr>
          <p:nvPr/>
        </p:nvSpPr>
        <p:spPr>
          <a:xfrm>
            <a:off x="327068" y="2592494"/>
            <a:ext cx="2323604" cy="1320729"/>
          </a:xfrm>
          <a:prstGeom prst="rect">
            <a:avLst/>
          </a:prstGeom>
          <a:solidFill>
            <a:srgbClr val="9D0C26"/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1400">
                <a:solidFill>
                  <a:schemeClr val="bg1"/>
                </a:solidFill>
                <a:latin typeface="Red Hat Display Medium" panose="02010303040201060303" pitchFamily="2" charset="0"/>
                <a:ea typeface="Red Hat Display Medium" panose="02010303040201060303" pitchFamily="2" charset="0"/>
                <a:cs typeface="Red Hat Display Medium" panose="02010303040201060303" pitchFamily="2" charset="0"/>
              </a:defRPr>
            </a:lvl1pPr>
          </a:lstStyle>
          <a:p>
            <a:r>
              <a:rPr lang="es-PE" dirty="0"/>
              <a:t>Más de</a:t>
            </a:r>
            <a:r>
              <a:rPr lang="es-PE" sz="1800" b="1" dirty="0"/>
              <a:t> </a:t>
            </a:r>
            <a:r>
              <a:rPr lang="es-PE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10,000</a:t>
            </a:r>
            <a:r>
              <a:rPr lang="es-PE" sz="1800" b="1" dirty="0"/>
              <a:t> </a:t>
            </a:r>
            <a:r>
              <a:rPr lang="es-PE" dirty="0"/>
              <a:t>niños(as) y </a:t>
            </a:r>
            <a:r>
              <a:rPr lang="es-PE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6,000</a:t>
            </a:r>
            <a:r>
              <a:rPr lang="es-PE" sz="1800" b="1" dirty="0"/>
              <a:t> </a:t>
            </a:r>
            <a:r>
              <a:rPr lang="es-PE" dirty="0"/>
              <a:t>gestantes visitadas mensualmente por Promotores de Salud</a:t>
            </a:r>
          </a:p>
        </p:txBody>
      </p:sp>
      <p:sp>
        <p:nvSpPr>
          <p:cNvPr id="46" name="Título 1">
            <a:extLst>
              <a:ext uri="{FF2B5EF4-FFF2-40B4-BE49-F238E27FC236}">
                <a16:creationId xmlns:a16="http://schemas.microsoft.com/office/drawing/2014/main" id="{96F47F2E-4C52-4B44-0F90-94DC56B0E90C}"/>
              </a:ext>
            </a:extLst>
          </p:cNvPr>
          <p:cNvSpPr txBox="1">
            <a:spLocks/>
          </p:cNvSpPr>
          <p:nvPr/>
        </p:nvSpPr>
        <p:spPr>
          <a:xfrm>
            <a:off x="3391356" y="2049790"/>
            <a:ext cx="1951907" cy="1182375"/>
          </a:xfrm>
          <a:prstGeom prst="rect">
            <a:avLst/>
          </a:prstGeom>
          <a:solidFill>
            <a:srgbClr val="9D0C26"/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1400">
                <a:solidFill>
                  <a:schemeClr val="bg1"/>
                </a:solidFill>
                <a:latin typeface="Red Hat Display Medium" panose="02010303040201060303" pitchFamily="2" charset="0"/>
                <a:ea typeface="Red Hat Display Medium" panose="02010303040201060303" pitchFamily="2" charset="0"/>
                <a:cs typeface="Red Hat Display Medium" panose="02010303040201060303" pitchFamily="2" charset="0"/>
              </a:defRPr>
            </a:lvl1pPr>
          </a:lstStyle>
          <a:p>
            <a:pPr algn="ctr"/>
            <a:r>
              <a:rPr lang="es-P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142</a:t>
            </a:r>
            <a:r>
              <a:rPr lang="es-PE" sz="1400" b="1" dirty="0"/>
              <a:t> Sistemas de agua en proceso de </a:t>
            </a:r>
            <a:r>
              <a:rPr lang="es-PE" sz="1400" dirty="0"/>
              <a:t>Mantenimiento Correctivo y/o Preventivo.</a:t>
            </a:r>
            <a:endParaRPr lang="es-PE" sz="1200" dirty="0"/>
          </a:p>
        </p:txBody>
      </p:sp>
      <p:sp>
        <p:nvSpPr>
          <p:cNvPr id="47" name="Título 1">
            <a:extLst>
              <a:ext uri="{FF2B5EF4-FFF2-40B4-BE49-F238E27FC236}">
                <a16:creationId xmlns:a16="http://schemas.microsoft.com/office/drawing/2014/main" id="{572EB961-FE89-9B7A-B139-30E113219019}"/>
              </a:ext>
            </a:extLst>
          </p:cNvPr>
          <p:cNvSpPr txBox="1">
            <a:spLocks/>
          </p:cNvSpPr>
          <p:nvPr/>
        </p:nvSpPr>
        <p:spPr>
          <a:xfrm>
            <a:off x="8608684" y="6238908"/>
            <a:ext cx="3469015" cy="530355"/>
          </a:xfrm>
          <a:prstGeom prst="rect">
            <a:avLst/>
          </a:prstGeom>
          <a:solidFill>
            <a:srgbClr val="9D0C26"/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1400">
                <a:solidFill>
                  <a:schemeClr val="bg1"/>
                </a:solidFill>
                <a:latin typeface="Red Hat Display Medium" panose="02010303040201060303" pitchFamily="2" charset="0"/>
                <a:ea typeface="Red Hat Display Medium" panose="02010303040201060303" pitchFamily="2" charset="0"/>
                <a:cs typeface="Red Hat Display Medium" panose="02010303040201060303" pitchFamily="2" charset="0"/>
              </a:defRPr>
            </a:lvl1pPr>
          </a:lstStyle>
          <a:p>
            <a:pPr algn="ctr"/>
            <a:r>
              <a:rPr lang="es-PE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152</a:t>
            </a:r>
            <a:r>
              <a:rPr lang="es-PE" sz="1200" b="1" dirty="0"/>
              <a:t> </a:t>
            </a:r>
            <a:r>
              <a:rPr lang="es-PE" sz="1200" dirty="0"/>
              <a:t>Campañas de TV y Radios ejecutadas y </a:t>
            </a:r>
            <a:r>
              <a:rPr lang="es-PE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644</a:t>
            </a:r>
            <a:r>
              <a:rPr lang="es-PE" sz="1200" dirty="0"/>
              <a:t> publicaciones en redes sociales .</a:t>
            </a:r>
            <a:endParaRPr lang="es-PE" sz="1100" dirty="0"/>
          </a:p>
        </p:txBody>
      </p:sp>
      <p:sp>
        <p:nvSpPr>
          <p:cNvPr id="48" name="Título 1">
            <a:extLst>
              <a:ext uri="{FF2B5EF4-FFF2-40B4-BE49-F238E27FC236}">
                <a16:creationId xmlns:a16="http://schemas.microsoft.com/office/drawing/2014/main" id="{CF46FAE9-66CB-6937-38FB-F932F350AC76}"/>
              </a:ext>
            </a:extLst>
          </p:cNvPr>
          <p:cNvSpPr txBox="1">
            <a:spLocks/>
          </p:cNvSpPr>
          <p:nvPr/>
        </p:nvSpPr>
        <p:spPr>
          <a:xfrm>
            <a:off x="8746671" y="1930795"/>
            <a:ext cx="3339141" cy="1660072"/>
          </a:xfrm>
          <a:prstGeom prst="rect">
            <a:avLst/>
          </a:prstGeom>
          <a:solidFill>
            <a:srgbClr val="9D0C26"/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1400">
                <a:solidFill>
                  <a:schemeClr val="bg1"/>
                </a:solidFill>
                <a:latin typeface="Red Hat Display Medium" panose="02010303040201060303" pitchFamily="2" charset="0"/>
                <a:ea typeface="Red Hat Display Medium" panose="02010303040201060303" pitchFamily="2" charset="0"/>
                <a:cs typeface="Red Hat Display Medium" panose="02010303040201060303" pitchFamily="2" charset="0"/>
              </a:defRPr>
            </a:lvl1pPr>
          </a:lstStyle>
          <a:p>
            <a:endParaRPr lang="es-PE" dirty="0"/>
          </a:p>
        </p:txBody>
      </p:sp>
      <p:pic>
        <p:nvPicPr>
          <p:cNvPr id="49" name="Imagen 48">
            <a:extLst>
              <a:ext uri="{FF2B5EF4-FFF2-40B4-BE49-F238E27FC236}">
                <a16:creationId xmlns:a16="http://schemas.microsoft.com/office/drawing/2014/main" id="{4C20F6F6-EFB4-465D-A3E4-95EFD87C59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61" y="2381256"/>
            <a:ext cx="7486650" cy="4600575"/>
          </a:xfrm>
          <a:prstGeom prst="rect">
            <a:avLst/>
          </a:prstGeom>
        </p:spPr>
      </p:pic>
      <p:grpSp>
        <p:nvGrpSpPr>
          <p:cNvPr id="50" name="Grupo 49">
            <a:extLst>
              <a:ext uri="{FF2B5EF4-FFF2-40B4-BE49-F238E27FC236}">
                <a16:creationId xmlns:a16="http://schemas.microsoft.com/office/drawing/2014/main" id="{FA2E91C2-0CA8-8994-3E68-1F81E32ADAF8}"/>
              </a:ext>
            </a:extLst>
          </p:cNvPr>
          <p:cNvGrpSpPr/>
          <p:nvPr/>
        </p:nvGrpSpPr>
        <p:grpSpPr>
          <a:xfrm>
            <a:off x="1796277" y="2605581"/>
            <a:ext cx="9130403" cy="3796047"/>
            <a:chOff x="1084328" y="2659224"/>
            <a:chExt cx="7262413" cy="3019413"/>
          </a:xfrm>
        </p:grpSpPr>
        <p:sp>
          <p:nvSpPr>
            <p:cNvPr id="51" name="CuadroTexto 50">
              <a:extLst>
                <a:ext uri="{FF2B5EF4-FFF2-40B4-BE49-F238E27FC236}">
                  <a16:creationId xmlns:a16="http://schemas.microsoft.com/office/drawing/2014/main" id="{A4936BDF-B1EC-F447-DD6A-40B1E34D9399}"/>
                </a:ext>
              </a:extLst>
            </p:cNvPr>
            <p:cNvSpPr txBox="1"/>
            <p:nvPr/>
          </p:nvSpPr>
          <p:spPr>
            <a:xfrm>
              <a:off x="3133281" y="2659224"/>
              <a:ext cx="3164881" cy="41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ed Hat Display Medium" panose="02010303040201060303" pitchFamily="2" charset="0"/>
                </a:rPr>
                <a:t>Agua Segura</a:t>
              </a:r>
            </a:p>
            <a:p>
              <a:pPr algn="ctr"/>
              <a:endParaRPr lang="es-PE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ed Hat Display Medium" panose="02010303040201060303" pitchFamily="2" charset="0"/>
              </a:endParaRPr>
            </a:p>
          </p:txBody>
        </p:sp>
        <p:sp>
          <p:nvSpPr>
            <p:cNvPr id="52" name="CuadroTexto 51">
              <a:extLst>
                <a:ext uri="{FF2B5EF4-FFF2-40B4-BE49-F238E27FC236}">
                  <a16:creationId xmlns:a16="http://schemas.microsoft.com/office/drawing/2014/main" id="{897EDBC1-3AAC-3699-2767-9D19C8BBA60C}"/>
                </a:ext>
              </a:extLst>
            </p:cNvPr>
            <p:cNvSpPr txBox="1"/>
            <p:nvPr/>
          </p:nvSpPr>
          <p:spPr>
            <a:xfrm>
              <a:off x="1084328" y="3780911"/>
              <a:ext cx="2219380" cy="587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ed Hat Display Medium" panose="02010303040201060303" pitchFamily="2" charset="0"/>
                </a:rPr>
                <a:t>Intervenciones estratégicas para el Desarrollo Infantil Temprano - DIT</a:t>
              </a:r>
            </a:p>
          </p:txBody>
        </p:sp>
        <p:sp>
          <p:nvSpPr>
            <p:cNvPr id="53" name="CuadroTexto 52">
              <a:extLst>
                <a:ext uri="{FF2B5EF4-FFF2-40B4-BE49-F238E27FC236}">
                  <a16:creationId xmlns:a16="http://schemas.microsoft.com/office/drawing/2014/main" id="{0A52AA7A-C0C3-6E0C-3667-9348D349BB00}"/>
                </a:ext>
              </a:extLst>
            </p:cNvPr>
            <p:cNvSpPr txBox="1"/>
            <p:nvPr/>
          </p:nvSpPr>
          <p:spPr>
            <a:xfrm>
              <a:off x="1134153" y="5262463"/>
              <a:ext cx="2219380" cy="41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ed Hat Display Medium" panose="02010303040201060303" pitchFamily="2" charset="0"/>
                </a:rPr>
                <a:t>Planificación, organización</a:t>
              </a:r>
            </a:p>
            <a:p>
              <a:pPr algn="ctr"/>
              <a:r>
                <a:rPr lang="es-PE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ed Hat Display Medium" panose="02010303040201060303" pitchFamily="2" charset="0"/>
                </a:rPr>
                <a:t>y articulación local</a:t>
              </a:r>
            </a:p>
          </p:txBody>
        </p:sp>
        <p:sp>
          <p:nvSpPr>
            <p:cNvPr id="54" name="CuadroTexto 53">
              <a:extLst>
                <a:ext uri="{FF2B5EF4-FFF2-40B4-BE49-F238E27FC236}">
                  <a16:creationId xmlns:a16="http://schemas.microsoft.com/office/drawing/2014/main" id="{D85F4D10-A02B-EDC1-AB6D-4E27510C0AE1}"/>
                </a:ext>
              </a:extLst>
            </p:cNvPr>
            <p:cNvSpPr txBox="1"/>
            <p:nvPr/>
          </p:nvSpPr>
          <p:spPr>
            <a:xfrm>
              <a:off x="5799635" y="3780911"/>
              <a:ext cx="2547106" cy="41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ed Hat Display Medium" panose="02010303040201060303" pitchFamily="2" charset="0"/>
                </a:rPr>
                <a:t>Intervenciones estratégicas que promueven la inclusión social.</a:t>
              </a:r>
            </a:p>
          </p:txBody>
        </p:sp>
        <p:sp>
          <p:nvSpPr>
            <p:cNvPr id="55" name="CuadroTexto 54">
              <a:extLst>
                <a:ext uri="{FF2B5EF4-FFF2-40B4-BE49-F238E27FC236}">
                  <a16:creationId xmlns:a16="http://schemas.microsoft.com/office/drawing/2014/main" id="{981B9FAF-4A1D-0096-88DC-566855316A51}"/>
                </a:ext>
              </a:extLst>
            </p:cNvPr>
            <p:cNvSpPr txBox="1"/>
            <p:nvPr/>
          </p:nvSpPr>
          <p:spPr>
            <a:xfrm>
              <a:off x="6164812" y="5304294"/>
              <a:ext cx="1759600" cy="244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ed Hat Display Medium" panose="02010303040201060303" pitchFamily="2" charset="0"/>
                </a:rPr>
                <a:t>Comunicación y difusión</a:t>
              </a:r>
            </a:p>
          </p:txBody>
        </p:sp>
      </p:grpSp>
      <p:sp>
        <p:nvSpPr>
          <p:cNvPr id="56" name="Título 1">
            <a:extLst>
              <a:ext uri="{FF2B5EF4-FFF2-40B4-BE49-F238E27FC236}">
                <a16:creationId xmlns:a16="http://schemas.microsoft.com/office/drawing/2014/main" id="{11C05B39-ADC3-D49D-F12B-9A95FCC9E34D}"/>
              </a:ext>
            </a:extLst>
          </p:cNvPr>
          <p:cNvSpPr txBox="1">
            <a:spLocks/>
          </p:cNvSpPr>
          <p:nvPr/>
        </p:nvSpPr>
        <p:spPr>
          <a:xfrm>
            <a:off x="8749537" y="4554306"/>
            <a:ext cx="3339141" cy="668198"/>
          </a:xfrm>
          <a:prstGeom prst="rect">
            <a:avLst/>
          </a:prstGeom>
          <a:solidFill>
            <a:srgbClr val="9D0C26"/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1400">
                <a:solidFill>
                  <a:schemeClr val="bg1"/>
                </a:solidFill>
                <a:latin typeface="Red Hat Display Medium" panose="02010303040201060303" pitchFamily="2" charset="0"/>
                <a:ea typeface="Red Hat Display Medium" panose="02010303040201060303" pitchFamily="2" charset="0"/>
                <a:cs typeface="Red Hat Display Medium" panose="02010303040201060303" pitchFamily="2" charset="0"/>
              </a:defRPr>
            </a:lvl1pPr>
          </a:lstStyle>
          <a:p>
            <a:endParaRPr lang="es-PE" dirty="0"/>
          </a:p>
        </p:txBody>
      </p:sp>
      <p:sp>
        <p:nvSpPr>
          <p:cNvPr id="57" name="Título 1">
            <a:extLst>
              <a:ext uri="{FF2B5EF4-FFF2-40B4-BE49-F238E27FC236}">
                <a16:creationId xmlns:a16="http://schemas.microsoft.com/office/drawing/2014/main" id="{707CCC8F-D168-36B2-420E-B176B1D40145}"/>
              </a:ext>
            </a:extLst>
          </p:cNvPr>
          <p:cNvSpPr txBox="1">
            <a:spLocks/>
          </p:cNvSpPr>
          <p:nvPr/>
        </p:nvSpPr>
        <p:spPr>
          <a:xfrm>
            <a:off x="10416890" y="1970013"/>
            <a:ext cx="598714" cy="38771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1400">
                <a:solidFill>
                  <a:schemeClr val="bg1"/>
                </a:solidFill>
                <a:latin typeface="Red Hat Display Medium" panose="02010303040201060303" pitchFamily="2" charset="0"/>
                <a:ea typeface="Red Hat Display Medium" panose="02010303040201060303" pitchFamily="2" charset="0"/>
                <a:cs typeface="Red Hat Display Medium" panose="02010303040201060303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s-PE" dirty="0"/>
              <a:t>2022</a:t>
            </a:r>
          </a:p>
        </p:txBody>
      </p:sp>
      <p:sp>
        <p:nvSpPr>
          <p:cNvPr id="58" name="Título 1">
            <a:extLst>
              <a:ext uri="{FF2B5EF4-FFF2-40B4-BE49-F238E27FC236}">
                <a16:creationId xmlns:a16="http://schemas.microsoft.com/office/drawing/2014/main" id="{2622A3B0-CC25-0265-8E62-F808F79B40EB}"/>
              </a:ext>
            </a:extLst>
          </p:cNvPr>
          <p:cNvSpPr txBox="1">
            <a:spLocks/>
          </p:cNvSpPr>
          <p:nvPr/>
        </p:nvSpPr>
        <p:spPr>
          <a:xfrm>
            <a:off x="11221694" y="1970013"/>
            <a:ext cx="620194" cy="38771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1400">
                <a:solidFill>
                  <a:schemeClr val="bg1"/>
                </a:solidFill>
                <a:latin typeface="Red Hat Display Medium" panose="02010303040201060303" pitchFamily="2" charset="0"/>
                <a:ea typeface="Red Hat Display Medium" panose="02010303040201060303" pitchFamily="2" charset="0"/>
                <a:cs typeface="Red Hat Display Medium" panose="02010303040201060303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s-PE" dirty="0"/>
              <a:t>2023</a:t>
            </a:r>
          </a:p>
        </p:txBody>
      </p:sp>
      <p:sp>
        <p:nvSpPr>
          <p:cNvPr id="59" name="Título 1">
            <a:extLst>
              <a:ext uri="{FF2B5EF4-FFF2-40B4-BE49-F238E27FC236}">
                <a16:creationId xmlns:a16="http://schemas.microsoft.com/office/drawing/2014/main" id="{43A9B8E7-22EA-75B4-8A2F-73F4772099B6}"/>
              </a:ext>
            </a:extLst>
          </p:cNvPr>
          <p:cNvSpPr txBox="1">
            <a:spLocks/>
          </p:cNvSpPr>
          <p:nvPr/>
        </p:nvSpPr>
        <p:spPr>
          <a:xfrm>
            <a:off x="8989628" y="1955678"/>
            <a:ext cx="1221172" cy="38771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1400">
                <a:solidFill>
                  <a:schemeClr val="bg1"/>
                </a:solidFill>
                <a:latin typeface="Red Hat Display Medium" panose="02010303040201060303" pitchFamily="2" charset="0"/>
                <a:ea typeface="Red Hat Display Medium" panose="02010303040201060303" pitchFamily="2" charset="0"/>
                <a:cs typeface="Red Hat Display Medium" panose="02010303040201060303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s-PE" dirty="0"/>
              <a:t>Intervención</a:t>
            </a:r>
          </a:p>
        </p:txBody>
      </p:sp>
      <p:sp>
        <p:nvSpPr>
          <p:cNvPr id="60" name="Título 1">
            <a:extLst>
              <a:ext uri="{FF2B5EF4-FFF2-40B4-BE49-F238E27FC236}">
                <a16:creationId xmlns:a16="http://schemas.microsoft.com/office/drawing/2014/main" id="{A9B91036-839D-9FF0-9203-B0DC6CE585A4}"/>
              </a:ext>
            </a:extLst>
          </p:cNvPr>
          <p:cNvSpPr txBox="1">
            <a:spLocks/>
          </p:cNvSpPr>
          <p:nvPr/>
        </p:nvSpPr>
        <p:spPr>
          <a:xfrm>
            <a:off x="10416890" y="2379268"/>
            <a:ext cx="598714" cy="38771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1400">
                <a:solidFill>
                  <a:schemeClr val="bg1"/>
                </a:solidFill>
                <a:latin typeface="Red Hat Display Medium" panose="02010303040201060303" pitchFamily="2" charset="0"/>
                <a:ea typeface="Red Hat Display Medium" panose="02010303040201060303" pitchFamily="2" charset="0"/>
                <a:cs typeface="Red Hat Display Medium" panose="02010303040201060303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s-PE" dirty="0">
                <a:solidFill>
                  <a:sysClr val="windowText" lastClr="000000"/>
                </a:solidFill>
              </a:rPr>
              <a:t>45</a:t>
            </a:r>
          </a:p>
        </p:txBody>
      </p:sp>
      <p:sp>
        <p:nvSpPr>
          <p:cNvPr id="61" name="Título 1">
            <a:extLst>
              <a:ext uri="{FF2B5EF4-FFF2-40B4-BE49-F238E27FC236}">
                <a16:creationId xmlns:a16="http://schemas.microsoft.com/office/drawing/2014/main" id="{55EC3FAF-3532-4E4D-DCEC-4CD4C3E1584E}"/>
              </a:ext>
            </a:extLst>
          </p:cNvPr>
          <p:cNvSpPr txBox="1">
            <a:spLocks/>
          </p:cNvSpPr>
          <p:nvPr/>
        </p:nvSpPr>
        <p:spPr>
          <a:xfrm>
            <a:off x="11221694" y="2379268"/>
            <a:ext cx="620194" cy="38771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1400">
                <a:solidFill>
                  <a:schemeClr val="bg1"/>
                </a:solidFill>
                <a:latin typeface="Red Hat Display Medium" panose="02010303040201060303" pitchFamily="2" charset="0"/>
                <a:ea typeface="Red Hat Display Medium" panose="02010303040201060303" pitchFamily="2" charset="0"/>
                <a:cs typeface="Red Hat Display Medium" panose="02010303040201060303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s-PE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103</a:t>
            </a:r>
          </a:p>
        </p:txBody>
      </p:sp>
      <p:sp>
        <p:nvSpPr>
          <p:cNvPr id="62" name="Título 1">
            <a:extLst>
              <a:ext uri="{FF2B5EF4-FFF2-40B4-BE49-F238E27FC236}">
                <a16:creationId xmlns:a16="http://schemas.microsoft.com/office/drawing/2014/main" id="{8350089C-0E34-FC9A-BA72-DA89F3089E82}"/>
              </a:ext>
            </a:extLst>
          </p:cNvPr>
          <p:cNvSpPr txBox="1">
            <a:spLocks/>
          </p:cNvSpPr>
          <p:nvPr/>
        </p:nvSpPr>
        <p:spPr>
          <a:xfrm>
            <a:off x="8989628" y="2364933"/>
            <a:ext cx="1221172" cy="38771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1400">
                <a:solidFill>
                  <a:schemeClr val="bg1"/>
                </a:solidFill>
                <a:latin typeface="Red Hat Display Medium" panose="02010303040201060303" pitchFamily="2" charset="0"/>
                <a:ea typeface="Red Hat Display Medium" panose="02010303040201060303" pitchFamily="2" charset="0"/>
                <a:cs typeface="Red Hat Display Medium" panose="02010303040201060303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s-PE" dirty="0">
                <a:solidFill>
                  <a:sysClr val="windowText" lastClr="000000"/>
                </a:solidFill>
              </a:rPr>
              <a:t>DEMUNAS</a:t>
            </a:r>
          </a:p>
          <a:p>
            <a:pPr>
              <a:lnSpc>
                <a:spcPct val="100000"/>
              </a:lnSpc>
            </a:pPr>
            <a:r>
              <a:rPr lang="es-PE" sz="1100" dirty="0">
                <a:solidFill>
                  <a:sysClr val="windowText" lastClr="000000"/>
                </a:solidFill>
              </a:rPr>
              <a:t>Acreditadas</a:t>
            </a:r>
            <a:endParaRPr lang="es-PE" dirty="0">
              <a:solidFill>
                <a:sysClr val="windowText" lastClr="000000"/>
              </a:solidFill>
            </a:endParaRPr>
          </a:p>
        </p:txBody>
      </p:sp>
      <p:sp>
        <p:nvSpPr>
          <p:cNvPr id="63" name="Título 1">
            <a:extLst>
              <a:ext uri="{FF2B5EF4-FFF2-40B4-BE49-F238E27FC236}">
                <a16:creationId xmlns:a16="http://schemas.microsoft.com/office/drawing/2014/main" id="{96385503-CEA5-759D-8ABC-2DC7281A5B3E}"/>
              </a:ext>
            </a:extLst>
          </p:cNvPr>
          <p:cNvSpPr txBox="1">
            <a:spLocks/>
          </p:cNvSpPr>
          <p:nvPr/>
        </p:nvSpPr>
        <p:spPr>
          <a:xfrm>
            <a:off x="10419103" y="2791677"/>
            <a:ext cx="598714" cy="38771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1400">
                <a:solidFill>
                  <a:schemeClr val="bg1"/>
                </a:solidFill>
                <a:latin typeface="Red Hat Display Medium" panose="02010303040201060303" pitchFamily="2" charset="0"/>
                <a:ea typeface="Red Hat Display Medium" panose="02010303040201060303" pitchFamily="2" charset="0"/>
                <a:cs typeface="Red Hat Display Medium" panose="02010303040201060303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s-PE" dirty="0">
                <a:solidFill>
                  <a:sysClr val="windowText" lastClr="000000"/>
                </a:solidFill>
              </a:rPr>
              <a:t>34</a:t>
            </a:r>
          </a:p>
        </p:txBody>
      </p:sp>
      <p:sp>
        <p:nvSpPr>
          <p:cNvPr id="64" name="Título 1">
            <a:extLst>
              <a:ext uri="{FF2B5EF4-FFF2-40B4-BE49-F238E27FC236}">
                <a16:creationId xmlns:a16="http://schemas.microsoft.com/office/drawing/2014/main" id="{5E07BCA1-C8E9-4EAB-2133-933A8292389D}"/>
              </a:ext>
            </a:extLst>
          </p:cNvPr>
          <p:cNvSpPr txBox="1">
            <a:spLocks/>
          </p:cNvSpPr>
          <p:nvPr/>
        </p:nvSpPr>
        <p:spPr>
          <a:xfrm>
            <a:off x="11223907" y="2791677"/>
            <a:ext cx="620194" cy="38771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1400">
                <a:solidFill>
                  <a:schemeClr val="bg1"/>
                </a:solidFill>
                <a:latin typeface="Red Hat Display Medium" panose="02010303040201060303" pitchFamily="2" charset="0"/>
                <a:ea typeface="Red Hat Display Medium" panose="02010303040201060303" pitchFamily="2" charset="0"/>
                <a:cs typeface="Red Hat Display Medium" panose="02010303040201060303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s-PE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95</a:t>
            </a:r>
          </a:p>
        </p:txBody>
      </p:sp>
      <p:sp>
        <p:nvSpPr>
          <p:cNvPr id="65" name="Título 1">
            <a:extLst>
              <a:ext uri="{FF2B5EF4-FFF2-40B4-BE49-F238E27FC236}">
                <a16:creationId xmlns:a16="http://schemas.microsoft.com/office/drawing/2014/main" id="{41B5628B-74C4-55EB-8591-CDA0B46495B3}"/>
              </a:ext>
            </a:extLst>
          </p:cNvPr>
          <p:cNvSpPr txBox="1">
            <a:spLocks/>
          </p:cNvSpPr>
          <p:nvPr/>
        </p:nvSpPr>
        <p:spPr>
          <a:xfrm>
            <a:off x="8991841" y="2777342"/>
            <a:ext cx="1221172" cy="38771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1400">
                <a:solidFill>
                  <a:schemeClr val="bg1"/>
                </a:solidFill>
                <a:latin typeface="Red Hat Display Medium" panose="02010303040201060303" pitchFamily="2" charset="0"/>
                <a:ea typeface="Red Hat Display Medium" panose="02010303040201060303" pitchFamily="2" charset="0"/>
                <a:cs typeface="Red Hat Display Medium" panose="02010303040201060303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s-PE" dirty="0">
                <a:solidFill>
                  <a:sysClr val="windowText" lastClr="000000"/>
                </a:solidFill>
              </a:rPr>
              <a:t>OMAPED</a:t>
            </a:r>
          </a:p>
          <a:p>
            <a:pPr>
              <a:lnSpc>
                <a:spcPct val="100000"/>
              </a:lnSpc>
            </a:pPr>
            <a:r>
              <a:rPr lang="es-PE" sz="1100" dirty="0">
                <a:solidFill>
                  <a:sysClr val="windowText" lastClr="000000"/>
                </a:solidFill>
              </a:rPr>
              <a:t>Formalizadas</a:t>
            </a:r>
            <a:endParaRPr lang="es-PE" dirty="0">
              <a:solidFill>
                <a:sysClr val="windowText" lastClr="000000"/>
              </a:solidFill>
            </a:endParaRPr>
          </a:p>
        </p:txBody>
      </p:sp>
      <p:sp>
        <p:nvSpPr>
          <p:cNvPr id="66" name="Título 1">
            <a:extLst>
              <a:ext uri="{FF2B5EF4-FFF2-40B4-BE49-F238E27FC236}">
                <a16:creationId xmlns:a16="http://schemas.microsoft.com/office/drawing/2014/main" id="{E61B4368-A641-41D7-DB72-ED0C207EA269}"/>
              </a:ext>
            </a:extLst>
          </p:cNvPr>
          <p:cNvSpPr txBox="1">
            <a:spLocks/>
          </p:cNvSpPr>
          <p:nvPr/>
        </p:nvSpPr>
        <p:spPr>
          <a:xfrm>
            <a:off x="10413645" y="3200262"/>
            <a:ext cx="598714" cy="38771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1400">
                <a:solidFill>
                  <a:schemeClr val="bg1"/>
                </a:solidFill>
                <a:latin typeface="Red Hat Display Medium" panose="02010303040201060303" pitchFamily="2" charset="0"/>
                <a:ea typeface="Red Hat Display Medium" panose="02010303040201060303" pitchFamily="2" charset="0"/>
                <a:cs typeface="Red Hat Display Medium" panose="02010303040201060303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s-PE" dirty="0">
                <a:solidFill>
                  <a:sysClr val="windowText" lastClr="000000"/>
                </a:solidFill>
              </a:rPr>
              <a:t>04</a:t>
            </a:r>
          </a:p>
        </p:txBody>
      </p:sp>
      <p:sp>
        <p:nvSpPr>
          <p:cNvPr id="67" name="Título 1">
            <a:extLst>
              <a:ext uri="{FF2B5EF4-FFF2-40B4-BE49-F238E27FC236}">
                <a16:creationId xmlns:a16="http://schemas.microsoft.com/office/drawing/2014/main" id="{ECB93640-A7CF-5CCC-2C2A-950DF6A5A1C4}"/>
              </a:ext>
            </a:extLst>
          </p:cNvPr>
          <p:cNvSpPr txBox="1">
            <a:spLocks/>
          </p:cNvSpPr>
          <p:nvPr/>
        </p:nvSpPr>
        <p:spPr>
          <a:xfrm>
            <a:off x="11218449" y="3200262"/>
            <a:ext cx="620194" cy="38771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1400">
                <a:solidFill>
                  <a:schemeClr val="bg1"/>
                </a:solidFill>
                <a:latin typeface="Red Hat Display Medium" panose="02010303040201060303" pitchFamily="2" charset="0"/>
                <a:ea typeface="Red Hat Display Medium" panose="02010303040201060303" pitchFamily="2" charset="0"/>
                <a:cs typeface="Red Hat Display Medium" panose="02010303040201060303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s-PE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83</a:t>
            </a:r>
          </a:p>
        </p:txBody>
      </p:sp>
      <p:sp>
        <p:nvSpPr>
          <p:cNvPr id="68" name="Título 1">
            <a:extLst>
              <a:ext uri="{FF2B5EF4-FFF2-40B4-BE49-F238E27FC236}">
                <a16:creationId xmlns:a16="http://schemas.microsoft.com/office/drawing/2014/main" id="{5251FC36-2719-750E-B21F-DA9C6E3401A3}"/>
              </a:ext>
            </a:extLst>
          </p:cNvPr>
          <p:cNvSpPr txBox="1">
            <a:spLocks/>
          </p:cNvSpPr>
          <p:nvPr/>
        </p:nvSpPr>
        <p:spPr>
          <a:xfrm>
            <a:off x="8986383" y="3185927"/>
            <a:ext cx="1221172" cy="38771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1400">
                <a:solidFill>
                  <a:schemeClr val="bg1"/>
                </a:solidFill>
                <a:latin typeface="Red Hat Display Medium" panose="02010303040201060303" pitchFamily="2" charset="0"/>
                <a:ea typeface="Red Hat Display Medium" panose="02010303040201060303" pitchFamily="2" charset="0"/>
                <a:cs typeface="Red Hat Display Medium" panose="02010303040201060303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s-PE" dirty="0">
                <a:solidFill>
                  <a:sysClr val="windowText" lastClr="000000"/>
                </a:solidFill>
              </a:rPr>
              <a:t>Consejos</a:t>
            </a:r>
          </a:p>
          <a:p>
            <a:pPr>
              <a:lnSpc>
                <a:spcPct val="100000"/>
              </a:lnSpc>
            </a:pPr>
            <a:r>
              <a:rPr lang="es-PE" sz="1100" dirty="0">
                <a:solidFill>
                  <a:sysClr val="windowText" lastClr="000000"/>
                </a:solidFill>
              </a:rPr>
              <a:t>Juveniles</a:t>
            </a:r>
            <a:endParaRPr lang="es-PE" dirty="0">
              <a:solidFill>
                <a:sysClr val="windowText" lastClr="000000"/>
              </a:solidFill>
            </a:endParaRPr>
          </a:p>
        </p:txBody>
      </p:sp>
      <p:sp>
        <p:nvSpPr>
          <p:cNvPr id="69" name="Título 1">
            <a:extLst>
              <a:ext uri="{FF2B5EF4-FFF2-40B4-BE49-F238E27FC236}">
                <a16:creationId xmlns:a16="http://schemas.microsoft.com/office/drawing/2014/main" id="{3D71CAE7-9870-D39B-5762-CA2D3F0DB3D0}"/>
              </a:ext>
            </a:extLst>
          </p:cNvPr>
          <p:cNvSpPr txBox="1">
            <a:spLocks/>
          </p:cNvSpPr>
          <p:nvPr/>
        </p:nvSpPr>
        <p:spPr>
          <a:xfrm>
            <a:off x="10413645" y="4585945"/>
            <a:ext cx="598714" cy="56904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1400">
                <a:solidFill>
                  <a:schemeClr val="bg1"/>
                </a:solidFill>
                <a:latin typeface="Red Hat Display Medium" panose="02010303040201060303" pitchFamily="2" charset="0"/>
                <a:ea typeface="Red Hat Display Medium" panose="02010303040201060303" pitchFamily="2" charset="0"/>
                <a:cs typeface="Red Hat Display Medium" panose="02010303040201060303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s-PE" sz="1200" dirty="0">
                <a:solidFill>
                  <a:sysClr val="windowText" lastClr="000000"/>
                </a:solidFill>
              </a:rPr>
              <a:t>3000por año</a:t>
            </a:r>
          </a:p>
        </p:txBody>
      </p:sp>
      <p:sp>
        <p:nvSpPr>
          <p:cNvPr id="70" name="Título 1">
            <a:extLst>
              <a:ext uri="{FF2B5EF4-FFF2-40B4-BE49-F238E27FC236}">
                <a16:creationId xmlns:a16="http://schemas.microsoft.com/office/drawing/2014/main" id="{17912F2B-5F58-F6F7-32BF-CDB34C137929}"/>
              </a:ext>
            </a:extLst>
          </p:cNvPr>
          <p:cNvSpPr txBox="1">
            <a:spLocks/>
          </p:cNvSpPr>
          <p:nvPr/>
        </p:nvSpPr>
        <p:spPr>
          <a:xfrm>
            <a:off x="11218449" y="4585945"/>
            <a:ext cx="620194" cy="56904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1400">
                <a:solidFill>
                  <a:schemeClr val="bg1"/>
                </a:solidFill>
                <a:latin typeface="Red Hat Display Medium" panose="02010303040201060303" pitchFamily="2" charset="0"/>
                <a:ea typeface="Red Hat Display Medium" panose="02010303040201060303" pitchFamily="2" charset="0"/>
                <a:cs typeface="Red Hat Display Medium" panose="02010303040201060303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s-PE" sz="12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7500</a:t>
            </a:r>
          </a:p>
          <a:p>
            <a:pPr>
              <a:lnSpc>
                <a:spcPct val="100000"/>
              </a:lnSpc>
            </a:pPr>
            <a:r>
              <a:rPr lang="es-PE" sz="1000" b="1" dirty="0">
                <a:solidFill>
                  <a:sysClr val="windowText" lastClr="000000"/>
                </a:solidFill>
              </a:rPr>
              <a:t>(09 meses)</a:t>
            </a:r>
            <a:endParaRPr lang="es-PE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71" name="Título 1">
            <a:extLst>
              <a:ext uri="{FF2B5EF4-FFF2-40B4-BE49-F238E27FC236}">
                <a16:creationId xmlns:a16="http://schemas.microsoft.com/office/drawing/2014/main" id="{D52A7416-8745-5F20-D107-327434D07F35}"/>
              </a:ext>
            </a:extLst>
          </p:cNvPr>
          <p:cNvSpPr txBox="1">
            <a:spLocks/>
          </p:cNvSpPr>
          <p:nvPr/>
        </p:nvSpPr>
        <p:spPr>
          <a:xfrm>
            <a:off x="8986383" y="4577053"/>
            <a:ext cx="1221172" cy="56904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1400">
                <a:solidFill>
                  <a:schemeClr val="bg1"/>
                </a:solidFill>
                <a:latin typeface="Red Hat Display Medium" panose="02010303040201060303" pitchFamily="2" charset="0"/>
                <a:ea typeface="Red Hat Display Medium" panose="02010303040201060303" pitchFamily="2" charset="0"/>
                <a:cs typeface="Red Hat Display Medium" panose="02010303040201060303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s-PE" sz="1100" dirty="0">
                <a:solidFill>
                  <a:sysClr val="windowText" lastClr="000000"/>
                </a:solidFill>
              </a:rPr>
              <a:t>Certificación de personas con Discapacidad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A74A236-5624-3521-A8D9-419914CD73D0}"/>
              </a:ext>
            </a:extLst>
          </p:cNvPr>
          <p:cNvSpPr txBox="1"/>
          <p:nvPr/>
        </p:nvSpPr>
        <p:spPr>
          <a:xfrm>
            <a:off x="352236" y="1082583"/>
            <a:ext cx="11487528" cy="405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d Hat Display Black" panose="02010303040201060303" pitchFamily="2" charset="0"/>
                <a:ea typeface="Red Hat Display SemiBold" panose="02010303040201060303" pitchFamily="2" charset="0"/>
                <a:cs typeface="Red Hat Display SemiBold" panose="02010303040201060303" pitchFamily="2" charset="0"/>
              </a:rPr>
              <a:t>PRINCIPALES LOGROS</a:t>
            </a:r>
          </a:p>
        </p:txBody>
      </p:sp>
    </p:spTree>
    <p:extLst>
      <p:ext uri="{BB962C8B-B14F-4D97-AF65-F5344CB8AC3E}">
        <p14:creationId xmlns:p14="http://schemas.microsoft.com/office/powerpoint/2010/main" val="690130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adroTexto 18">
            <a:extLst>
              <a:ext uri="{FF2B5EF4-FFF2-40B4-BE49-F238E27FC236}">
                <a16:creationId xmlns:a16="http://schemas.microsoft.com/office/drawing/2014/main" id="{B9216C82-A534-8DB3-A318-5D4508943685}"/>
              </a:ext>
            </a:extLst>
          </p:cNvPr>
          <p:cNvSpPr txBox="1"/>
          <p:nvPr/>
        </p:nvSpPr>
        <p:spPr>
          <a:xfrm>
            <a:off x="352236" y="1064658"/>
            <a:ext cx="11487528" cy="405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20000"/>
              </a:lnSpc>
              <a:buFont typeface="+mj-lt"/>
              <a:buAutoNum type="alphaLcParenR" startAt="2"/>
            </a:pPr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  <a:latin typeface="Red Hat Display Black" panose="02010303040201060303" pitchFamily="2" charset="0"/>
                <a:ea typeface="Red Hat Display SemiBold" panose="02010303040201060303" pitchFamily="2" charset="0"/>
                <a:cs typeface="Red Hat Display SemiBold" panose="02010303040201060303" pitchFamily="2" charset="0"/>
              </a:rPr>
              <a:t>PROYECTO DE INVERSIÓN PÚBLICA REGIONAL PARA LA PREVENCIÓN DE ANEMIA</a:t>
            </a:r>
          </a:p>
        </p:txBody>
      </p:sp>
      <p:pic>
        <p:nvPicPr>
          <p:cNvPr id="59" name="Imagen 58">
            <a:extLst>
              <a:ext uri="{FF2B5EF4-FFF2-40B4-BE49-F238E27FC236}">
                <a16:creationId xmlns:a16="http://schemas.microsoft.com/office/drawing/2014/main" id="{47DB44B8-22BD-6159-31C7-F4955A9CF0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40"/>
          <a:stretch/>
        </p:blipFill>
        <p:spPr>
          <a:xfrm>
            <a:off x="1772946" y="1825026"/>
            <a:ext cx="8646108" cy="479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87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C5F5EB3F-4D16-A6AE-FABA-0E8858619B24}"/>
              </a:ext>
            </a:extLst>
          </p:cNvPr>
          <p:cNvSpPr txBox="1"/>
          <p:nvPr/>
        </p:nvSpPr>
        <p:spPr>
          <a:xfrm>
            <a:off x="352236" y="1081679"/>
            <a:ext cx="11487528" cy="405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  <a:latin typeface="Red Hat Display Black" panose="02010303040201060303" pitchFamily="2" charset="0"/>
                <a:ea typeface="Red Hat Display SemiBold" panose="02010303040201060303" pitchFamily="2" charset="0"/>
                <a:cs typeface="Red Hat Display SemiBold" panose="02010303040201060303" pitchFamily="2" charset="0"/>
              </a:rPr>
              <a:t>COMPONENTES Y AVANCES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9F9A5962-AAD4-9AB3-29F2-5EB41FFFF0F6}"/>
              </a:ext>
            </a:extLst>
          </p:cNvPr>
          <p:cNvGrpSpPr/>
          <p:nvPr/>
        </p:nvGrpSpPr>
        <p:grpSpPr>
          <a:xfrm flipH="1">
            <a:off x="170204" y="1780535"/>
            <a:ext cx="11578464" cy="4926336"/>
            <a:chOff x="1296522" y="1484327"/>
            <a:chExt cx="9718278" cy="544333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0" name="Rectangle 24">
              <a:extLst>
                <a:ext uri="{FF2B5EF4-FFF2-40B4-BE49-F238E27FC236}">
                  <a16:creationId xmlns:a16="http://schemas.microsoft.com/office/drawing/2014/main" id="{6D2B8DC9-567F-856C-815E-CA2C7F1D0A6A}"/>
                </a:ext>
              </a:extLst>
            </p:cNvPr>
            <p:cNvSpPr/>
            <p:nvPr/>
          </p:nvSpPr>
          <p:spPr>
            <a:xfrm>
              <a:off x="8397714" y="1496163"/>
              <a:ext cx="2553123" cy="540001"/>
            </a:xfrm>
            <a:prstGeom prst="rect">
              <a:avLst/>
            </a:prstGeom>
            <a:solidFill>
              <a:srgbClr val="C00000"/>
            </a:solidFill>
            <a:ln w="381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" name="Rectangle 30">
              <a:extLst>
                <a:ext uri="{FF2B5EF4-FFF2-40B4-BE49-F238E27FC236}">
                  <a16:creationId xmlns:a16="http://schemas.microsoft.com/office/drawing/2014/main" id="{498585ED-9DD5-53A2-3423-0DAE02267083}"/>
                </a:ext>
              </a:extLst>
            </p:cNvPr>
            <p:cNvSpPr/>
            <p:nvPr/>
          </p:nvSpPr>
          <p:spPr>
            <a:xfrm>
              <a:off x="8403227" y="2077336"/>
              <a:ext cx="2553124" cy="2231597"/>
            </a:xfrm>
            <a:custGeom>
              <a:avLst/>
              <a:gdLst/>
              <a:ahLst/>
              <a:cxnLst/>
              <a:rect l="l" t="t" r="r" b="b"/>
              <a:pathLst>
                <a:path w="1868402" h="2816651">
                  <a:moveTo>
                    <a:pt x="0" y="0"/>
                  </a:moveTo>
                  <a:lnTo>
                    <a:pt x="1868402" y="0"/>
                  </a:lnTo>
                  <a:lnTo>
                    <a:pt x="1868402" y="2520000"/>
                  </a:lnTo>
                  <a:lnTo>
                    <a:pt x="1106260" y="2520000"/>
                  </a:lnTo>
                  <a:lnTo>
                    <a:pt x="934202" y="2816651"/>
                  </a:lnTo>
                  <a:lnTo>
                    <a:pt x="762145" y="2520000"/>
                  </a:lnTo>
                  <a:lnTo>
                    <a:pt x="0" y="2520000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381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2" name="Rectangle 27">
              <a:extLst>
                <a:ext uri="{FF2B5EF4-FFF2-40B4-BE49-F238E27FC236}">
                  <a16:creationId xmlns:a16="http://schemas.microsoft.com/office/drawing/2014/main" id="{5867B963-5CF7-6851-429F-52B054DCA6D8}"/>
                </a:ext>
              </a:extLst>
            </p:cNvPr>
            <p:cNvSpPr/>
            <p:nvPr/>
          </p:nvSpPr>
          <p:spPr>
            <a:xfrm>
              <a:off x="1296522" y="1811883"/>
              <a:ext cx="2602354" cy="540000"/>
            </a:xfrm>
            <a:prstGeom prst="rect">
              <a:avLst/>
            </a:prstGeom>
            <a:solidFill>
              <a:srgbClr val="C00000"/>
            </a:solidFill>
            <a:ln w="381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3" name="Rectangle 33">
              <a:extLst>
                <a:ext uri="{FF2B5EF4-FFF2-40B4-BE49-F238E27FC236}">
                  <a16:creationId xmlns:a16="http://schemas.microsoft.com/office/drawing/2014/main" id="{1EA7C65C-5630-043C-BE4D-035AA7E9A68D}"/>
                </a:ext>
              </a:extLst>
            </p:cNvPr>
            <p:cNvSpPr/>
            <p:nvPr/>
          </p:nvSpPr>
          <p:spPr>
            <a:xfrm>
              <a:off x="1296522" y="2401465"/>
              <a:ext cx="2602354" cy="1708314"/>
            </a:xfrm>
            <a:custGeom>
              <a:avLst/>
              <a:gdLst/>
              <a:ahLst/>
              <a:cxnLst/>
              <a:rect l="l" t="t" r="r" b="b"/>
              <a:pathLst>
                <a:path w="1868402" h="2279441">
                  <a:moveTo>
                    <a:pt x="0" y="0"/>
                  </a:moveTo>
                  <a:lnTo>
                    <a:pt x="1868402" y="0"/>
                  </a:lnTo>
                  <a:lnTo>
                    <a:pt x="1868402" y="1980000"/>
                  </a:lnTo>
                  <a:lnTo>
                    <a:pt x="1107878" y="1980000"/>
                  </a:lnTo>
                  <a:lnTo>
                    <a:pt x="934202" y="2279441"/>
                  </a:lnTo>
                  <a:lnTo>
                    <a:pt x="760526" y="1980000"/>
                  </a:lnTo>
                  <a:lnTo>
                    <a:pt x="0" y="1980000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381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5" name="TextBox 41">
              <a:extLst>
                <a:ext uri="{FF2B5EF4-FFF2-40B4-BE49-F238E27FC236}">
                  <a16:creationId xmlns:a16="http://schemas.microsoft.com/office/drawing/2014/main" id="{3AC584BD-AD1D-69CF-F80A-4C22FD91A1D6}"/>
                </a:ext>
              </a:extLst>
            </p:cNvPr>
            <p:cNvSpPr txBox="1"/>
            <p:nvPr/>
          </p:nvSpPr>
          <p:spPr>
            <a:xfrm>
              <a:off x="1483370" y="1881030"/>
              <a:ext cx="2192620" cy="442100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itchFamily="34" charset="0"/>
                </a:rPr>
                <a:t>Componente 02</a:t>
              </a:r>
              <a:endParaRPr kumimoji="0" lang="ko-KR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6" name="TextBox 42">
              <a:extLst>
                <a:ext uri="{FF2B5EF4-FFF2-40B4-BE49-F238E27FC236}">
                  <a16:creationId xmlns:a16="http://schemas.microsoft.com/office/drawing/2014/main" id="{7615A810-3748-DC19-EAF6-D164016AEAB3}"/>
                </a:ext>
              </a:extLst>
            </p:cNvPr>
            <p:cNvSpPr txBox="1"/>
            <p:nvPr/>
          </p:nvSpPr>
          <p:spPr>
            <a:xfrm>
              <a:off x="8669903" y="1484327"/>
              <a:ext cx="2088828" cy="442100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itchFamily="34" charset="0"/>
                </a:rPr>
                <a:t>Componente 01</a:t>
              </a:r>
              <a:endParaRPr kumimoji="0" lang="ko-KR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7" name="TextBox 45">
              <a:extLst>
                <a:ext uri="{FF2B5EF4-FFF2-40B4-BE49-F238E27FC236}">
                  <a16:creationId xmlns:a16="http://schemas.microsoft.com/office/drawing/2014/main" id="{B91A8571-356B-A38C-DA16-2C432B248452}"/>
                </a:ext>
              </a:extLst>
            </p:cNvPr>
            <p:cNvSpPr txBox="1"/>
            <p:nvPr/>
          </p:nvSpPr>
          <p:spPr>
            <a:xfrm>
              <a:off x="1408216" y="2471110"/>
              <a:ext cx="2342928" cy="1292291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ko-KR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itchFamily="34" charset="0"/>
                </a:rPr>
                <a:t>Suficiente capacidad y competencias del personal de salud en la atención de niños menores de 5 años y madres gestantes</a:t>
              </a:r>
            </a:p>
          </p:txBody>
        </p:sp>
        <p:sp>
          <p:nvSpPr>
            <p:cNvPr id="18" name="TextBox 46">
              <a:extLst>
                <a:ext uri="{FF2B5EF4-FFF2-40B4-BE49-F238E27FC236}">
                  <a16:creationId xmlns:a16="http://schemas.microsoft.com/office/drawing/2014/main" id="{47BA7128-B32B-BDC0-98EC-0622DA68DDAC}"/>
                </a:ext>
              </a:extLst>
            </p:cNvPr>
            <p:cNvSpPr txBox="1"/>
            <p:nvPr/>
          </p:nvSpPr>
          <p:spPr>
            <a:xfrm>
              <a:off x="8383002" y="2277580"/>
              <a:ext cx="2504402" cy="17683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Suficiente equipamiento en los servicios de CRED, control pre natal, nutrición y comunicación social para la atención de niños menores de  05 años y de la madre gestante en los establecimientos de salud</a:t>
              </a:r>
              <a:endPara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64">
              <a:extLst>
                <a:ext uri="{FF2B5EF4-FFF2-40B4-BE49-F238E27FC236}">
                  <a16:creationId xmlns:a16="http://schemas.microsoft.com/office/drawing/2014/main" id="{21A86DB9-43F0-ADE4-2D43-36D173146B29}"/>
                </a:ext>
              </a:extLst>
            </p:cNvPr>
            <p:cNvSpPr txBox="1"/>
            <p:nvPr/>
          </p:nvSpPr>
          <p:spPr>
            <a:xfrm>
              <a:off x="6176681" y="4377090"/>
              <a:ext cx="4838119" cy="2550574"/>
            </a:xfrm>
            <a:prstGeom prst="rect">
              <a:avLst/>
            </a:prstGeom>
            <a:solidFill>
              <a:schemeClr val="tx2">
                <a:lumMod val="25000"/>
                <a:lumOff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1600" kern="0" dirty="0" err="1">
                  <a:solidFill>
                    <a:prstClr val="black"/>
                  </a:solidFill>
                  <a:latin typeface="Century Gothic" panose="020B0502020202020204" pitchFamily="34" charset="0"/>
                  <a:cs typeface="Arial" pitchFamily="34" charset="0"/>
                </a:rPr>
                <a:t>Implementación</a:t>
              </a:r>
              <a:r>
                <a:rPr lang="en-US" altLang="ko-KR" sz="1600" kern="0" dirty="0">
                  <a:solidFill>
                    <a:prstClr val="black"/>
                  </a:solidFill>
                  <a:latin typeface="Century Gothic" panose="020B0502020202020204" pitchFamily="34" charset="0"/>
                  <a:cs typeface="Arial" pitchFamily="34" charset="0"/>
                </a:rPr>
                <a:t> con </a:t>
              </a:r>
              <a:r>
                <a:rPr lang="en-US" altLang="ko-KR" sz="1600" kern="0" dirty="0" err="1">
                  <a:solidFill>
                    <a:prstClr val="black"/>
                  </a:solidFill>
                  <a:latin typeface="Century Gothic" panose="020B0502020202020204" pitchFamily="34" charset="0"/>
                  <a:cs typeface="Arial" pitchFamily="34" charset="0"/>
                </a:rPr>
                <a:t>equipos</a:t>
              </a:r>
              <a:r>
                <a:rPr lang="en-US" altLang="ko-KR" sz="1600" kern="0" dirty="0">
                  <a:solidFill>
                    <a:prstClr val="black"/>
                  </a:solidFill>
                  <a:latin typeface="Century Gothic" panose="020B0502020202020204" pitchFamily="34" charset="0"/>
                  <a:cs typeface="Arial" pitchFamily="34" charset="0"/>
                </a:rPr>
                <a:t> </a:t>
              </a:r>
              <a:r>
                <a:rPr lang="en-US" altLang="ko-KR" sz="1600" kern="0" dirty="0" err="1">
                  <a:solidFill>
                    <a:prstClr val="black"/>
                  </a:solidFill>
                  <a:latin typeface="Century Gothic" panose="020B0502020202020204" pitchFamily="34" charset="0"/>
                  <a:cs typeface="Arial" pitchFamily="34" charset="0"/>
                </a:rPr>
                <a:t>biomédicos</a:t>
              </a:r>
              <a:r>
                <a:rPr lang="en-US" altLang="ko-KR" sz="1600" kern="0" dirty="0">
                  <a:solidFill>
                    <a:prstClr val="black"/>
                  </a:solidFill>
                  <a:latin typeface="Century Gothic" panose="020B0502020202020204" pitchFamily="34" charset="0"/>
                  <a:cs typeface="Arial" pitchFamily="34" charset="0"/>
                </a:rPr>
                <a:t> y </a:t>
              </a:r>
              <a:r>
                <a:rPr lang="en-US" altLang="ko-KR" sz="1600" kern="0" dirty="0" err="1">
                  <a:solidFill>
                    <a:prstClr val="black"/>
                  </a:solidFill>
                  <a:latin typeface="Century Gothic" panose="020B0502020202020204" pitchFamily="34" charset="0"/>
                  <a:cs typeface="Arial" pitchFamily="34" charset="0"/>
                </a:rPr>
                <a:t>antropométricos</a:t>
              </a:r>
              <a:r>
                <a:rPr lang="en-US" altLang="ko-KR" sz="1600" kern="0" dirty="0">
                  <a:solidFill>
                    <a:prstClr val="black"/>
                  </a:solidFill>
                  <a:latin typeface="Century Gothic" panose="020B0502020202020204" pitchFamily="34" charset="0"/>
                  <a:cs typeface="Arial" pitchFamily="34" charset="0"/>
                </a:rPr>
                <a:t> a </a:t>
              </a:r>
              <a:r>
                <a:rPr lang="en-US" altLang="ko-KR" sz="1600" b="1" kern="0" dirty="0">
                  <a:solidFill>
                    <a:srgbClr val="C00000"/>
                  </a:solidFill>
                  <a:latin typeface="Century Gothic" panose="020B0502020202020204" pitchFamily="34" charset="0"/>
                  <a:cs typeface="Arial" pitchFamily="34" charset="0"/>
                </a:rPr>
                <a:t>06 RSS para194 EESS</a:t>
              </a:r>
              <a:r>
                <a:rPr lang="en-US" altLang="ko-KR" sz="1600" b="1" kern="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 </a:t>
              </a:r>
              <a:r>
                <a:rPr lang="en-US" altLang="ko-KR" sz="1600" kern="0" dirty="0">
                  <a:solidFill>
                    <a:prstClr val="black"/>
                  </a:solidFill>
                  <a:latin typeface="Century Gothic" panose="020B0502020202020204" pitchFamily="34" charset="0"/>
                  <a:cs typeface="Arial" pitchFamily="34" charset="0"/>
                </a:rPr>
                <a:t>(SS. CRED, Control pre natal y </a:t>
              </a:r>
              <a:r>
                <a:rPr lang="en-US" altLang="ko-KR" sz="1600" kern="0" dirty="0" err="1">
                  <a:solidFill>
                    <a:prstClr val="black"/>
                  </a:solidFill>
                  <a:latin typeface="Century Gothic" panose="020B0502020202020204" pitchFamily="34" charset="0"/>
                  <a:cs typeface="Arial" pitchFamily="34" charset="0"/>
                </a:rPr>
                <a:t>Nutrición</a:t>
              </a:r>
              <a:r>
                <a:rPr lang="en-US" altLang="ko-KR" sz="1600" kern="0" dirty="0">
                  <a:solidFill>
                    <a:prstClr val="black"/>
                  </a:solidFill>
                  <a:latin typeface="Century Gothic" panose="020B0502020202020204" pitchFamily="34" charset="0"/>
                  <a:cs typeface="Arial" pitchFamily="34" charset="0"/>
                </a:rPr>
                <a:t>)</a:t>
              </a:r>
              <a:endParaRPr kumimoji="0" lang="en-US" altLang="ko-KR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1600" b="1" kern="0" dirty="0">
                  <a:solidFill>
                    <a:srgbClr val="C00000"/>
                  </a:solidFill>
                  <a:latin typeface="Century Gothic" panose="020B0502020202020204" pitchFamily="34" charset="0"/>
                  <a:cs typeface="Arial" pitchFamily="34" charset="0"/>
                </a:rPr>
                <a:t>01 Software – </a:t>
              </a:r>
              <a:r>
                <a:rPr lang="en-US" altLang="ko-KR" sz="1600" kern="0" dirty="0">
                  <a:solidFill>
                    <a:prstClr val="black"/>
                  </a:solidFill>
                  <a:latin typeface="Century Gothic" panose="020B0502020202020204" pitchFamily="34" charset="0"/>
                  <a:cs typeface="Arial" pitchFamily="34" charset="0"/>
                </a:rPr>
                <a:t>CRED </a:t>
              </a:r>
              <a:r>
                <a:rPr lang="en-US" altLang="ko-KR" sz="1600" kern="0" dirty="0" err="1">
                  <a:solidFill>
                    <a:prstClr val="black"/>
                  </a:solidFill>
                  <a:latin typeface="Century Gothic" panose="020B0502020202020204" pitchFamily="34" charset="0"/>
                  <a:cs typeface="Arial" pitchFamily="34" charset="0"/>
                </a:rPr>
                <a:t>en</a:t>
              </a:r>
              <a:r>
                <a:rPr lang="en-US" altLang="ko-KR" sz="1600" kern="0" dirty="0">
                  <a:solidFill>
                    <a:prstClr val="black"/>
                  </a:solidFill>
                  <a:latin typeface="Century Gothic" panose="020B0502020202020204" pitchFamily="34" charset="0"/>
                  <a:cs typeface="Arial" pitchFamily="34" charset="0"/>
                </a:rPr>
                <a:t> </a:t>
              </a:r>
              <a:r>
                <a:rPr lang="en-US" altLang="ko-KR" sz="1600" kern="0" dirty="0" err="1">
                  <a:solidFill>
                    <a:prstClr val="black"/>
                  </a:solidFill>
                  <a:latin typeface="Century Gothic" panose="020B0502020202020204" pitchFamily="34" charset="0"/>
                  <a:cs typeface="Arial" pitchFamily="34" charset="0"/>
                </a:rPr>
                <a:t>linea</a:t>
              </a:r>
              <a:r>
                <a:rPr lang="en-US" altLang="ko-KR" sz="1600" kern="0" dirty="0">
                  <a:solidFill>
                    <a:prstClr val="black"/>
                  </a:solidFill>
                  <a:latin typeface="Century Gothic" panose="020B0502020202020204" pitchFamily="34" charset="0"/>
                  <a:cs typeface="Arial" pitchFamily="34" charset="0"/>
                </a:rPr>
                <a:t> y </a:t>
              </a:r>
              <a:r>
                <a:rPr lang="en-US" altLang="ko-KR" sz="1600" kern="0" dirty="0" err="1">
                  <a:solidFill>
                    <a:prstClr val="black"/>
                  </a:solidFill>
                  <a:latin typeface="Century Gothic" panose="020B0502020202020204" pitchFamily="34" charset="0"/>
                  <a:cs typeface="Arial" pitchFamily="34" charset="0"/>
                </a:rPr>
                <a:t>Tablero</a:t>
              </a:r>
              <a:r>
                <a:rPr lang="en-US" altLang="ko-KR" sz="1600" b="1" kern="0" dirty="0">
                  <a:solidFill>
                    <a:srgbClr val="C00000"/>
                  </a:solidFill>
                  <a:latin typeface="Century Gothic" panose="020B0502020202020204" pitchFamily="34" charset="0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itchFamily="34" charset="0"/>
                </a:rPr>
                <a:t>de </a:t>
              </a:r>
              <a:r>
                <a:rPr kumimoji="0" lang="en-US" altLang="ko-KR" sz="1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itchFamily="34" charset="0"/>
                </a:rPr>
                <a:t>Indicadores</a:t>
              </a:r>
              <a:r>
                <a:rPr kumimoji="0" lang="en-US" altLang="ko-K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itchFamily="34" charset="0"/>
                </a:rPr>
                <a:t> </a:t>
              </a:r>
              <a:r>
                <a:rPr lang="en-US" altLang="ko-KR" sz="1600" kern="0" dirty="0" err="1">
                  <a:solidFill>
                    <a:prstClr val="black"/>
                  </a:solidFill>
                  <a:latin typeface="Century Gothic" panose="020B0502020202020204" pitchFamily="34" charset="0"/>
                  <a:cs typeface="Arial" pitchFamily="34" charset="0"/>
                </a:rPr>
                <a:t>Implementación</a:t>
              </a:r>
              <a:r>
                <a:rPr lang="en-US" altLang="ko-KR" sz="1600" kern="0" dirty="0">
                  <a:solidFill>
                    <a:prstClr val="black"/>
                  </a:solidFill>
                  <a:latin typeface="Century Gothic" panose="020B0502020202020204" pitchFamily="34" charset="0"/>
                  <a:cs typeface="Arial" pitchFamily="34" charset="0"/>
                </a:rPr>
                <a:t> de kit de </a:t>
              </a:r>
              <a:r>
                <a:rPr lang="en-US" altLang="ko-KR" sz="1600" kern="0" dirty="0" err="1">
                  <a:solidFill>
                    <a:prstClr val="black"/>
                  </a:solidFill>
                  <a:latin typeface="Century Gothic" panose="020B0502020202020204" pitchFamily="34" charset="0"/>
                  <a:cs typeface="Arial" pitchFamily="34" charset="0"/>
                </a:rPr>
                <a:t>registro</a:t>
              </a:r>
              <a:r>
                <a:rPr lang="en-US" altLang="ko-KR" sz="1600" kern="0" dirty="0">
                  <a:solidFill>
                    <a:prstClr val="black"/>
                  </a:solidFill>
                  <a:latin typeface="Century Gothic" panose="020B0502020202020204" pitchFamily="34" charset="0"/>
                  <a:cs typeface="Arial" pitchFamily="34" charset="0"/>
                </a:rPr>
                <a:t>, </a:t>
              </a:r>
              <a:r>
                <a:rPr lang="en-US" altLang="ko-KR" sz="1600" kern="0" dirty="0" err="1">
                  <a:solidFill>
                    <a:prstClr val="black"/>
                  </a:solidFill>
                  <a:latin typeface="Century Gothic" panose="020B0502020202020204" pitchFamily="34" charset="0"/>
                  <a:cs typeface="Arial" pitchFamily="34" charset="0"/>
                </a:rPr>
                <a:t>monitoreo</a:t>
              </a:r>
              <a:r>
                <a:rPr lang="en-US" altLang="ko-KR" sz="1600" kern="0" dirty="0">
                  <a:solidFill>
                    <a:prstClr val="black"/>
                  </a:solidFill>
                  <a:latin typeface="Century Gothic" panose="020B0502020202020204" pitchFamily="34" charset="0"/>
                  <a:cs typeface="Arial" pitchFamily="34" charset="0"/>
                </a:rPr>
                <a:t> y </a:t>
              </a:r>
              <a:r>
                <a:rPr lang="en-US" altLang="ko-KR" sz="1600" kern="0" dirty="0" err="1">
                  <a:solidFill>
                    <a:prstClr val="black"/>
                  </a:solidFill>
                  <a:latin typeface="Century Gothic" panose="020B0502020202020204" pitchFamily="34" charset="0"/>
                  <a:cs typeface="Arial" pitchFamily="34" charset="0"/>
                </a:rPr>
                <a:t>vigilancia</a:t>
              </a:r>
              <a:r>
                <a:rPr lang="en-US" altLang="ko-KR" sz="1600" kern="0" dirty="0">
                  <a:solidFill>
                    <a:prstClr val="black"/>
                  </a:solidFill>
                  <a:latin typeface="Century Gothic" panose="020B0502020202020204" pitchFamily="34" charset="0"/>
                  <a:cs typeface="Arial" pitchFamily="34" charset="0"/>
                </a:rPr>
                <a:t> de </a:t>
              </a:r>
              <a:r>
                <a:rPr lang="en-US" altLang="ko-KR" sz="1600" kern="0" dirty="0" err="1">
                  <a:solidFill>
                    <a:prstClr val="black"/>
                  </a:solidFill>
                  <a:latin typeface="Century Gothic" panose="020B0502020202020204" pitchFamily="34" charset="0"/>
                  <a:cs typeface="Arial" pitchFamily="34" charset="0"/>
                </a:rPr>
                <a:t>indicadores</a:t>
              </a:r>
              <a:r>
                <a:rPr lang="en-US" altLang="ko-KR" sz="1600" kern="0" dirty="0">
                  <a:solidFill>
                    <a:prstClr val="black"/>
                  </a:solidFill>
                  <a:latin typeface="Century Gothic" panose="020B0502020202020204" pitchFamily="34" charset="0"/>
                  <a:cs typeface="Arial" pitchFamily="34" charset="0"/>
                </a:rPr>
                <a:t> – </a:t>
              </a:r>
              <a:r>
                <a:rPr lang="en-US" altLang="ko-KR" sz="1600" b="1" kern="0" dirty="0">
                  <a:solidFill>
                    <a:srgbClr val="C00000"/>
                  </a:solidFill>
                  <a:latin typeface="Century Gothic" panose="020B0502020202020204" pitchFamily="34" charset="0"/>
                  <a:cs typeface="Arial" pitchFamily="34" charset="0"/>
                </a:rPr>
                <a:t>251</a:t>
              </a:r>
              <a:r>
                <a:rPr lang="en-US" altLang="ko-KR" sz="1600" kern="0" dirty="0">
                  <a:solidFill>
                    <a:prstClr val="black"/>
                  </a:solidFill>
                  <a:latin typeface="Century Gothic" panose="020B0502020202020204" pitchFamily="34" charset="0"/>
                  <a:cs typeface="Arial" pitchFamily="34" charset="0"/>
                </a:rPr>
                <a:t>Computadoras - </a:t>
              </a:r>
              <a:r>
                <a:rPr lang="en-US" altLang="ko-KR" sz="1600" b="1" kern="0" dirty="0">
                  <a:solidFill>
                    <a:srgbClr val="C00000"/>
                  </a:solidFill>
                  <a:latin typeface="Century Gothic" panose="020B0502020202020204" pitchFamily="34" charset="0"/>
                  <a:cs typeface="Arial" pitchFamily="34" charset="0"/>
                </a:rPr>
                <a:t>152</a:t>
              </a:r>
              <a:r>
                <a:rPr lang="en-US" altLang="ko-KR" sz="1600" kern="0" dirty="0">
                  <a:solidFill>
                    <a:prstClr val="black"/>
                  </a:solidFill>
                  <a:latin typeface="Century Gothic" panose="020B0502020202020204" pitchFamily="34" charset="0"/>
                  <a:cs typeface="Arial" pitchFamily="34" charset="0"/>
                </a:rPr>
                <a:t> </a:t>
              </a:r>
              <a:r>
                <a:rPr lang="en-US" altLang="ko-KR" sz="1600" kern="0" dirty="0" err="1">
                  <a:solidFill>
                    <a:prstClr val="black"/>
                  </a:solidFill>
                  <a:latin typeface="Century Gothic" panose="020B0502020202020204" pitchFamily="34" charset="0"/>
                  <a:cs typeface="Arial" pitchFamily="34" charset="0"/>
                </a:rPr>
                <a:t>impresoras</a:t>
              </a:r>
              <a:r>
                <a:rPr lang="en-US" altLang="ko-KR" sz="1600" kern="0" dirty="0">
                  <a:solidFill>
                    <a:prstClr val="black"/>
                  </a:solidFill>
                  <a:latin typeface="Century Gothic" panose="020B0502020202020204" pitchFamily="34" charset="0"/>
                  <a:cs typeface="Arial" pitchFamily="34" charset="0"/>
                </a:rPr>
                <a:t>) </a:t>
              </a:r>
              <a:r>
                <a:rPr lang="en-US" altLang="ko-KR" sz="1600" b="1" kern="0" dirty="0">
                  <a:solidFill>
                    <a:srgbClr val="C00000"/>
                  </a:solidFill>
                  <a:latin typeface="Century Gothic" panose="020B0502020202020204" pitchFamily="34" charset="0"/>
                  <a:cs typeface="Arial" pitchFamily="34" charset="0"/>
                </a:rPr>
                <a:t>02 RRS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1600" kern="0" dirty="0" err="1">
                  <a:solidFill>
                    <a:prstClr val="black"/>
                  </a:solidFill>
                  <a:latin typeface="Century Gothic" panose="020B0502020202020204" pitchFamily="34" charset="0"/>
                  <a:cs typeface="Arial" pitchFamily="34" charset="0"/>
                </a:rPr>
                <a:t>Reproducción</a:t>
              </a:r>
              <a:r>
                <a:rPr lang="en-US" altLang="ko-KR" sz="1600" kern="0" dirty="0">
                  <a:solidFill>
                    <a:prstClr val="black"/>
                  </a:solidFill>
                  <a:latin typeface="Century Gothic" panose="020B0502020202020204" pitchFamily="34" charset="0"/>
                  <a:cs typeface="Arial" pitchFamily="34" charset="0"/>
                </a:rPr>
                <a:t> de </a:t>
              </a:r>
              <a:r>
                <a:rPr lang="en-US" altLang="ko-KR" sz="1600" b="1" kern="0" dirty="0">
                  <a:solidFill>
                    <a:srgbClr val="C00000"/>
                  </a:solidFill>
                  <a:latin typeface="Century Gothic" panose="020B0502020202020204" pitchFamily="34" charset="0"/>
                  <a:cs typeface="Arial" pitchFamily="34" charset="0"/>
                </a:rPr>
                <a:t>1000 </a:t>
              </a:r>
              <a:r>
                <a:rPr lang="en-US" altLang="ko-KR" sz="1600" b="1" kern="0" dirty="0" err="1">
                  <a:solidFill>
                    <a:srgbClr val="C00000"/>
                  </a:solidFill>
                  <a:latin typeface="Century Gothic" panose="020B0502020202020204" pitchFamily="34" charset="0"/>
                  <a:cs typeface="Arial" pitchFamily="34" charset="0"/>
                </a:rPr>
                <a:t>rotafolios</a:t>
              </a:r>
              <a:r>
                <a:rPr lang="en-US" altLang="ko-KR" sz="1600" b="1" kern="0" dirty="0">
                  <a:solidFill>
                    <a:srgbClr val="C00000"/>
                  </a:solidFill>
                  <a:latin typeface="Century Gothic" panose="020B0502020202020204" pitchFamily="34" charset="0"/>
                  <a:cs typeface="Arial" pitchFamily="34" charset="0"/>
                </a:rPr>
                <a:t> </a:t>
              </a:r>
              <a:r>
                <a:rPr lang="en-US" altLang="ko-KR" sz="1600" kern="0" dirty="0" err="1">
                  <a:solidFill>
                    <a:prstClr val="black"/>
                  </a:solidFill>
                  <a:latin typeface="Century Gothic" panose="020B0502020202020204" pitchFamily="34" charset="0"/>
                  <a:cs typeface="Arial" pitchFamily="34" charset="0"/>
                </a:rPr>
                <a:t>prevencion</a:t>
              </a:r>
              <a:r>
                <a:rPr lang="en-US" altLang="ko-KR" sz="1600" kern="0" dirty="0">
                  <a:solidFill>
                    <a:prstClr val="black"/>
                  </a:solidFill>
                  <a:latin typeface="Century Gothic" panose="020B0502020202020204" pitchFamily="34" charset="0"/>
                  <a:cs typeface="Arial" pitchFamily="34" charset="0"/>
                </a:rPr>
                <a:t> de anemia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1600" kern="0" dirty="0" err="1">
                  <a:solidFill>
                    <a:prstClr val="black"/>
                  </a:solidFill>
                  <a:latin typeface="Century Gothic" panose="020B0502020202020204" pitchFamily="34" charset="0"/>
                  <a:cs typeface="Arial" pitchFamily="34" charset="0"/>
                </a:rPr>
                <a:t>Adquisición</a:t>
              </a:r>
              <a:r>
                <a:rPr lang="en-US" altLang="ko-KR" sz="1600" kern="0" dirty="0">
                  <a:solidFill>
                    <a:prstClr val="black"/>
                  </a:solidFill>
                  <a:latin typeface="Century Gothic" panose="020B0502020202020204" pitchFamily="34" charset="0"/>
                  <a:cs typeface="Arial" pitchFamily="34" charset="0"/>
                </a:rPr>
                <a:t> de </a:t>
              </a:r>
              <a:r>
                <a:rPr lang="en-US" altLang="ko-KR" sz="1600" b="1" kern="0" dirty="0">
                  <a:solidFill>
                    <a:srgbClr val="C00000"/>
                  </a:solidFill>
                  <a:latin typeface="Century Gothic" panose="020B0502020202020204" pitchFamily="34" charset="0"/>
                  <a:cs typeface="Arial" pitchFamily="34" charset="0"/>
                </a:rPr>
                <a:t>55 kit </a:t>
              </a:r>
              <a:r>
                <a:rPr lang="en-US" altLang="ko-KR" sz="1600" kern="0" dirty="0">
                  <a:solidFill>
                    <a:prstClr val="black"/>
                  </a:solidFill>
                  <a:latin typeface="Century Gothic" panose="020B0502020202020204" pitchFamily="34" charset="0"/>
                  <a:cs typeface="Arial" pitchFamily="34" charset="0"/>
                </a:rPr>
                <a:t>de </a:t>
              </a:r>
              <a:r>
                <a:rPr lang="en-US" altLang="ko-KR" sz="1600" kern="0" dirty="0" err="1">
                  <a:solidFill>
                    <a:prstClr val="black"/>
                  </a:solidFill>
                  <a:latin typeface="Century Gothic" panose="020B0502020202020204" pitchFamily="34" charset="0"/>
                  <a:cs typeface="Arial" pitchFamily="34" charset="0"/>
                </a:rPr>
                <a:t>sesiones</a:t>
              </a:r>
              <a:r>
                <a:rPr lang="en-US" altLang="ko-KR" sz="1600" kern="0" dirty="0">
                  <a:solidFill>
                    <a:prstClr val="black"/>
                  </a:solidFill>
                  <a:latin typeface="Century Gothic" panose="020B0502020202020204" pitchFamily="34" charset="0"/>
                  <a:cs typeface="Arial" pitchFamily="34" charset="0"/>
                </a:rPr>
                <a:t> </a:t>
              </a:r>
              <a:r>
                <a:rPr lang="en-US" altLang="ko-KR" sz="1600" kern="0" dirty="0" err="1">
                  <a:solidFill>
                    <a:prstClr val="black"/>
                  </a:solidFill>
                  <a:latin typeface="Century Gothic" panose="020B0502020202020204" pitchFamily="34" charset="0"/>
                  <a:cs typeface="Arial" pitchFamily="34" charset="0"/>
                </a:rPr>
                <a:t>educativas</a:t>
              </a:r>
              <a:endParaRPr lang="en-US" altLang="ko-KR" sz="1600" kern="0" dirty="0">
                <a:solidFill>
                  <a:prstClr val="black"/>
                </a:solidFill>
                <a:latin typeface="Century Gothic" panose="020B0502020202020204" pitchFamily="34" charset="0"/>
                <a:cs typeface="Arial" pitchFamily="34" charset="0"/>
              </a:endParaRPr>
            </a:p>
          </p:txBody>
        </p:sp>
      </p:grpSp>
      <p:sp>
        <p:nvSpPr>
          <p:cNvPr id="24" name="TextBox 64">
            <a:extLst>
              <a:ext uri="{FF2B5EF4-FFF2-40B4-BE49-F238E27FC236}">
                <a16:creationId xmlns:a16="http://schemas.microsoft.com/office/drawing/2014/main" id="{9AB0F50C-E916-6E96-735E-4B6F98E47B59}"/>
              </a:ext>
            </a:extLst>
          </p:cNvPr>
          <p:cNvSpPr txBox="1"/>
          <p:nvPr/>
        </p:nvSpPr>
        <p:spPr>
          <a:xfrm flipH="1">
            <a:off x="8932064" y="4563270"/>
            <a:ext cx="2816604" cy="2062103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altLang="ko-KR" sz="1600" kern="0" dirty="0">
                <a:solidFill>
                  <a:prstClr val="black"/>
                </a:solidFill>
                <a:latin typeface="Century Gothic" panose="020B0502020202020204" pitchFamily="34" charset="0"/>
                <a:cs typeface="Arial" pitchFamily="34" charset="0"/>
              </a:rPr>
              <a:t>Capacitación a </a:t>
            </a:r>
            <a:r>
              <a:rPr lang="es-ES" altLang="ko-KR" sz="1600" b="1" kern="0" dirty="0">
                <a:solidFill>
                  <a:srgbClr val="C00000"/>
                </a:solidFill>
                <a:latin typeface="Century Gothic" panose="020B0502020202020204" pitchFamily="34" charset="0"/>
                <a:cs typeface="Arial" pitchFamily="34" charset="0"/>
              </a:rPr>
              <a:t>454 personas </a:t>
            </a:r>
            <a:r>
              <a:rPr lang="es-ES" altLang="ko-KR" sz="1600" kern="0" dirty="0">
                <a:solidFill>
                  <a:prstClr val="black"/>
                </a:solidFill>
                <a:latin typeface="Century Gothic" panose="020B0502020202020204" pitchFamily="34" charset="0"/>
                <a:cs typeface="Arial" pitchFamily="34" charset="0"/>
              </a:rPr>
              <a:t>del servicio CRED </a:t>
            </a:r>
            <a:r>
              <a:rPr kumimoji="0" lang="es-ES" altLang="ko-KR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itchFamily="34" charset="0"/>
              </a:rPr>
              <a:t>de las </a:t>
            </a:r>
            <a:r>
              <a:rPr kumimoji="0" lang="es-ES" altLang="ko-KR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itchFamily="34" charset="0"/>
              </a:rPr>
              <a:t>microredes</a:t>
            </a:r>
            <a:r>
              <a:rPr kumimoji="0" lang="es-ES" altLang="ko-KR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itchFamily="34" charset="0"/>
              </a:rPr>
              <a:t> de la región Cusco Modulo I y II en </a:t>
            </a:r>
            <a:r>
              <a:rPr kumimoji="0" lang="es-MX" altLang="ko-KR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itchFamily="34" charset="0"/>
              </a:rPr>
              <a:t>temas Desarrollo Infantil Temprano y anemia (dosaje de hemoglobina). </a:t>
            </a:r>
            <a:endParaRPr kumimoji="0" lang="es-ES" altLang="ko-KR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itchFamily="34" charset="0"/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B31145D2-2F11-3E32-5498-3242DEC15C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84" r="8719"/>
          <a:stretch/>
        </p:blipFill>
        <p:spPr>
          <a:xfrm>
            <a:off x="6100157" y="4416732"/>
            <a:ext cx="2441480" cy="1439774"/>
          </a:xfrm>
          <a:prstGeom prst="roundRect">
            <a:avLst/>
          </a:prstGeom>
          <a:ln w="1905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3E6C92E4-2A5F-2907-A0FB-41E81B906B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84" r="2483" b="15182"/>
          <a:stretch/>
        </p:blipFill>
        <p:spPr>
          <a:xfrm>
            <a:off x="3438831" y="2272750"/>
            <a:ext cx="2452994" cy="1461683"/>
          </a:xfrm>
          <a:prstGeom prst="roundRect">
            <a:avLst/>
          </a:prstGeom>
          <a:ln>
            <a:solidFill>
              <a:schemeClr val="accent1"/>
            </a:solidFill>
          </a:ln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6188B18A-30CD-1B4F-9CCE-4435D7185F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8643" y="2272750"/>
            <a:ext cx="2452994" cy="1769785"/>
          </a:xfrm>
          <a:prstGeom prst="roundRect">
            <a:avLst/>
          </a:prstGeom>
          <a:ln w="1905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15592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1" id="{92620113-5D19-4DF5-87D4-F2C21D6494DC}" vid="{3E9A4FF8-B981-4A8A-B671-7DC2DE858DF7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ersonalizado 3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C00000"/>
    </a:accent1>
    <a:accent2>
      <a:srgbClr val="FE8B8B"/>
    </a:accent2>
    <a:accent3>
      <a:srgbClr val="A5A5A5"/>
    </a:accent3>
    <a:accent4>
      <a:srgbClr val="EBDAE2"/>
    </a:accent4>
    <a:accent5>
      <a:srgbClr val="FF4040"/>
    </a:accent5>
    <a:accent6>
      <a:srgbClr val="6F3B55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