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9202" r:id="rId2"/>
    <p:sldId id="4148" r:id="rId3"/>
    <p:sldId id="9203" r:id="rId4"/>
    <p:sldId id="300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3F572-867D-4A3D-A82A-6A3EA4DA97B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E2B6A8F-1295-4554-ACF8-5C669D6BBE0C}">
      <dgm:prSet phldrT="[Texto]" custT="1"/>
      <dgm:spPr/>
      <dgm:t>
        <a:bodyPr/>
        <a:lstStyle/>
        <a:p>
          <a:r>
            <a:rPr lang="es-ES" sz="1800" b="1" dirty="0">
              <a:solidFill>
                <a:srgbClr val="0070C0"/>
              </a:solidFill>
            </a:rPr>
            <a:t>Hoja de Ruta</a:t>
          </a:r>
          <a:endParaRPr lang="es-PE" sz="1800" b="1" dirty="0">
            <a:solidFill>
              <a:srgbClr val="0070C0"/>
            </a:solidFill>
          </a:endParaRPr>
        </a:p>
      </dgm:t>
    </dgm:pt>
    <dgm:pt modelId="{97F9E57E-D9BA-42E2-9ECD-FB1E5BD906EE}" type="parTrans" cxnId="{1E72E59D-BB4C-4EC3-9516-C6B7B16EDC74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43FDC519-BA46-4585-A76E-1CD573106E2E}" type="sibTrans" cxnId="{1E72E59D-BB4C-4EC3-9516-C6B7B16EDC74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273F3A20-6087-47FA-9119-8C65FB6EA78D}">
      <dgm:prSet phldrT="[Texto]" custT="1"/>
      <dgm:spPr/>
      <dgm:t>
        <a:bodyPr/>
        <a:lstStyle/>
        <a:p>
          <a:r>
            <a:rPr lang="es-ES" sz="1800" b="1" dirty="0">
              <a:solidFill>
                <a:srgbClr val="0070C0"/>
              </a:solidFill>
            </a:rPr>
            <a:t>Focalización de intervenciones</a:t>
          </a:r>
          <a:endParaRPr lang="es-PE" sz="1800" b="1" dirty="0">
            <a:solidFill>
              <a:srgbClr val="0070C0"/>
            </a:solidFill>
          </a:endParaRPr>
        </a:p>
      </dgm:t>
    </dgm:pt>
    <dgm:pt modelId="{2BAFA340-2F72-4B27-90DF-E5F61BFFF70F}" type="parTrans" cxnId="{890A8299-1765-4AD6-821B-DABAF3F80227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C0DC6CDF-A9FB-43EC-B814-B43E43526DBF}" type="sibTrans" cxnId="{890A8299-1765-4AD6-821B-DABAF3F80227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78FD38ED-6D1E-47DF-A7AF-115EE52C024E}">
      <dgm:prSet phldrT="[Texto]" custT="1"/>
      <dgm:spPr/>
      <dgm:t>
        <a:bodyPr/>
        <a:lstStyle/>
        <a:p>
          <a:r>
            <a:rPr lang="es-ES" sz="1800" b="1" dirty="0">
              <a:solidFill>
                <a:srgbClr val="0070C0"/>
              </a:solidFill>
            </a:rPr>
            <a:t>Presentación de Iniciativas Privadas</a:t>
          </a:r>
        </a:p>
      </dgm:t>
    </dgm:pt>
    <dgm:pt modelId="{C16F4455-851E-475D-A04F-11EE4AEEEEB0}" type="parTrans" cxnId="{9DA13375-C2AD-426E-98AD-ED4E0376AD1E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9550B6B9-DC86-44AD-B125-435CE7E1D608}" type="sibTrans" cxnId="{9DA13375-C2AD-426E-98AD-ED4E0376AD1E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2406793F-389B-4E78-902B-615168CA0DF9}">
      <dgm:prSet phldrT="[Texto]" custT="1"/>
      <dgm:spPr/>
      <dgm:t>
        <a:bodyPr/>
        <a:lstStyle/>
        <a:p>
          <a:r>
            <a:rPr lang="es-ES" sz="1800" b="1" dirty="0">
              <a:solidFill>
                <a:srgbClr val="0070C0"/>
              </a:solidFill>
            </a:rPr>
            <a:t>Adjudicación y Ejecución de Proyectos OxI</a:t>
          </a:r>
        </a:p>
      </dgm:t>
    </dgm:pt>
    <dgm:pt modelId="{47053E97-9996-4AEB-97CC-3F1DB061F5BA}" type="parTrans" cxnId="{A077EA7C-D3D1-45AB-AE81-C5ABF2381A01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3783FD02-F597-4575-9120-CFE58E25BD19}" type="sibTrans" cxnId="{A077EA7C-D3D1-45AB-AE81-C5ABF2381A01}">
      <dgm:prSet/>
      <dgm:spPr/>
      <dgm:t>
        <a:bodyPr/>
        <a:lstStyle/>
        <a:p>
          <a:endParaRPr lang="es-PE" sz="1800" b="1">
            <a:solidFill>
              <a:srgbClr val="FF0000"/>
            </a:solidFill>
          </a:endParaRPr>
        </a:p>
      </dgm:t>
    </dgm:pt>
    <dgm:pt modelId="{01A7B843-D007-43BB-BFF3-AE6FE9CAA123}" type="pres">
      <dgm:prSet presAssocID="{EB93F572-867D-4A3D-A82A-6A3EA4DA97B7}" presName="rootnode" presStyleCnt="0">
        <dgm:presLayoutVars>
          <dgm:chMax/>
          <dgm:chPref/>
          <dgm:dir/>
          <dgm:animLvl val="lvl"/>
        </dgm:presLayoutVars>
      </dgm:prSet>
      <dgm:spPr/>
    </dgm:pt>
    <dgm:pt modelId="{6E95E14A-BC7F-414B-8B11-8B7443D2620B}" type="pres">
      <dgm:prSet presAssocID="{CE2B6A8F-1295-4554-ACF8-5C669D6BBE0C}" presName="composite" presStyleCnt="0"/>
      <dgm:spPr/>
    </dgm:pt>
    <dgm:pt modelId="{4B4C1052-7EB3-4A6B-B2B9-CEB89B967E29}" type="pres">
      <dgm:prSet presAssocID="{CE2B6A8F-1295-4554-ACF8-5C669D6BBE0C}" presName="LShape" presStyleLbl="alignNode1" presStyleIdx="0" presStyleCnt="7"/>
      <dgm:spPr>
        <a:solidFill>
          <a:srgbClr val="0070C0"/>
        </a:solidFill>
      </dgm:spPr>
    </dgm:pt>
    <dgm:pt modelId="{7F1B0B07-C853-451B-B2D9-26B702B292CA}" type="pres">
      <dgm:prSet presAssocID="{CE2B6A8F-1295-4554-ACF8-5C669D6BBE0C}" presName="ParentText" presStyleLbl="revTx" presStyleIdx="0" presStyleCnt="4" custLinFactNeighborX="7701" custLinFactNeighborY="5692">
        <dgm:presLayoutVars>
          <dgm:chMax val="0"/>
          <dgm:chPref val="0"/>
          <dgm:bulletEnabled val="1"/>
        </dgm:presLayoutVars>
      </dgm:prSet>
      <dgm:spPr/>
    </dgm:pt>
    <dgm:pt modelId="{8F2DBAAB-23CB-408C-9EC8-E9D2C7638098}" type="pres">
      <dgm:prSet presAssocID="{CE2B6A8F-1295-4554-ACF8-5C669D6BBE0C}" presName="Triangle" presStyleLbl="alignNode1" presStyleIdx="1" presStyleCnt="7"/>
      <dgm:spPr>
        <a:solidFill>
          <a:srgbClr val="0070C0"/>
        </a:solidFill>
      </dgm:spPr>
    </dgm:pt>
    <dgm:pt modelId="{F2A738B2-6204-4EB0-8C11-2568D32E54FE}" type="pres">
      <dgm:prSet presAssocID="{43FDC519-BA46-4585-A76E-1CD573106E2E}" presName="sibTrans" presStyleCnt="0"/>
      <dgm:spPr/>
    </dgm:pt>
    <dgm:pt modelId="{403A62C8-AF77-44E1-ADD7-ABF662083884}" type="pres">
      <dgm:prSet presAssocID="{43FDC519-BA46-4585-A76E-1CD573106E2E}" presName="space" presStyleCnt="0"/>
      <dgm:spPr/>
    </dgm:pt>
    <dgm:pt modelId="{007245DF-031C-4C9F-917C-98C554635504}" type="pres">
      <dgm:prSet presAssocID="{273F3A20-6087-47FA-9119-8C65FB6EA78D}" presName="composite" presStyleCnt="0"/>
      <dgm:spPr/>
    </dgm:pt>
    <dgm:pt modelId="{C340B030-FE28-4AD7-B385-2A4FC39089E1}" type="pres">
      <dgm:prSet presAssocID="{273F3A20-6087-47FA-9119-8C65FB6EA78D}" presName="LShape" presStyleLbl="alignNode1" presStyleIdx="2" presStyleCnt="7"/>
      <dgm:spPr>
        <a:solidFill>
          <a:srgbClr val="0070C0"/>
        </a:solidFill>
      </dgm:spPr>
    </dgm:pt>
    <dgm:pt modelId="{5960012C-5A9A-423C-BB04-D0B45A7B87C1}" type="pres">
      <dgm:prSet presAssocID="{273F3A20-6087-47FA-9119-8C65FB6EA78D}" presName="ParentText" presStyleLbl="revTx" presStyleIdx="1" presStyleCnt="4" custLinFactNeighborX="8698" custLinFactNeighborY="4747">
        <dgm:presLayoutVars>
          <dgm:chMax val="0"/>
          <dgm:chPref val="0"/>
          <dgm:bulletEnabled val="1"/>
        </dgm:presLayoutVars>
      </dgm:prSet>
      <dgm:spPr/>
    </dgm:pt>
    <dgm:pt modelId="{EA779BBF-5026-4F6E-9698-9EC8207EB718}" type="pres">
      <dgm:prSet presAssocID="{273F3A20-6087-47FA-9119-8C65FB6EA78D}" presName="Triangle" presStyleLbl="alignNode1" presStyleIdx="3" presStyleCnt="7"/>
      <dgm:spPr>
        <a:solidFill>
          <a:srgbClr val="0070C0"/>
        </a:solidFill>
      </dgm:spPr>
    </dgm:pt>
    <dgm:pt modelId="{CE5629A5-233B-4416-838F-27358DEA1935}" type="pres">
      <dgm:prSet presAssocID="{C0DC6CDF-A9FB-43EC-B814-B43E43526DBF}" presName="sibTrans" presStyleCnt="0"/>
      <dgm:spPr/>
    </dgm:pt>
    <dgm:pt modelId="{98807439-DBC1-4FD2-8E83-AAA77FB59806}" type="pres">
      <dgm:prSet presAssocID="{C0DC6CDF-A9FB-43EC-B814-B43E43526DBF}" presName="space" presStyleCnt="0"/>
      <dgm:spPr/>
    </dgm:pt>
    <dgm:pt modelId="{37C5CF4B-B189-475F-BBF6-E1F64B430CC2}" type="pres">
      <dgm:prSet presAssocID="{78FD38ED-6D1E-47DF-A7AF-115EE52C024E}" presName="composite" presStyleCnt="0"/>
      <dgm:spPr/>
    </dgm:pt>
    <dgm:pt modelId="{11D47123-D014-406C-A493-1853EC31E6A7}" type="pres">
      <dgm:prSet presAssocID="{78FD38ED-6D1E-47DF-A7AF-115EE52C024E}" presName="LShape" presStyleLbl="alignNode1" presStyleIdx="4" presStyleCnt="7"/>
      <dgm:spPr>
        <a:solidFill>
          <a:srgbClr val="0070C0"/>
        </a:solidFill>
      </dgm:spPr>
    </dgm:pt>
    <dgm:pt modelId="{CBD6F56A-C996-49C4-948A-8D07DF052A63}" type="pres">
      <dgm:prSet presAssocID="{78FD38ED-6D1E-47DF-A7AF-115EE52C024E}" presName="ParentText" presStyleLbl="revTx" presStyleIdx="2" presStyleCnt="4" custLinFactNeighborX="8368" custLinFactNeighborY="6899">
        <dgm:presLayoutVars>
          <dgm:chMax val="0"/>
          <dgm:chPref val="0"/>
          <dgm:bulletEnabled val="1"/>
        </dgm:presLayoutVars>
      </dgm:prSet>
      <dgm:spPr/>
    </dgm:pt>
    <dgm:pt modelId="{274555E5-8C74-4747-85F7-A849D5D29A1B}" type="pres">
      <dgm:prSet presAssocID="{78FD38ED-6D1E-47DF-A7AF-115EE52C024E}" presName="Triangle" presStyleLbl="alignNode1" presStyleIdx="5" presStyleCnt="7"/>
      <dgm:spPr>
        <a:solidFill>
          <a:srgbClr val="0070C0"/>
        </a:solidFill>
      </dgm:spPr>
    </dgm:pt>
    <dgm:pt modelId="{731AEC2A-D737-42FC-9DE7-601033943A2D}" type="pres">
      <dgm:prSet presAssocID="{9550B6B9-DC86-44AD-B125-435CE7E1D608}" presName="sibTrans" presStyleCnt="0"/>
      <dgm:spPr/>
    </dgm:pt>
    <dgm:pt modelId="{6535676C-6B99-4A8E-9148-921C7A3DB741}" type="pres">
      <dgm:prSet presAssocID="{9550B6B9-DC86-44AD-B125-435CE7E1D608}" presName="space" presStyleCnt="0"/>
      <dgm:spPr/>
    </dgm:pt>
    <dgm:pt modelId="{CD0BA918-30FF-4658-9B94-DD222A13D787}" type="pres">
      <dgm:prSet presAssocID="{2406793F-389B-4E78-902B-615168CA0DF9}" presName="composite" presStyleCnt="0"/>
      <dgm:spPr/>
    </dgm:pt>
    <dgm:pt modelId="{26FE9A7D-77AE-4758-AE10-E38357132633}" type="pres">
      <dgm:prSet presAssocID="{2406793F-389B-4E78-902B-615168CA0DF9}" presName="LShape" presStyleLbl="alignNode1" presStyleIdx="6" presStyleCnt="7"/>
      <dgm:spPr>
        <a:solidFill>
          <a:srgbClr val="0070C0"/>
        </a:solidFill>
      </dgm:spPr>
    </dgm:pt>
    <dgm:pt modelId="{F90B652C-778D-4FA3-9DFC-C9161957D126}" type="pres">
      <dgm:prSet presAssocID="{2406793F-389B-4E78-902B-615168CA0DF9}" presName="ParentText" presStyleLbl="revTx" presStyleIdx="3" presStyleCnt="4" custScaleX="70000" custLinFactNeighborX="-186" custLinFactNeighborY="8506">
        <dgm:presLayoutVars>
          <dgm:chMax val="0"/>
          <dgm:chPref val="0"/>
          <dgm:bulletEnabled val="1"/>
        </dgm:presLayoutVars>
      </dgm:prSet>
      <dgm:spPr/>
    </dgm:pt>
  </dgm:ptLst>
  <dgm:cxnLst>
    <dgm:cxn modelId="{304CDA00-1E3C-47DF-9E2A-8D52284666DB}" type="presOf" srcId="{273F3A20-6087-47FA-9119-8C65FB6EA78D}" destId="{5960012C-5A9A-423C-BB04-D0B45A7B87C1}" srcOrd="0" destOrd="0" presId="urn:microsoft.com/office/officeart/2009/3/layout/StepUpProcess"/>
    <dgm:cxn modelId="{16ACA33A-8349-4891-B289-C2708228471E}" type="presOf" srcId="{78FD38ED-6D1E-47DF-A7AF-115EE52C024E}" destId="{CBD6F56A-C996-49C4-948A-8D07DF052A63}" srcOrd="0" destOrd="0" presId="urn:microsoft.com/office/officeart/2009/3/layout/StepUpProcess"/>
    <dgm:cxn modelId="{4D3F443B-DC7C-46F1-BEB0-3122ABCAAB99}" type="presOf" srcId="{EB93F572-867D-4A3D-A82A-6A3EA4DA97B7}" destId="{01A7B843-D007-43BB-BFF3-AE6FE9CAA123}" srcOrd="0" destOrd="0" presId="urn:microsoft.com/office/officeart/2009/3/layout/StepUpProcess"/>
    <dgm:cxn modelId="{26019C40-96D0-4638-8FE7-D546F035FAC1}" type="presOf" srcId="{CE2B6A8F-1295-4554-ACF8-5C669D6BBE0C}" destId="{7F1B0B07-C853-451B-B2D9-26B702B292CA}" srcOrd="0" destOrd="0" presId="urn:microsoft.com/office/officeart/2009/3/layout/StepUpProcess"/>
    <dgm:cxn modelId="{9DA13375-C2AD-426E-98AD-ED4E0376AD1E}" srcId="{EB93F572-867D-4A3D-A82A-6A3EA4DA97B7}" destId="{78FD38ED-6D1E-47DF-A7AF-115EE52C024E}" srcOrd="2" destOrd="0" parTransId="{C16F4455-851E-475D-A04F-11EE4AEEEEB0}" sibTransId="{9550B6B9-DC86-44AD-B125-435CE7E1D608}"/>
    <dgm:cxn modelId="{A077EA7C-D3D1-45AB-AE81-C5ABF2381A01}" srcId="{EB93F572-867D-4A3D-A82A-6A3EA4DA97B7}" destId="{2406793F-389B-4E78-902B-615168CA0DF9}" srcOrd="3" destOrd="0" parTransId="{47053E97-9996-4AEB-97CC-3F1DB061F5BA}" sibTransId="{3783FD02-F597-4575-9120-CFE58E25BD19}"/>
    <dgm:cxn modelId="{4703E985-FEFD-49CB-824A-050B6FBEF15D}" type="presOf" srcId="{2406793F-389B-4E78-902B-615168CA0DF9}" destId="{F90B652C-778D-4FA3-9DFC-C9161957D126}" srcOrd="0" destOrd="0" presId="urn:microsoft.com/office/officeart/2009/3/layout/StepUpProcess"/>
    <dgm:cxn modelId="{890A8299-1765-4AD6-821B-DABAF3F80227}" srcId="{EB93F572-867D-4A3D-A82A-6A3EA4DA97B7}" destId="{273F3A20-6087-47FA-9119-8C65FB6EA78D}" srcOrd="1" destOrd="0" parTransId="{2BAFA340-2F72-4B27-90DF-E5F61BFFF70F}" sibTransId="{C0DC6CDF-A9FB-43EC-B814-B43E43526DBF}"/>
    <dgm:cxn modelId="{1E72E59D-BB4C-4EC3-9516-C6B7B16EDC74}" srcId="{EB93F572-867D-4A3D-A82A-6A3EA4DA97B7}" destId="{CE2B6A8F-1295-4554-ACF8-5C669D6BBE0C}" srcOrd="0" destOrd="0" parTransId="{97F9E57E-D9BA-42E2-9ECD-FB1E5BD906EE}" sibTransId="{43FDC519-BA46-4585-A76E-1CD573106E2E}"/>
    <dgm:cxn modelId="{9BA1F496-8264-4DD7-997E-B205139009C1}" type="presParOf" srcId="{01A7B843-D007-43BB-BFF3-AE6FE9CAA123}" destId="{6E95E14A-BC7F-414B-8B11-8B7443D2620B}" srcOrd="0" destOrd="0" presId="urn:microsoft.com/office/officeart/2009/3/layout/StepUpProcess"/>
    <dgm:cxn modelId="{53E90404-BF2F-4910-A945-92E31B8A6E91}" type="presParOf" srcId="{6E95E14A-BC7F-414B-8B11-8B7443D2620B}" destId="{4B4C1052-7EB3-4A6B-B2B9-CEB89B967E29}" srcOrd="0" destOrd="0" presId="urn:microsoft.com/office/officeart/2009/3/layout/StepUpProcess"/>
    <dgm:cxn modelId="{21D33A57-BC68-4D66-A2C5-F7028A128584}" type="presParOf" srcId="{6E95E14A-BC7F-414B-8B11-8B7443D2620B}" destId="{7F1B0B07-C853-451B-B2D9-26B702B292CA}" srcOrd="1" destOrd="0" presId="urn:microsoft.com/office/officeart/2009/3/layout/StepUpProcess"/>
    <dgm:cxn modelId="{8191C4EA-4101-469F-A701-43CE26C63160}" type="presParOf" srcId="{6E95E14A-BC7F-414B-8B11-8B7443D2620B}" destId="{8F2DBAAB-23CB-408C-9EC8-E9D2C7638098}" srcOrd="2" destOrd="0" presId="urn:microsoft.com/office/officeart/2009/3/layout/StepUpProcess"/>
    <dgm:cxn modelId="{E2C6053A-ED61-4ED9-89F3-47DA1431D75F}" type="presParOf" srcId="{01A7B843-D007-43BB-BFF3-AE6FE9CAA123}" destId="{F2A738B2-6204-4EB0-8C11-2568D32E54FE}" srcOrd="1" destOrd="0" presId="urn:microsoft.com/office/officeart/2009/3/layout/StepUpProcess"/>
    <dgm:cxn modelId="{1E8B418B-264F-4111-9709-773B867ACA7A}" type="presParOf" srcId="{F2A738B2-6204-4EB0-8C11-2568D32E54FE}" destId="{403A62C8-AF77-44E1-ADD7-ABF662083884}" srcOrd="0" destOrd="0" presId="urn:microsoft.com/office/officeart/2009/3/layout/StepUpProcess"/>
    <dgm:cxn modelId="{5A815866-5D2C-4204-AC61-0FCDBC8CF7D5}" type="presParOf" srcId="{01A7B843-D007-43BB-BFF3-AE6FE9CAA123}" destId="{007245DF-031C-4C9F-917C-98C554635504}" srcOrd="2" destOrd="0" presId="urn:microsoft.com/office/officeart/2009/3/layout/StepUpProcess"/>
    <dgm:cxn modelId="{F7E10E5C-9C19-4965-A9C5-C998A318BB88}" type="presParOf" srcId="{007245DF-031C-4C9F-917C-98C554635504}" destId="{C340B030-FE28-4AD7-B385-2A4FC39089E1}" srcOrd="0" destOrd="0" presId="urn:microsoft.com/office/officeart/2009/3/layout/StepUpProcess"/>
    <dgm:cxn modelId="{2E9A584F-2239-4A00-9219-26E3E1BC96AC}" type="presParOf" srcId="{007245DF-031C-4C9F-917C-98C554635504}" destId="{5960012C-5A9A-423C-BB04-D0B45A7B87C1}" srcOrd="1" destOrd="0" presId="urn:microsoft.com/office/officeart/2009/3/layout/StepUpProcess"/>
    <dgm:cxn modelId="{D4F46610-80B8-4569-8A4F-13F8670CF105}" type="presParOf" srcId="{007245DF-031C-4C9F-917C-98C554635504}" destId="{EA779BBF-5026-4F6E-9698-9EC8207EB718}" srcOrd="2" destOrd="0" presId="urn:microsoft.com/office/officeart/2009/3/layout/StepUpProcess"/>
    <dgm:cxn modelId="{50DBAA69-1477-4067-BACC-AEC8DB2BC073}" type="presParOf" srcId="{01A7B843-D007-43BB-BFF3-AE6FE9CAA123}" destId="{CE5629A5-233B-4416-838F-27358DEA1935}" srcOrd="3" destOrd="0" presId="urn:microsoft.com/office/officeart/2009/3/layout/StepUpProcess"/>
    <dgm:cxn modelId="{5FFB2541-7FB2-4293-AC33-EAEC2131EE98}" type="presParOf" srcId="{CE5629A5-233B-4416-838F-27358DEA1935}" destId="{98807439-DBC1-4FD2-8E83-AAA77FB59806}" srcOrd="0" destOrd="0" presId="urn:microsoft.com/office/officeart/2009/3/layout/StepUpProcess"/>
    <dgm:cxn modelId="{5178B184-86AF-469D-B081-73232F645F29}" type="presParOf" srcId="{01A7B843-D007-43BB-BFF3-AE6FE9CAA123}" destId="{37C5CF4B-B189-475F-BBF6-E1F64B430CC2}" srcOrd="4" destOrd="0" presId="urn:microsoft.com/office/officeart/2009/3/layout/StepUpProcess"/>
    <dgm:cxn modelId="{AFB9CA54-D530-4213-8694-EE86D6D9E38D}" type="presParOf" srcId="{37C5CF4B-B189-475F-BBF6-E1F64B430CC2}" destId="{11D47123-D014-406C-A493-1853EC31E6A7}" srcOrd="0" destOrd="0" presId="urn:microsoft.com/office/officeart/2009/3/layout/StepUpProcess"/>
    <dgm:cxn modelId="{7118BCD3-4336-4223-9A66-F6D06CB93077}" type="presParOf" srcId="{37C5CF4B-B189-475F-BBF6-E1F64B430CC2}" destId="{CBD6F56A-C996-49C4-948A-8D07DF052A63}" srcOrd="1" destOrd="0" presId="urn:microsoft.com/office/officeart/2009/3/layout/StepUpProcess"/>
    <dgm:cxn modelId="{AC9A8E3B-BFB3-4BCE-8542-5189792F7F46}" type="presParOf" srcId="{37C5CF4B-B189-475F-BBF6-E1F64B430CC2}" destId="{274555E5-8C74-4747-85F7-A849D5D29A1B}" srcOrd="2" destOrd="0" presId="urn:microsoft.com/office/officeart/2009/3/layout/StepUpProcess"/>
    <dgm:cxn modelId="{FC3BE696-4A2B-41BE-8F0C-E46B531099AA}" type="presParOf" srcId="{01A7B843-D007-43BB-BFF3-AE6FE9CAA123}" destId="{731AEC2A-D737-42FC-9DE7-601033943A2D}" srcOrd="5" destOrd="0" presId="urn:microsoft.com/office/officeart/2009/3/layout/StepUpProcess"/>
    <dgm:cxn modelId="{47B6B440-93D2-42C7-87E0-79C0A29C93B1}" type="presParOf" srcId="{731AEC2A-D737-42FC-9DE7-601033943A2D}" destId="{6535676C-6B99-4A8E-9148-921C7A3DB741}" srcOrd="0" destOrd="0" presId="urn:microsoft.com/office/officeart/2009/3/layout/StepUpProcess"/>
    <dgm:cxn modelId="{E3DF3334-19D1-434C-AE6B-5740DD1B6F6A}" type="presParOf" srcId="{01A7B843-D007-43BB-BFF3-AE6FE9CAA123}" destId="{CD0BA918-30FF-4658-9B94-DD222A13D787}" srcOrd="6" destOrd="0" presId="urn:microsoft.com/office/officeart/2009/3/layout/StepUpProcess"/>
    <dgm:cxn modelId="{04CD1181-7C2D-45DE-89C4-781D62D7A1AC}" type="presParOf" srcId="{CD0BA918-30FF-4658-9B94-DD222A13D787}" destId="{26FE9A7D-77AE-4758-AE10-E38357132633}" srcOrd="0" destOrd="0" presId="urn:microsoft.com/office/officeart/2009/3/layout/StepUpProcess"/>
    <dgm:cxn modelId="{9FB533B5-AC26-4F8E-AD9E-4BEE3342EFA6}" type="presParOf" srcId="{CD0BA918-30FF-4658-9B94-DD222A13D787}" destId="{F90B652C-778D-4FA3-9DFC-C9161957D12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C1052-7EB3-4A6B-B2B9-CEB89B967E29}">
      <dsp:nvSpPr>
        <dsp:cNvPr id="0" name=""/>
        <dsp:cNvSpPr/>
      </dsp:nvSpPr>
      <dsp:spPr>
        <a:xfrm rot="5400000">
          <a:off x="532769" y="2083156"/>
          <a:ext cx="1604046" cy="2669096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B0B07-C853-451B-B2D9-26B702B292CA}">
      <dsp:nvSpPr>
        <dsp:cNvPr id="0" name=""/>
        <dsp:cNvSpPr/>
      </dsp:nvSpPr>
      <dsp:spPr>
        <a:xfrm>
          <a:off x="450583" y="3000868"/>
          <a:ext cx="2409675" cy="2112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Hoja de Ruta</a:t>
          </a:r>
          <a:endParaRPr lang="es-PE" sz="1800" b="1" kern="1200" dirty="0">
            <a:solidFill>
              <a:srgbClr val="0070C0"/>
            </a:solidFill>
          </a:endParaRPr>
        </a:p>
      </dsp:txBody>
      <dsp:txXfrm>
        <a:off x="450583" y="3000868"/>
        <a:ext cx="2409675" cy="2112221"/>
      </dsp:txXfrm>
    </dsp:sp>
    <dsp:sp modelId="{8F2DBAAB-23CB-408C-9EC8-E9D2C7638098}">
      <dsp:nvSpPr>
        <dsp:cNvPr id="0" name=""/>
        <dsp:cNvSpPr/>
      </dsp:nvSpPr>
      <dsp:spPr>
        <a:xfrm>
          <a:off x="2220034" y="1886654"/>
          <a:ext cx="454655" cy="454655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0B030-FE28-4AD7-B385-2A4FC39089E1}">
      <dsp:nvSpPr>
        <dsp:cNvPr id="0" name=""/>
        <dsp:cNvSpPr/>
      </dsp:nvSpPr>
      <dsp:spPr>
        <a:xfrm rot="5400000">
          <a:off x="3482683" y="1353197"/>
          <a:ext cx="1604046" cy="2669096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0012C-5A9A-423C-BB04-D0B45A7B87C1}">
      <dsp:nvSpPr>
        <dsp:cNvPr id="0" name=""/>
        <dsp:cNvSpPr/>
      </dsp:nvSpPr>
      <dsp:spPr>
        <a:xfrm>
          <a:off x="3424521" y="2250949"/>
          <a:ext cx="2409675" cy="2112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Focalización de intervenciones</a:t>
          </a:r>
          <a:endParaRPr lang="es-PE" sz="1800" b="1" kern="1200" dirty="0">
            <a:solidFill>
              <a:srgbClr val="0070C0"/>
            </a:solidFill>
          </a:endParaRPr>
        </a:p>
      </dsp:txBody>
      <dsp:txXfrm>
        <a:off x="3424521" y="2250949"/>
        <a:ext cx="2409675" cy="2112221"/>
      </dsp:txXfrm>
    </dsp:sp>
    <dsp:sp modelId="{EA779BBF-5026-4F6E-9698-9EC8207EB718}">
      <dsp:nvSpPr>
        <dsp:cNvPr id="0" name=""/>
        <dsp:cNvSpPr/>
      </dsp:nvSpPr>
      <dsp:spPr>
        <a:xfrm>
          <a:off x="5169947" y="1156695"/>
          <a:ext cx="454655" cy="454655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47123-D014-406C-A493-1853EC31E6A7}">
      <dsp:nvSpPr>
        <dsp:cNvPr id="0" name=""/>
        <dsp:cNvSpPr/>
      </dsp:nvSpPr>
      <dsp:spPr>
        <a:xfrm rot="5400000">
          <a:off x="6432596" y="623238"/>
          <a:ext cx="1604046" cy="2669096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6F56A-C996-49C4-948A-8D07DF052A63}">
      <dsp:nvSpPr>
        <dsp:cNvPr id="0" name=""/>
        <dsp:cNvSpPr/>
      </dsp:nvSpPr>
      <dsp:spPr>
        <a:xfrm>
          <a:off x="6366483" y="1566445"/>
          <a:ext cx="2409675" cy="2112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Presentación de Iniciativas Privadas</a:t>
          </a:r>
        </a:p>
      </dsp:txBody>
      <dsp:txXfrm>
        <a:off x="6366483" y="1566445"/>
        <a:ext cx="2409675" cy="2112221"/>
      </dsp:txXfrm>
    </dsp:sp>
    <dsp:sp modelId="{274555E5-8C74-4747-85F7-A849D5D29A1B}">
      <dsp:nvSpPr>
        <dsp:cNvPr id="0" name=""/>
        <dsp:cNvSpPr/>
      </dsp:nvSpPr>
      <dsp:spPr>
        <a:xfrm>
          <a:off x="8119861" y="426736"/>
          <a:ext cx="454655" cy="454655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9A7D-77AE-4758-AE10-E38357132633}">
      <dsp:nvSpPr>
        <dsp:cNvPr id="0" name=""/>
        <dsp:cNvSpPr/>
      </dsp:nvSpPr>
      <dsp:spPr>
        <a:xfrm rot="5400000">
          <a:off x="9382510" y="-106720"/>
          <a:ext cx="1604046" cy="2669096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B652C-778D-4FA3-9DFC-C9161957D126}">
      <dsp:nvSpPr>
        <dsp:cNvPr id="0" name=""/>
        <dsp:cNvSpPr/>
      </dsp:nvSpPr>
      <dsp:spPr>
        <a:xfrm>
          <a:off x="9471724" y="870429"/>
          <a:ext cx="1686772" cy="2112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Adjudicación y Ejecución de Proyectos OxI</a:t>
          </a:r>
        </a:p>
      </dsp:txBody>
      <dsp:txXfrm>
        <a:off x="9471724" y="870429"/>
        <a:ext cx="1686772" cy="2112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12D5C-8249-4ADD-9E0E-6AE1581CC62C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5416-A8F3-4CDC-800B-8B0C19B798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57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EC98C-D4C7-3A70-B68E-63B20401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306F3-06E0-FE31-A183-21C8184F4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DA91F5-F8A1-9DAC-AD56-A1E7B965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B2564-8C15-61F5-6C61-848F06F2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DD08C-4E4E-C080-89C6-BB5AC29B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983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911D0-E668-EC44-A3B7-32EFB5CF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BB7855-E54F-C581-77CB-1F837F380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23F5C-C31E-11D4-086E-A04A9F5A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9AE08-F9A8-6804-5BD1-496BBEB9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50A795-0197-4A06-CC43-1A1EAE88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29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B90ABA-2AE2-EB80-1D5B-E3835C4F1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25AEB6-726C-2EC7-5D6F-4895A8362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91216-DFCA-A613-AD54-2B63594D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211EBC-8813-E9EA-17EB-9C3FA203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0B08E6-CEC9-5576-EFEC-3D0F9309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890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78D6F-8D9F-F1CC-E765-8E007B2F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A702-C760-4D63-9FFC-7E0E2AC3F9E3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D189C-6DE1-A554-0AA4-1B83066E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6BD226-0519-6D35-8462-4F04333C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18CF-0E61-4E95-8A52-6F02510923C1}" type="slidenum">
              <a:rPr lang="es-PE" smtClean="0"/>
              <a:t>‹Nº›</a:t>
            </a:fld>
            <a:endParaRPr lang="es-PE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4E68F10-CD71-EC47-8B10-6C62F5ACF0A0}"/>
              </a:ext>
            </a:extLst>
          </p:cNvPr>
          <p:cNvSpPr/>
          <p:nvPr userDrawn="1"/>
        </p:nvSpPr>
        <p:spPr>
          <a:xfrm>
            <a:off x="1" y="6526924"/>
            <a:ext cx="336331" cy="3310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43" name="bg object 33">
            <a:extLst>
              <a:ext uri="{FF2B5EF4-FFF2-40B4-BE49-F238E27FC236}">
                <a16:creationId xmlns:a16="http://schemas.microsoft.com/office/drawing/2014/main" id="{3ED096A0-E040-044B-8166-C5C852A4F9F7}"/>
              </a:ext>
            </a:extLst>
          </p:cNvPr>
          <p:cNvSpPr/>
          <p:nvPr userDrawn="1"/>
        </p:nvSpPr>
        <p:spPr>
          <a:xfrm>
            <a:off x="475594" y="0"/>
            <a:ext cx="1416269" cy="829222"/>
          </a:xfrm>
          <a:custGeom>
            <a:avLst/>
            <a:gdLst/>
            <a:ahLst/>
            <a:cxnLst/>
            <a:rect l="l" t="t" r="r" b="b"/>
            <a:pathLst>
              <a:path w="3293745" h="1610995">
                <a:moveTo>
                  <a:pt x="3293732" y="0"/>
                </a:moveTo>
                <a:lnTo>
                  <a:pt x="1099306" y="0"/>
                </a:lnTo>
                <a:lnTo>
                  <a:pt x="0" y="1610841"/>
                </a:lnTo>
                <a:lnTo>
                  <a:pt x="2194414" y="1610841"/>
                </a:lnTo>
                <a:lnTo>
                  <a:pt x="32937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g object 16">
            <a:extLst>
              <a:ext uri="{FF2B5EF4-FFF2-40B4-BE49-F238E27FC236}">
                <a16:creationId xmlns:a16="http://schemas.microsoft.com/office/drawing/2014/main" id="{22F6B012-F701-F64B-AA04-7F4D0BC92511}"/>
              </a:ext>
            </a:extLst>
          </p:cNvPr>
          <p:cNvSpPr/>
          <p:nvPr userDrawn="1"/>
        </p:nvSpPr>
        <p:spPr>
          <a:xfrm rot="10800000">
            <a:off x="10946618" y="5020410"/>
            <a:ext cx="1254174" cy="1837591"/>
          </a:xfrm>
          <a:custGeom>
            <a:avLst/>
            <a:gdLst/>
            <a:ahLst/>
            <a:cxnLst/>
            <a:rect l="l" t="t" r="r" b="b"/>
            <a:pathLst>
              <a:path w="2534920" h="3714115">
                <a:moveTo>
                  <a:pt x="2534708" y="0"/>
                </a:moveTo>
                <a:lnTo>
                  <a:pt x="0" y="0"/>
                </a:lnTo>
                <a:lnTo>
                  <a:pt x="0" y="3714106"/>
                </a:lnTo>
                <a:lnTo>
                  <a:pt x="2534708" y="0"/>
                </a:lnTo>
                <a:close/>
              </a:path>
            </a:pathLst>
          </a:custGeom>
          <a:solidFill>
            <a:srgbClr val="A8ADB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33DEE4-E675-264D-7D51-54BE34BDD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0346"/>
            <a:ext cx="1865391" cy="6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3701B0CB-887A-E848-A9D9-5A2A03F3B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27671" cy="4669436"/>
          </a:xfrm>
          <a:prstGeom prst="rect">
            <a:avLst/>
          </a:prstGeom>
        </p:spPr>
      </p:pic>
      <p:sp>
        <p:nvSpPr>
          <p:cNvPr id="27" name="Datos 26">
            <a:extLst>
              <a:ext uri="{FF2B5EF4-FFF2-40B4-BE49-F238E27FC236}">
                <a16:creationId xmlns:a16="http://schemas.microsoft.com/office/drawing/2014/main" id="{D0B76F57-AED5-5C4A-A698-17C8D1EDA008}"/>
              </a:ext>
            </a:extLst>
          </p:cNvPr>
          <p:cNvSpPr/>
          <p:nvPr userDrawn="1"/>
        </p:nvSpPr>
        <p:spPr>
          <a:xfrm>
            <a:off x="891022" y="-14710"/>
            <a:ext cx="9915409" cy="687271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172"/>
              <a:gd name="connsiteY0" fmla="*/ 10099 h 10099"/>
              <a:gd name="connsiteX1" fmla="*/ 7172 w 15172"/>
              <a:gd name="connsiteY1" fmla="*/ 0 h 10099"/>
              <a:gd name="connsiteX2" fmla="*/ 15172 w 15172"/>
              <a:gd name="connsiteY2" fmla="*/ 0 h 10099"/>
              <a:gd name="connsiteX3" fmla="*/ 13172 w 15172"/>
              <a:gd name="connsiteY3" fmla="*/ 10000 h 10099"/>
              <a:gd name="connsiteX4" fmla="*/ 0 w 15172"/>
              <a:gd name="connsiteY4" fmla="*/ 10099 h 10099"/>
              <a:gd name="connsiteX0" fmla="*/ 0 w 15172"/>
              <a:gd name="connsiteY0" fmla="*/ 10099 h 10110"/>
              <a:gd name="connsiteX1" fmla="*/ 7172 w 15172"/>
              <a:gd name="connsiteY1" fmla="*/ 0 h 10110"/>
              <a:gd name="connsiteX2" fmla="*/ 15172 w 15172"/>
              <a:gd name="connsiteY2" fmla="*/ 0 h 10110"/>
              <a:gd name="connsiteX3" fmla="*/ 8000 w 15172"/>
              <a:gd name="connsiteY3" fmla="*/ 10110 h 10110"/>
              <a:gd name="connsiteX4" fmla="*/ 0 w 15172"/>
              <a:gd name="connsiteY4" fmla="*/ 10099 h 10110"/>
              <a:gd name="connsiteX0" fmla="*/ 0 w 15206"/>
              <a:gd name="connsiteY0" fmla="*/ 10110 h 10121"/>
              <a:gd name="connsiteX1" fmla="*/ 7172 w 15206"/>
              <a:gd name="connsiteY1" fmla="*/ 11 h 10121"/>
              <a:gd name="connsiteX2" fmla="*/ 15206 w 15206"/>
              <a:gd name="connsiteY2" fmla="*/ 0 h 10121"/>
              <a:gd name="connsiteX3" fmla="*/ 8000 w 15206"/>
              <a:gd name="connsiteY3" fmla="*/ 10121 h 10121"/>
              <a:gd name="connsiteX4" fmla="*/ 0 w 15206"/>
              <a:gd name="connsiteY4" fmla="*/ 10110 h 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6" h="10121">
                <a:moveTo>
                  <a:pt x="0" y="10110"/>
                </a:moveTo>
                <a:lnTo>
                  <a:pt x="7172" y="11"/>
                </a:lnTo>
                <a:lnTo>
                  <a:pt x="15206" y="0"/>
                </a:lnTo>
                <a:lnTo>
                  <a:pt x="8000" y="10121"/>
                </a:lnTo>
                <a:lnTo>
                  <a:pt x="0" y="10110"/>
                </a:lnTo>
                <a:close/>
              </a:path>
            </a:pathLst>
          </a:custGeom>
          <a:solidFill>
            <a:srgbClr val="FE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5F68AFC-7A15-234F-B936-CE1D6D870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7346" r="4234" b="18128"/>
          <a:stretch/>
        </p:blipFill>
        <p:spPr>
          <a:xfrm>
            <a:off x="3182803" y="4361727"/>
            <a:ext cx="3492708" cy="1394086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659F5779-5847-154D-9E4B-C7CFEA84BD04}"/>
              </a:ext>
            </a:extLst>
          </p:cNvPr>
          <p:cNvGrpSpPr/>
          <p:nvPr userDrawn="1"/>
        </p:nvGrpSpPr>
        <p:grpSpPr>
          <a:xfrm>
            <a:off x="4074644" y="2903914"/>
            <a:ext cx="3873307" cy="1035462"/>
            <a:chOff x="4551558" y="3042924"/>
            <a:chExt cx="3607073" cy="964289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1E4AFA2-4B38-5143-80D1-AD678DE9A9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99" r="3073" b="38776"/>
            <a:stretch/>
          </p:blipFill>
          <p:spPr>
            <a:xfrm>
              <a:off x="4551558" y="3042924"/>
              <a:ext cx="3607073" cy="916945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E02784C7-9A21-204B-897E-A39BA7984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747768" y="3883221"/>
              <a:ext cx="1764724" cy="123992"/>
            </a:xfrm>
            <a:prstGeom prst="rect">
              <a:avLst/>
            </a:prstGeom>
          </p:spPr>
        </p:pic>
      </p:grpSp>
      <p:sp>
        <p:nvSpPr>
          <p:cNvPr id="9" name="bg object 16">
            <a:extLst>
              <a:ext uri="{FF2B5EF4-FFF2-40B4-BE49-F238E27FC236}">
                <a16:creationId xmlns:a16="http://schemas.microsoft.com/office/drawing/2014/main" id="{342AC315-92F3-E94D-A6D4-69C321ACB768}"/>
              </a:ext>
            </a:extLst>
          </p:cNvPr>
          <p:cNvSpPr/>
          <p:nvPr userDrawn="1"/>
        </p:nvSpPr>
        <p:spPr>
          <a:xfrm rot="10800000">
            <a:off x="10951887" y="5045123"/>
            <a:ext cx="1254174" cy="1837591"/>
          </a:xfrm>
          <a:custGeom>
            <a:avLst/>
            <a:gdLst/>
            <a:ahLst/>
            <a:cxnLst/>
            <a:rect l="l" t="t" r="r" b="b"/>
            <a:pathLst>
              <a:path w="2534920" h="3714115">
                <a:moveTo>
                  <a:pt x="2534708" y="0"/>
                </a:moveTo>
                <a:lnTo>
                  <a:pt x="0" y="0"/>
                </a:lnTo>
                <a:lnTo>
                  <a:pt x="0" y="3714106"/>
                </a:lnTo>
                <a:lnTo>
                  <a:pt x="2534708" y="0"/>
                </a:lnTo>
                <a:close/>
              </a:path>
            </a:pathLst>
          </a:custGeom>
          <a:solidFill>
            <a:srgbClr val="A8A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BAC323A-C004-6A42-995F-7D1123C366F6}"/>
              </a:ext>
            </a:extLst>
          </p:cNvPr>
          <p:cNvSpPr/>
          <p:nvPr userDrawn="1"/>
        </p:nvSpPr>
        <p:spPr>
          <a:xfrm>
            <a:off x="0" y="0"/>
            <a:ext cx="336331" cy="3310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4D0B31-FDC6-434C-BB74-A775EA6CEC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37" y="1294697"/>
            <a:ext cx="4053692" cy="14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8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C1972-D77D-398A-2F00-9EF8D828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0D8E7-18F0-7A25-B014-4E28EA10B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20854-128D-0D90-804F-B3F1F6FE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B378F-7308-70C6-BF9A-52458F89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02988-8908-F062-FDB9-F4BC6122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315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C351C-E8E4-DE3F-93AE-1D0CCA9F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CAC4A-1458-FAD0-E830-E2890ADB5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0491FF-8F27-E8B1-04D7-B8322904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89D05-B462-E90B-7054-46AC1279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84BA40-0639-9E80-3531-64E078CA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98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759C7-56CA-252D-42C3-B94D2AA5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415ED2-B700-D329-D026-33CE97237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A2E7C2-5BC2-89D8-D23E-F6EAF3FC7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60E88B-19AE-D159-A5AB-FFB192A9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89671D-6EB2-8762-C26B-0CD62741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AB4C72-0803-2F7F-81CD-25A30384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71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A5436-9589-43E4-D6D6-090276D0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AA3C06-F635-BC7E-458E-DF2EBEACE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5594D4-9051-EA1C-DDC2-AF4756A44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74C134-332C-0A06-5753-2CB6EBA25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6598D9-1D0B-0EF5-8BFD-725D2D033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5BF8B-A5CD-BE62-27F2-7EA1D09C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C9A819-3C2A-E5C4-54CF-8DA3AD72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5B2108-F945-EF08-74E8-C5EF7A56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28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2D980-7080-AAA8-4326-73136B3D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1BC936-7F6F-5256-0C25-4CBA39F1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E5DC3B-4D41-90AD-9006-B7842CED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EDBBBD-5D11-955F-A710-265087F2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74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A8CC08-A286-B8B3-B35E-70D2CB5B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7B194A-111F-FD4B-1C70-1706CF0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1B3A81-B23E-13FE-4414-1B0247F1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66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4C200-0F34-1155-A2C9-0F304478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620196-1246-C108-10C9-D0B9D741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0468F7-E978-9E12-3C37-538F3DFA6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139837-CCC2-DC7E-0110-C910388B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984457-5375-3473-D41A-59374C91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2584E6-7DB4-CD1A-2D93-CC1DC3F7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80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7B6B5-9418-1771-8ADB-FBE529B1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3450FC-6689-1FE4-2D2D-B8E188A47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5C37DC-D0EE-8A16-83E3-D1119C1A1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FE4EB8-2AA6-B651-9B8A-FF14DF8D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863906-DD9F-83E1-A93A-5F8A59CD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FE2FD7-1C43-4693-3AA4-EA878F73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8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8717FD-31D6-8679-5285-AF55767D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3B469F-3097-CA22-C0C7-C1EFB635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25470-FED9-A7E5-7881-3BE531E75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D23F-B01F-421E-86EF-70735C85BEE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1BEE7-C76A-7C98-687B-37975FDAA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8EF12-AB91-A20A-D877-D514F35D5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D59B-7CF9-4158-A8A3-59EE239D7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86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60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DB36080-4C7C-1EAB-4924-37D7C1450169}"/>
              </a:ext>
            </a:extLst>
          </p:cNvPr>
          <p:cNvSpPr txBox="1"/>
          <p:nvPr/>
        </p:nvSpPr>
        <p:spPr>
          <a:xfrm>
            <a:off x="2011787" y="291046"/>
            <a:ext cx="2850666" cy="455487"/>
          </a:xfrm>
          <a:prstGeom prst="rect">
            <a:avLst/>
          </a:prstGeom>
          <a:noFill/>
          <a:ln>
            <a:noFill/>
          </a:ln>
        </p:spPr>
        <p:txBody>
          <a:bodyPr vert="horz" lIns="55449" tIns="27725" rIns="55449" bIns="27725" rtlCol="0" anchor="ctr">
            <a:noAutofit/>
          </a:bodyPr>
          <a:lstStyle>
            <a:defPPr>
              <a:defRPr lang="es-PE"/>
            </a:defPPr>
            <a:lvl1pPr defTabSz="1507846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3200" dirty="0">
                <a:solidFill>
                  <a:schemeClr val="tx1"/>
                </a:solidFill>
                <a:sym typeface="Calibri"/>
              </a:rPr>
              <a:t>QUICK WINS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4B1276-FCB9-B4C9-359D-DB60B1FDED00}"/>
              </a:ext>
            </a:extLst>
          </p:cNvPr>
          <p:cNvSpPr txBox="1"/>
          <p:nvPr/>
        </p:nvSpPr>
        <p:spPr>
          <a:xfrm>
            <a:off x="565842" y="4530426"/>
            <a:ext cx="53527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i="0" dirty="0">
                <a:effectLst/>
                <a:latin typeface="Quicksand"/>
              </a:rPr>
              <a:t>Proyecto: </a:t>
            </a:r>
            <a:r>
              <a:rPr lang="es-ES" sz="1600" b="0" i="0" dirty="0">
                <a:effectLst/>
                <a:latin typeface="Quicksand"/>
              </a:rPr>
              <a:t>“Mejoramiento del Crecimiento y Desarrollo de los Niños y Niñas desde la gestación hasta los 5 Años de Edad” 16 distritos de la provincia de Chota - Cajamarca.</a:t>
            </a:r>
          </a:p>
          <a:p>
            <a:pPr algn="just"/>
            <a:r>
              <a:rPr lang="es-ES" sz="1600" b="1" dirty="0">
                <a:latin typeface="Quicksand"/>
              </a:rPr>
              <a:t>Alianza Estratégica:</a:t>
            </a:r>
            <a:r>
              <a:rPr lang="es-ES" sz="1600" dirty="0">
                <a:latin typeface="Quicksand"/>
              </a:rPr>
              <a:t> Nestlé y Gobierno Regional de Cajamarca.</a:t>
            </a:r>
          </a:p>
          <a:p>
            <a:pPr algn="just"/>
            <a:r>
              <a:rPr lang="es-ES" sz="1600" b="1" dirty="0">
                <a:latin typeface="Quicksand"/>
              </a:rPr>
              <a:t>Ejecutores: </a:t>
            </a:r>
            <a:r>
              <a:rPr lang="es-ES" sz="1600" dirty="0">
                <a:latin typeface="Quicksand"/>
              </a:rPr>
              <a:t>Grupo Estrategia.</a:t>
            </a:r>
          </a:p>
          <a:p>
            <a:pPr algn="just"/>
            <a:r>
              <a:rPr lang="es-ES" sz="1600" b="1" dirty="0">
                <a:latin typeface="Quicksand"/>
              </a:rPr>
              <a:t>Monto</a:t>
            </a:r>
            <a:r>
              <a:rPr lang="es-ES" sz="1600" dirty="0">
                <a:latin typeface="Quicksand"/>
              </a:rPr>
              <a:t>: S/ 12 millones</a:t>
            </a:r>
          </a:p>
          <a:p>
            <a:pPr algn="just"/>
            <a:r>
              <a:rPr lang="es-ES" sz="1600" b="1" dirty="0">
                <a:latin typeface="Quicksand"/>
              </a:rPr>
              <a:t>Beneficiarios:</a:t>
            </a:r>
            <a:r>
              <a:rPr lang="es-ES" sz="1600" dirty="0">
                <a:latin typeface="Quicksand"/>
              </a:rPr>
              <a:t> 16 mil madres gestantes, niños y niñas.</a:t>
            </a:r>
            <a:endParaRPr lang="es-PE" sz="16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1A8D6B0-B8ED-89A8-9D3F-00D880596054}"/>
              </a:ext>
            </a:extLst>
          </p:cNvPr>
          <p:cNvSpPr/>
          <p:nvPr/>
        </p:nvSpPr>
        <p:spPr>
          <a:xfrm>
            <a:off x="10400708" y="4321629"/>
            <a:ext cx="1791292" cy="2536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8231CD-EC56-3012-D4A9-C6F2FE6FA98D}"/>
              </a:ext>
            </a:extLst>
          </p:cNvPr>
          <p:cNvSpPr txBox="1"/>
          <p:nvPr/>
        </p:nvSpPr>
        <p:spPr>
          <a:xfrm>
            <a:off x="6450774" y="4530426"/>
            <a:ext cx="52795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i="0" dirty="0">
                <a:effectLst/>
                <a:latin typeface="Quicksand"/>
              </a:rPr>
              <a:t>Proyecto: </a:t>
            </a:r>
            <a:r>
              <a:rPr lang="es-ES" sz="1600" b="0" i="0" dirty="0">
                <a:effectLst/>
                <a:latin typeface="Quicksand"/>
              </a:rPr>
              <a:t>“Mejoramiento del servicio de atención de salud básica en 185 unidades productoras 93 distritos de 8 provincias del departamento de Arequipa (diagnostico, prevención, reducción y control de la anemia).</a:t>
            </a:r>
          </a:p>
          <a:p>
            <a:pPr algn="just"/>
            <a:r>
              <a:rPr lang="es-ES" sz="1600" b="1" dirty="0">
                <a:latin typeface="Quicksand"/>
              </a:rPr>
              <a:t>Entidad Pública:</a:t>
            </a:r>
            <a:r>
              <a:rPr lang="es-ES" sz="1600" dirty="0">
                <a:latin typeface="Quicksand"/>
              </a:rPr>
              <a:t> Gobierno Regional de Arequipa.</a:t>
            </a:r>
          </a:p>
          <a:p>
            <a:pPr algn="just"/>
            <a:r>
              <a:rPr lang="es-ES" sz="1600" b="1" dirty="0">
                <a:latin typeface="Quicksand"/>
              </a:rPr>
              <a:t>Monto</a:t>
            </a:r>
            <a:r>
              <a:rPr lang="es-ES" sz="1600" dirty="0">
                <a:latin typeface="Quicksand"/>
              </a:rPr>
              <a:t>: S/ 21 millones</a:t>
            </a:r>
          </a:p>
          <a:p>
            <a:pPr algn="just"/>
            <a:r>
              <a:rPr lang="es-ES" sz="1600" b="1" dirty="0">
                <a:latin typeface="Quicksand"/>
              </a:rPr>
              <a:t>Beneficiarios:</a:t>
            </a:r>
            <a:r>
              <a:rPr lang="es-ES" sz="1600" dirty="0">
                <a:latin typeface="Quicksand"/>
              </a:rPr>
              <a:t> </a:t>
            </a:r>
            <a:r>
              <a:rPr lang="es-PE" sz="1600" dirty="0"/>
              <a:t>174 mil </a:t>
            </a:r>
            <a:r>
              <a:rPr lang="es-ES" sz="1600" dirty="0">
                <a:latin typeface="Quicksand"/>
              </a:rPr>
              <a:t>madres gestantes, niños y niñas.</a:t>
            </a:r>
            <a:endParaRPr lang="es-PE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ACF42C4-4363-4AE0-358B-D2B87695218B}"/>
              </a:ext>
            </a:extLst>
          </p:cNvPr>
          <p:cNvCxnSpPr/>
          <p:nvPr/>
        </p:nvCxnSpPr>
        <p:spPr>
          <a:xfrm>
            <a:off x="6096000" y="649900"/>
            <a:ext cx="0" cy="57976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4D824C77-137A-C017-189E-2455DC8BD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0" y="962938"/>
            <a:ext cx="4720299" cy="314686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ECE154E-5315-FD67-F1DE-0EA63FD18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42" y="1021652"/>
            <a:ext cx="5040985" cy="3029437"/>
          </a:xfrm>
          <a:prstGeom prst="rect">
            <a:avLst/>
          </a:prstGeom>
        </p:spPr>
      </p:pic>
      <p:sp>
        <p:nvSpPr>
          <p:cNvPr id="11" name="Rectángulo: esquinas redondeadas 8">
            <a:extLst>
              <a:ext uri="{FF2B5EF4-FFF2-40B4-BE49-F238E27FC236}">
                <a16:creationId xmlns:a16="http://schemas.microsoft.com/office/drawing/2014/main" id="{96AAEB7E-20D3-55ED-136A-1FF93B08E6D2}"/>
              </a:ext>
            </a:extLst>
          </p:cNvPr>
          <p:cNvSpPr/>
          <p:nvPr/>
        </p:nvSpPr>
        <p:spPr>
          <a:xfrm>
            <a:off x="7459131" y="3765629"/>
            <a:ext cx="3659585" cy="494257"/>
          </a:xfrm>
          <a:prstGeom prst="round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PRÓXIMO A PRIORIZAR</a:t>
            </a:r>
            <a:endParaRPr lang="es-PE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0" name="Rectángulo: esquinas redondeadas 8">
            <a:extLst>
              <a:ext uri="{FF2B5EF4-FFF2-40B4-BE49-F238E27FC236}">
                <a16:creationId xmlns:a16="http://schemas.microsoft.com/office/drawing/2014/main" id="{4E8F3B22-369A-1216-74E5-498708B548AB}"/>
              </a:ext>
            </a:extLst>
          </p:cNvPr>
          <p:cNvSpPr/>
          <p:nvPr/>
        </p:nvSpPr>
        <p:spPr>
          <a:xfrm>
            <a:off x="975256" y="3765628"/>
            <a:ext cx="4325566" cy="494257"/>
          </a:xfrm>
          <a:prstGeom prst="round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EJECUTADO POR OBRAS POR IMPUESTOS</a:t>
            </a:r>
            <a:endParaRPr lang="es-PE" sz="16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8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2">
            <a:extLst>
              <a:ext uri="{FF2B5EF4-FFF2-40B4-BE49-F238E27FC236}">
                <a16:creationId xmlns:a16="http://schemas.microsoft.com/office/drawing/2014/main" id="{FAD5EF51-AA85-6430-FD56-E39F075B146C}"/>
              </a:ext>
            </a:extLst>
          </p:cNvPr>
          <p:cNvSpPr txBox="1">
            <a:spLocks/>
          </p:cNvSpPr>
          <p:nvPr/>
        </p:nvSpPr>
        <p:spPr>
          <a:xfrm>
            <a:off x="1835390" y="90117"/>
            <a:ext cx="8042722" cy="845046"/>
          </a:xfrm>
          <a:prstGeom prst="rect">
            <a:avLst/>
          </a:prstGeom>
          <a:noFill/>
        </p:spPr>
        <p:txBody>
          <a:bodyPr vert="horz" lIns="55449" tIns="27725" rIns="55449" bIns="27725" rtlCol="0" anchor="ctr">
            <a:no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SIGUIENTES PASOS: proyectos existentes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7BC6CC27-F270-F6A9-E285-442E18C20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304260"/>
              </p:ext>
            </p:extLst>
          </p:nvPr>
        </p:nvGraphicFramePr>
        <p:xfrm>
          <a:off x="336337" y="935163"/>
          <a:ext cx="115193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5708541D-DFE0-E171-E509-BB7BC6DF8DD8}"/>
              </a:ext>
            </a:extLst>
          </p:cNvPr>
          <p:cNvSpPr txBox="1"/>
          <p:nvPr/>
        </p:nvSpPr>
        <p:spPr>
          <a:xfrm>
            <a:off x="793291" y="4328128"/>
            <a:ext cx="1768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s-PE" sz="1600" dirty="0">
                <a:cs typeface="Arial"/>
              </a:rPr>
              <a:t>Metas</a:t>
            </a: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s-PE" sz="1600" dirty="0">
                <a:cs typeface="Arial"/>
              </a:rPr>
              <a:t>Plan de Acción</a:t>
            </a: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s-PE" sz="1600" dirty="0">
                <a:cs typeface="Arial"/>
              </a:rPr>
              <a:t>Seguimiento</a:t>
            </a:r>
            <a:endParaRPr lang="es-PE" sz="1600" dirty="0"/>
          </a:p>
          <a:p>
            <a:endParaRPr lang="es-PE" sz="1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4861FDC-A398-A385-1CD8-D6304360E88D}"/>
              </a:ext>
            </a:extLst>
          </p:cNvPr>
          <p:cNvSpPr txBox="1"/>
          <p:nvPr/>
        </p:nvSpPr>
        <p:spPr>
          <a:xfrm>
            <a:off x="3718430" y="3809852"/>
            <a:ext cx="2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173038" lvl="0" indent="-173038">
              <a:buFont typeface="Arial" panose="020B0604020202020204" pitchFamily="34" charset="0"/>
              <a:buChar char="•"/>
              <a:defRPr sz="1600" b="1">
                <a:cs typeface="Arial"/>
              </a:defRPr>
            </a:lvl1pPr>
          </a:lstStyle>
          <a:p>
            <a:r>
              <a:rPr lang="es-ES" b="0" dirty="0"/>
              <a:t>Dimensionamiento y adecuación de estudios.</a:t>
            </a:r>
          </a:p>
          <a:p>
            <a:r>
              <a:rPr lang="es-ES" b="0" dirty="0"/>
              <a:t>Socialización y fortalecimiento de capacidades en entidades públicas.</a:t>
            </a:r>
            <a:endParaRPr lang="es-PE" b="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0B6A38-ABE8-4BCB-07DB-E5A69BE35E0D}"/>
              </a:ext>
            </a:extLst>
          </p:cNvPr>
          <p:cNvSpPr txBox="1"/>
          <p:nvPr/>
        </p:nvSpPr>
        <p:spPr>
          <a:xfrm>
            <a:off x="6567713" y="3173966"/>
            <a:ext cx="1997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173038" lvl="0" indent="-173038">
              <a:buFont typeface="Arial" panose="020B0604020202020204" pitchFamily="34" charset="0"/>
              <a:buChar char="•"/>
              <a:defRPr sz="1600" b="1">
                <a:cs typeface="Arial"/>
              </a:defRPr>
            </a:lvl1pPr>
          </a:lstStyle>
          <a:p>
            <a:r>
              <a:rPr lang="es-ES" b="0" dirty="0"/>
              <a:t>Promoción con empresas privadas.</a:t>
            </a:r>
          </a:p>
          <a:p>
            <a:r>
              <a:rPr lang="es-ES" b="0" dirty="0"/>
              <a:t>Presentación de cartas de Iniciativa privada OXI.</a:t>
            </a:r>
          </a:p>
          <a:p>
            <a:r>
              <a:rPr lang="es-ES" b="0" dirty="0"/>
              <a:t>Seguimiento a entidades públicas.</a:t>
            </a:r>
            <a:endParaRPr lang="es-PE" b="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10D6C5B-7064-3D87-5AD9-B1F512B479B3}"/>
              </a:ext>
            </a:extLst>
          </p:cNvPr>
          <p:cNvSpPr txBox="1"/>
          <p:nvPr/>
        </p:nvSpPr>
        <p:spPr>
          <a:xfrm>
            <a:off x="9643903" y="2713419"/>
            <a:ext cx="2211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173038" lvl="0" indent="-173038">
              <a:buFont typeface="Arial" panose="020B0604020202020204" pitchFamily="34" charset="0"/>
              <a:buChar char="•"/>
              <a:defRPr sz="1600" b="1">
                <a:cs typeface="Arial"/>
              </a:defRPr>
            </a:lvl1pPr>
          </a:lstStyle>
          <a:p>
            <a:r>
              <a:rPr lang="es-ES" b="0" dirty="0"/>
              <a:t>Asesoría técnica a entidades públicas.</a:t>
            </a:r>
          </a:p>
          <a:p>
            <a:r>
              <a:rPr lang="es-ES" b="0" dirty="0"/>
              <a:t>Seguimiento proceso de selección.</a:t>
            </a:r>
          </a:p>
          <a:p>
            <a:r>
              <a:rPr lang="es-ES" b="0" dirty="0"/>
              <a:t>Firma de convenios de inversión.</a:t>
            </a:r>
          </a:p>
          <a:p>
            <a:r>
              <a:rPr lang="es-ES" b="0" dirty="0"/>
              <a:t>Seguimiento a la ejecución.</a:t>
            </a:r>
            <a:endParaRPr lang="es-PE" b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78F769-46B0-9BAB-5960-57AACA7CD8B9}"/>
              </a:ext>
            </a:extLst>
          </p:cNvPr>
          <p:cNvSpPr txBox="1"/>
          <p:nvPr/>
        </p:nvSpPr>
        <p:spPr>
          <a:xfrm>
            <a:off x="867131" y="2861712"/>
            <a:ext cx="133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30.01.24</a:t>
            </a:r>
            <a:endParaRPr lang="es-PE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F03C3-5E94-D47C-F3ED-44D72ECDEF0B}"/>
              </a:ext>
            </a:extLst>
          </p:cNvPr>
          <p:cNvSpPr txBox="1"/>
          <p:nvPr/>
        </p:nvSpPr>
        <p:spPr>
          <a:xfrm>
            <a:off x="3765897" y="2224254"/>
            <a:ext cx="133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30.03.24</a:t>
            </a:r>
            <a:endParaRPr lang="es-PE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C8E672-C7A6-9FEB-DD7E-98740A185EA7}"/>
              </a:ext>
            </a:extLst>
          </p:cNvPr>
          <p:cNvSpPr txBox="1"/>
          <p:nvPr/>
        </p:nvSpPr>
        <p:spPr>
          <a:xfrm>
            <a:off x="6900976" y="1621188"/>
            <a:ext cx="133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30.04.24</a:t>
            </a:r>
            <a:endParaRPr lang="es-PE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15C546-898A-D7A1-AA19-76102BB17935}"/>
              </a:ext>
            </a:extLst>
          </p:cNvPr>
          <p:cNvSpPr txBox="1"/>
          <p:nvPr/>
        </p:nvSpPr>
        <p:spPr>
          <a:xfrm>
            <a:off x="9963091" y="846895"/>
            <a:ext cx="133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30.06.24</a:t>
            </a:r>
            <a:endParaRPr lang="es-PE" sz="24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6B19DA4-E466-BC9B-7524-99F75C2E9D6C}"/>
              </a:ext>
            </a:extLst>
          </p:cNvPr>
          <p:cNvSpPr/>
          <p:nvPr/>
        </p:nvSpPr>
        <p:spPr>
          <a:xfrm>
            <a:off x="793291" y="5558000"/>
            <a:ext cx="10082527" cy="115834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>
                <a:solidFill>
                  <a:schemeClr val="tx1"/>
                </a:solidFill>
              </a:rPr>
              <a:t>RUTA 2: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Solución Integral 12 meses</a:t>
            </a:r>
          </a:p>
          <a:p>
            <a:pPr algn="just"/>
            <a:r>
              <a:rPr lang="es-ES" b="0" dirty="0">
                <a:solidFill>
                  <a:schemeClr val="tx1"/>
                </a:solidFill>
              </a:rPr>
              <a:t>Determinación de intervenciones y componentes priorizados para combatir la anemia + Segmentación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646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863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240</Words>
  <Application>Microsoft Office PowerPoint</Application>
  <PresentationFormat>Panorámica</PresentationFormat>
  <Paragraphs>36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ADLaM Display</vt:lpstr>
      <vt:lpstr>Arial</vt:lpstr>
      <vt:lpstr>Calibri</vt:lpstr>
      <vt:lpstr>Calibri Light</vt:lpstr>
      <vt:lpstr>Quicksand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Denisse Miralles Miralles</dc:creator>
  <cp:lastModifiedBy>STAR WASH LAVANDERÍA</cp:lastModifiedBy>
  <cp:revision>5</cp:revision>
  <dcterms:created xsi:type="dcterms:W3CDTF">2023-12-01T21:38:34Z</dcterms:created>
  <dcterms:modified xsi:type="dcterms:W3CDTF">2023-12-12T02:16:16Z</dcterms:modified>
</cp:coreProperties>
</file>