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60" r:id="rId5"/>
    <p:sldId id="261" r:id="rId6"/>
    <p:sldId id="262" r:id="rId7"/>
    <p:sldId id="263" r:id="rId8"/>
  </p:sldIdLst>
  <p:sldSz cy="6858000" cx="8999538"/>
  <p:notesSz cx="9144000" cy="6858000"/>
  <p:defaultTextStyle>
    <a:defPPr>
      <a:defRPr lang="es-PE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90000"/>
    <a:srgbClr val="FFE1E1"/>
    <a:srgbClr val="FFCCCC"/>
    <a:srgbClr val="FFD9D9"/>
    <a:srgbClr val="CC0000"/>
    <a:srgbClr val="800000"/>
    <a:srgbClr val="006600"/>
    <a:srgbClr val="660066"/>
    <a:srgbClr val="663300"/>
    <a:srgbClr val="FFDD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4993" autoAdjust="0"/>
    <p:restoredTop sz="94434" autoAdjust="0"/>
  </p:normalViewPr>
  <p:slideViewPr>
    <p:cSldViewPr snapToGrid="0">
      <p:cViewPr varScale="1">
        <p:scale>
          <a:sx n="48" d="100"/>
          <a:sy n="48" d="100"/>
        </p:scale>
        <p:origin x="662" y="41"/>
      </p:cViewPr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GRPIP2023-2\Downloads\PORTAFOLIO%20DE%20INVERSIONES%20GRA%20AL%2029%2009%202023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chemeClr val="bg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Hoja3!$D$50:$D$55</c:f>
              <c:strCache>
                <c:ptCount val="6"/>
                <c:pt idx="0">
                  <c:v>TRANSPORTE</c:v>
                </c:pt>
                <c:pt idx="1">
                  <c:v>EDUCACIÓN </c:v>
                </c:pt>
                <c:pt idx="2">
                  <c:v>AGROPECUARIO</c:v>
                </c:pt>
                <c:pt idx="3">
                  <c:v>SALUD</c:v>
                </c:pt>
                <c:pt idx="4">
                  <c:v>JUSTICIA</c:v>
                </c:pt>
                <c:pt idx="5">
                  <c:v>PROTECCION SOCIAL</c:v>
                </c:pt>
              </c:strCache>
            </c:strRef>
          </c:cat>
          <c:val>
            <c:numRef>
              <c:f>Hoja3!$E$50:$E$55</c:f>
              <c:numCache>
                <c:formatCode>_ "S/"\ * #,##0.00_ ;_ "S/"\ * \-#,##0.00_ ;_ "S/"\ * "-"??_ ;_ @_ </c:formatCode>
                <c:ptCount val="6"/>
                <c:pt idx="0">
                  <c:v>5.0254676E+8</c:v>
                </c:pt>
                <c:pt idx="1">
                  <c:v>425325590.64</c:v>
                </c:pt>
                <c:pt idx="2">
                  <c:v>415744423.94</c:v>
                </c:pt>
                <c:pt idx="3">
                  <c:v>80263470.84</c:v>
                </c:pt>
                <c:pt idx="4">
                  <c:v>30770066.62</c:v>
                </c:pt>
                <c:pt idx="5">
                  <c:v>14190359.5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1048674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63B0437-19D6-4A5B-82FF-9C93DED8F701}" type="datetimeFigureOut">
              <a:rPr lang="es-PE" smtClean="0"/>
              <a:t>4/12/2023</a:t>
            </a:fld>
            <a:endParaRPr lang="es-PE"/>
          </a:p>
        </p:txBody>
      </p:sp>
      <p:sp>
        <p:nvSpPr>
          <p:cNvPr id="1048675" name="Marcador de imagen de diapositiva 3"/>
          <p:cNvSpPr>
            <a:spLocks noChangeAspect="1" noRot="1" noGrp="1"/>
          </p:cNvSpPr>
          <p:nvPr>
            <p:ph type="sldImg" idx="2"/>
          </p:nvPr>
        </p:nvSpPr>
        <p:spPr>
          <a:xfrm>
            <a:off x="3052763" y="857250"/>
            <a:ext cx="3038475" cy="2314575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s-PE"/>
          </a:p>
        </p:txBody>
      </p:sp>
      <p:sp>
        <p:nvSpPr>
          <p:cNvPr id="1048676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1048677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1048678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96CC0B69-7137-4299-9B3B-D9B03FF94FDE}" type="slidenum">
              <a:rPr lang="es-PE" smtClean="0"/>
              <a:t>‹Nº›</a:t>
            </a:fld>
            <a:endParaRPr lang="es-P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Marcador de imagen de diapositiva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s-PE"/>
          </a:p>
        </p:txBody>
      </p:sp>
      <p:sp>
        <p:nvSpPr>
          <p:cNvPr id="1048613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3C267579-2FF2-470B-B9CD-CD242D533522}" type="slidenum">
              <a:rPr lang="es-PE" smtClean="0"/>
              <a:t>5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ctrTitle"/>
          </p:nvPr>
        </p:nvSpPr>
        <p:spPr>
          <a:xfrm>
            <a:off x="674966" y="1122363"/>
            <a:ext cx="7649607" cy="2387600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24" name="Subtitle 2"/>
          <p:cNvSpPr>
            <a:spLocks noGrp="1"/>
          </p:cNvSpPr>
          <p:nvPr>
            <p:ph type="subTitle" idx="1"/>
          </p:nvPr>
        </p:nvSpPr>
        <p:spPr>
          <a:xfrm>
            <a:off x="1124942" y="3602038"/>
            <a:ext cx="6749654" cy="1655762"/>
          </a:xfrm>
        </p:spPr>
        <p:txBody>
          <a:bodyPr/>
          <a:lstStyle>
            <a:lvl1pPr algn="ctr" indent="0" marL="0">
              <a:buNone/>
              <a:defRPr sz="2362"/>
            </a:lvl1pPr>
            <a:lvl2pPr algn="ctr" indent="0" marL="449976">
              <a:buNone/>
              <a:defRPr sz="1968"/>
            </a:lvl2pPr>
            <a:lvl3pPr algn="ctr" indent="0" marL="899952">
              <a:buNone/>
              <a:defRPr sz="1772"/>
            </a:lvl3pPr>
            <a:lvl4pPr algn="ctr" indent="0" marL="1349929">
              <a:buNone/>
              <a:defRPr sz="1575"/>
            </a:lvl4pPr>
            <a:lvl5pPr algn="ctr" indent="0" marL="1799905">
              <a:buNone/>
              <a:defRPr sz="1575"/>
            </a:lvl5pPr>
            <a:lvl6pPr algn="ctr" indent="0" marL="2249881">
              <a:buNone/>
              <a:defRPr sz="1575"/>
            </a:lvl6pPr>
            <a:lvl7pPr algn="ctr" indent="0" marL="2699857">
              <a:buNone/>
              <a:defRPr sz="1575"/>
            </a:lvl7pPr>
            <a:lvl8pPr algn="ctr" indent="0" marL="3149834">
              <a:buNone/>
              <a:defRPr sz="1575"/>
            </a:lvl8pPr>
            <a:lvl9pPr algn="ctr" indent="0" marL="3599810">
              <a:buNone/>
              <a:defRPr sz="1575"/>
            </a:lvl9pPr>
          </a:lstStyle>
          <a:p>
            <a:r>
              <a:rPr lang="es-ES"/>
              <a:t>Haga clic para modificar el estilo de subtítulo del patrón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5AC22C-6181-4B8F-8E75-FBEB400ED3EE}" type="datetime1">
              <a:rPr lang="es-PE" smtClean="0"/>
              <a:t>4/12/2023</a:t>
            </a:fld>
            <a:endParaRPr lang="es-PE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BAB821D-C2DB-4882-9764-D2A138BC8426}" type="datetime1">
              <a:rPr lang="es-PE" smtClean="0"/>
              <a:t>4/12/2023</a:t>
            </a:fld>
            <a:endParaRPr lang="es-PE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365125"/>
            <a:ext cx="1940525" cy="5811838"/>
          </a:xfrm>
        </p:spPr>
        <p:txBody>
          <a:bodyPr vert="eaVert"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365125"/>
            <a:ext cx="5709082" cy="5811838"/>
          </a:xfrm>
        </p:spPr>
        <p:txBody>
          <a:bodyPr vert="eaVert"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F8C114-2B05-4B3F-BB28-F72C0A53FFE3}" type="datetime1">
              <a:rPr lang="es-PE" smtClean="0"/>
              <a:t>4/12/2023</a:t>
            </a:fld>
            <a:endParaRPr lang="es-PE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26D7BBA-1516-407F-8707-F6CEE08877FC}" type="datetime1">
              <a:rPr lang="es-PE" smtClean="0"/>
              <a:t>4/12/2023</a:t>
            </a:fld>
            <a:endParaRPr lang="es-PE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14031" y="1709740"/>
            <a:ext cx="7762102" cy="285273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614031" y="4589465"/>
            <a:ext cx="7762102" cy="1500187"/>
          </a:xfrm>
        </p:spPr>
        <p:txBody>
          <a:bodyPr/>
          <a:lstStyle>
            <a:lvl1pPr indent="0" marL="0">
              <a:buNone/>
              <a:defRPr sz="2362">
                <a:solidFill>
                  <a:schemeClr val="tx1"/>
                </a:solidFill>
              </a:defRPr>
            </a:lvl1pPr>
            <a:lvl2pPr indent="0" marL="449976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indent="0" marL="899952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indent="0" marL="1349929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indent="0" marL="1799905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indent="0" marL="2249881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indent="0" marL="2699857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indent="0" marL="3149834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indent="0" marL="359981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96FF09-8F4D-4341-A675-7B1C86214A6B}" type="datetime1">
              <a:rPr lang="es-PE" smtClean="0"/>
              <a:t>4/12/2023</a:t>
            </a:fld>
            <a:endParaRPr lang="es-PE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825625"/>
            <a:ext cx="3824804" cy="4351338"/>
          </a:xfrm>
        </p:spPr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55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825625"/>
            <a:ext cx="3824804" cy="4351338"/>
          </a:xfrm>
        </p:spPr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5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8C610EF-E813-4425-9590-071CB7721C59}" type="datetime1">
              <a:rPr lang="es-PE" smtClean="0"/>
              <a:t>4/12/2023</a:t>
            </a:fld>
            <a:endParaRPr lang="es-PE"/>
          </a:p>
        </p:txBody>
      </p:sp>
      <p:sp>
        <p:nvSpPr>
          <p:cNvPr id="104865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19890" y="365127"/>
            <a:ext cx="7762102" cy="1325563"/>
          </a:xfrm>
        </p:spPr>
        <p:txBody>
          <a:bodyPr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60" name="Text Placeholder 2"/>
          <p:cNvSpPr>
            <a:spLocks noGrp="1"/>
          </p:cNvSpPr>
          <p:nvPr>
            <p:ph type="body" idx="1"/>
          </p:nvPr>
        </p:nvSpPr>
        <p:spPr>
          <a:xfrm>
            <a:off x="619891" y="1681163"/>
            <a:ext cx="3807226" cy="823912"/>
          </a:xfrm>
        </p:spPr>
        <p:txBody>
          <a:bodyPr anchor="b"/>
          <a:lstStyle>
            <a:lvl1pPr indent="0" marL="0">
              <a:buNone/>
              <a:defRPr b="1" sz="2362"/>
            </a:lvl1pPr>
            <a:lvl2pPr indent="0" marL="449976">
              <a:buNone/>
              <a:defRPr b="1" sz="1968"/>
            </a:lvl2pPr>
            <a:lvl3pPr indent="0" marL="899952">
              <a:buNone/>
              <a:defRPr b="1" sz="1772"/>
            </a:lvl3pPr>
            <a:lvl4pPr indent="0" marL="1349929">
              <a:buNone/>
              <a:defRPr b="1" sz="1575"/>
            </a:lvl4pPr>
            <a:lvl5pPr indent="0" marL="1799905">
              <a:buNone/>
              <a:defRPr b="1" sz="1575"/>
            </a:lvl5pPr>
            <a:lvl6pPr indent="0" marL="2249881">
              <a:buNone/>
              <a:defRPr b="1" sz="1575"/>
            </a:lvl6pPr>
            <a:lvl7pPr indent="0" marL="2699857">
              <a:buNone/>
              <a:defRPr b="1" sz="1575"/>
            </a:lvl7pPr>
            <a:lvl8pPr indent="0" marL="3149834">
              <a:buNone/>
              <a:defRPr b="1" sz="1575"/>
            </a:lvl8pPr>
            <a:lvl9pPr indent="0" marL="3599810">
              <a:buNone/>
              <a:defRPr b="1" sz="15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61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505075"/>
            <a:ext cx="3807226" cy="3684588"/>
          </a:xfrm>
        </p:spPr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6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1681163"/>
            <a:ext cx="3825976" cy="823912"/>
          </a:xfrm>
        </p:spPr>
        <p:txBody>
          <a:bodyPr anchor="b"/>
          <a:lstStyle>
            <a:lvl1pPr indent="0" marL="0">
              <a:buNone/>
              <a:defRPr b="1" sz="2362"/>
            </a:lvl1pPr>
            <a:lvl2pPr indent="0" marL="449976">
              <a:buNone/>
              <a:defRPr b="1" sz="1968"/>
            </a:lvl2pPr>
            <a:lvl3pPr indent="0" marL="899952">
              <a:buNone/>
              <a:defRPr b="1" sz="1772"/>
            </a:lvl3pPr>
            <a:lvl4pPr indent="0" marL="1349929">
              <a:buNone/>
              <a:defRPr b="1" sz="1575"/>
            </a:lvl4pPr>
            <a:lvl5pPr indent="0" marL="1799905">
              <a:buNone/>
              <a:defRPr b="1" sz="1575"/>
            </a:lvl5pPr>
            <a:lvl6pPr indent="0" marL="2249881">
              <a:buNone/>
              <a:defRPr b="1" sz="1575"/>
            </a:lvl6pPr>
            <a:lvl7pPr indent="0" marL="2699857">
              <a:buNone/>
              <a:defRPr b="1" sz="1575"/>
            </a:lvl7pPr>
            <a:lvl8pPr indent="0" marL="3149834">
              <a:buNone/>
              <a:defRPr b="1" sz="1575"/>
            </a:lvl8pPr>
            <a:lvl9pPr indent="0" marL="3599810">
              <a:buNone/>
              <a:defRPr b="1" sz="15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63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2505075"/>
            <a:ext cx="3825976" cy="3684588"/>
          </a:xfrm>
        </p:spPr>
        <p:txBody>
          <a:bodyPr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6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D3E5CD6-7B82-4A94-8DDE-616D91C89C10}" type="datetime1">
              <a:rPr lang="es-PE" smtClean="0"/>
              <a:t>4/12/2023</a:t>
            </a:fld>
            <a:endParaRPr lang="es-PE"/>
          </a:p>
        </p:txBody>
      </p:sp>
      <p:sp>
        <p:nvSpPr>
          <p:cNvPr id="104866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6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olo el título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C7DD7A1-D4A8-4F23-AF93-1C6764D950BA}" type="datetime1">
              <a:rPr lang="es-PE" smtClean="0"/>
              <a:t>4/12/2023</a:t>
            </a:fld>
            <a:endParaRPr lang="es-PE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72BEBC1-A504-44CF-97DD-256E83A597B1}" type="datetime1">
              <a:rPr lang="es-PE" smtClean="0"/>
              <a:t>4/12/2023</a:t>
            </a:fld>
            <a:endParaRPr lang="es-PE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3825976" y="987427"/>
            <a:ext cx="4556016" cy="487362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indent="0" marL="0">
              <a:buNone/>
              <a:defRPr sz="1575"/>
            </a:lvl1pPr>
            <a:lvl2pPr indent="0" marL="449976">
              <a:buNone/>
              <a:defRPr sz="1378"/>
            </a:lvl2pPr>
            <a:lvl3pPr indent="0" marL="899952">
              <a:buNone/>
              <a:defRPr sz="1181"/>
            </a:lvl3pPr>
            <a:lvl4pPr indent="0" marL="1349929">
              <a:buNone/>
              <a:defRPr sz="984"/>
            </a:lvl4pPr>
            <a:lvl5pPr indent="0" marL="1799905">
              <a:buNone/>
              <a:defRPr sz="984"/>
            </a:lvl5pPr>
            <a:lvl6pPr indent="0" marL="2249881">
              <a:buNone/>
              <a:defRPr sz="984"/>
            </a:lvl6pPr>
            <a:lvl7pPr indent="0" marL="2699857">
              <a:buNone/>
              <a:defRPr sz="984"/>
            </a:lvl7pPr>
            <a:lvl8pPr indent="0" marL="3149834">
              <a:buNone/>
              <a:defRPr sz="984"/>
            </a:lvl8pPr>
            <a:lvl9pPr indent="0" marL="3599810">
              <a:buNone/>
              <a:defRPr sz="984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7CDB789-0F03-427C-88AE-FC20FACDF3F6}" type="datetime1">
              <a:rPr lang="es-PE" smtClean="0"/>
              <a:t>4/12/2023</a:t>
            </a:fld>
            <a:endParaRPr lang="es-PE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19891" y="457200"/>
            <a:ext cx="2902585" cy="1600200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63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25976" y="987427"/>
            <a:ext cx="4556016" cy="4873625"/>
          </a:xfrm>
        </p:spPr>
        <p:txBody>
          <a:bodyPr anchor="t"/>
          <a:lstStyle>
            <a:lvl1pPr indent="0" marL="0">
              <a:buNone/>
              <a:defRPr sz="3149"/>
            </a:lvl1pPr>
            <a:lvl2pPr indent="0" marL="449976">
              <a:buNone/>
              <a:defRPr sz="2756"/>
            </a:lvl2pPr>
            <a:lvl3pPr indent="0" marL="899952">
              <a:buNone/>
              <a:defRPr sz="2362"/>
            </a:lvl3pPr>
            <a:lvl4pPr indent="0" marL="1349929">
              <a:buNone/>
              <a:defRPr sz="1968"/>
            </a:lvl4pPr>
            <a:lvl5pPr indent="0" marL="1799905">
              <a:buNone/>
              <a:defRPr sz="1968"/>
            </a:lvl5pPr>
            <a:lvl6pPr indent="0" marL="2249881">
              <a:buNone/>
              <a:defRPr sz="1968"/>
            </a:lvl6pPr>
            <a:lvl7pPr indent="0" marL="2699857">
              <a:buNone/>
              <a:defRPr sz="1968"/>
            </a:lvl7pPr>
            <a:lvl8pPr indent="0" marL="3149834">
              <a:buNone/>
              <a:defRPr sz="1968"/>
            </a:lvl8pPr>
            <a:lvl9pPr indent="0" marL="3599810">
              <a:buNone/>
              <a:defRPr sz="1968"/>
            </a:lvl9pPr>
          </a:lstStyle>
          <a:p>
            <a:r>
              <a:rPr lang="es-ES"/>
              <a:t>Haga clic en el icono para agregar una imagen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057400"/>
            <a:ext cx="2902585" cy="3811588"/>
          </a:xfrm>
        </p:spPr>
        <p:txBody>
          <a:bodyPr/>
          <a:lstStyle>
            <a:lvl1pPr indent="0" marL="0">
              <a:buNone/>
              <a:defRPr sz="1575"/>
            </a:lvl1pPr>
            <a:lvl2pPr indent="0" marL="449976">
              <a:buNone/>
              <a:defRPr sz="1378"/>
            </a:lvl2pPr>
            <a:lvl3pPr indent="0" marL="899952">
              <a:buNone/>
              <a:defRPr sz="1181"/>
            </a:lvl3pPr>
            <a:lvl4pPr indent="0" marL="1349929">
              <a:buNone/>
              <a:defRPr sz="984"/>
            </a:lvl4pPr>
            <a:lvl5pPr indent="0" marL="1799905">
              <a:buNone/>
              <a:defRPr sz="984"/>
            </a:lvl5pPr>
            <a:lvl6pPr indent="0" marL="2249881">
              <a:buNone/>
              <a:defRPr sz="984"/>
            </a:lvl6pPr>
            <a:lvl7pPr indent="0" marL="2699857">
              <a:buNone/>
              <a:defRPr sz="984"/>
            </a:lvl7pPr>
            <a:lvl8pPr indent="0" marL="3149834">
              <a:buNone/>
              <a:defRPr sz="984"/>
            </a:lvl8pPr>
            <a:lvl9pPr indent="0" marL="3599810">
              <a:buNone/>
              <a:defRPr sz="984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022BD03-FD78-42B5-8A75-C4D3C883E0D0}" type="datetime1">
              <a:rPr lang="es-PE" smtClean="0"/>
              <a:t>4/12/2023</a:t>
            </a:fld>
            <a:endParaRPr lang="es-PE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PE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18718" y="365127"/>
            <a:ext cx="7762102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s-ES"/>
              <a:t>Haga clic para modificar el estilo de título del patrón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18718" y="1825625"/>
            <a:ext cx="7762102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6356352"/>
            <a:ext cx="2024896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82BA-1D59-46E2-A0E9-D80348AFBEF9}" type="datetime1">
              <a:rPr lang="es-PE" smtClean="0"/>
              <a:t>4/12/2023</a:t>
            </a:fld>
            <a:endParaRPr lang="es-PE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6356352"/>
            <a:ext cx="3037344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6356352"/>
            <a:ext cx="2024896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B8B9-1963-404A-BA14-8D185AD1C09A}" type="slidenum">
              <a:rPr lang="es-PE" smtClean="0"/>
              <a:t>‹Nº›</a:t>
            </a:fld>
            <a:endParaRPr lang="es-P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1"/>
  <p:txStyles>
    <p:titleStyle>
      <a:lvl1pPr algn="l" defTabSz="899952" eaLnBrk="1" hangingPunct="1" latinLnBrk="0" rtl="0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899952" eaLnBrk="1" hangingPunct="1" indent="-224988" latinLnBrk="0" marL="224988" rtl="0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899952" eaLnBrk="1" hangingPunct="1" indent="-224988" latinLnBrk="0" marL="674964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899952" eaLnBrk="1" hangingPunct="1" indent="-224988" latinLnBrk="0" marL="1124941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899952" eaLnBrk="1" hangingPunct="1" indent="-224988" latinLnBrk="0" marL="1574917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899952" eaLnBrk="1" hangingPunct="1" indent="-224988" latinLnBrk="0" marL="2024893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899952" eaLnBrk="1" hangingPunct="1" indent="-224988" latinLnBrk="0" marL="2474869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899952" eaLnBrk="1" hangingPunct="1" indent="-224988" latinLnBrk="0" marL="2924846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899952" eaLnBrk="1" hangingPunct="1" indent="-224988" latinLnBrk="0" marL="3374822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899952" eaLnBrk="1" hangingPunct="1" indent="-224988" latinLnBrk="0" marL="3824798" rtl="0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899952" eaLnBrk="1" hangingPunct="1" latinLnBrk="0" marL="0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899952" eaLnBrk="1" hangingPunct="1" latinLnBrk="0" marL="449976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899952" eaLnBrk="1" hangingPunct="1" latinLnBrk="0" marL="899952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899952" eaLnBrk="1" hangingPunct="1" latinLnBrk="0" marL="1349929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899952" eaLnBrk="1" hangingPunct="1" latinLnBrk="0" marL="1799905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899952" eaLnBrk="1" hangingPunct="1" latinLnBrk="0" marL="2249881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899952" eaLnBrk="1" hangingPunct="1" latinLnBrk="0" marL="2699857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899952" eaLnBrk="1" hangingPunct="1" latinLnBrk="0" marL="3149834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899952" eaLnBrk="1" hangingPunct="1" latinLnBrk="0" marL="3599810" rtl="0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CuadroTexto 3"/>
          <p:cNvSpPr txBox="1"/>
          <p:nvPr/>
        </p:nvSpPr>
        <p:spPr>
          <a:xfrm>
            <a:off x="-1" y="6208152"/>
            <a:ext cx="9016193" cy="281940"/>
          </a:xfrm>
          <a:prstGeom prst="rect"/>
          <a:solidFill>
            <a:srgbClr val="800000"/>
          </a:solidFill>
        </p:spPr>
        <p:txBody>
          <a:bodyPr rtlCol="0" wrap="square">
            <a:spAutoFit/>
          </a:bodyPr>
          <a:p>
            <a:endParaRPr dirty="0" sz="1350" lang="es-PE"/>
          </a:p>
        </p:txBody>
      </p:sp>
      <p:sp>
        <p:nvSpPr>
          <p:cNvPr id="1048585" name="CuadroTexto 4"/>
          <p:cNvSpPr txBox="1"/>
          <p:nvPr/>
        </p:nvSpPr>
        <p:spPr>
          <a:xfrm>
            <a:off x="-4" y="5859674"/>
            <a:ext cx="8999537" cy="281941"/>
          </a:xfrm>
          <a:prstGeom prst="rect"/>
          <a:solidFill>
            <a:srgbClr val="FFCCCC"/>
          </a:solidFill>
        </p:spPr>
        <p:txBody>
          <a:bodyPr rtlCol="0" wrap="square">
            <a:spAutoFit/>
          </a:bodyPr>
          <a:p>
            <a:endParaRPr dirty="0" sz="1350" lang="es-PE"/>
          </a:p>
        </p:txBody>
      </p:sp>
      <p:sp>
        <p:nvSpPr>
          <p:cNvPr id="1048586" name="CuadroTexto 14"/>
          <p:cNvSpPr txBox="1"/>
          <p:nvPr/>
        </p:nvSpPr>
        <p:spPr>
          <a:xfrm>
            <a:off x="4720971" y="5126166"/>
            <a:ext cx="4066185" cy="7010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067" lang="es-PE">
                <a:latin typeface="Arial Black" panose="020B0A04020102020204" pitchFamily="34" charset="0"/>
              </a:rPr>
              <a:t>Rohel Sánchez Sánchez </a:t>
            </a:r>
          </a:p>
          <a:p>
            <a:pPr algn="ctr"/>
            <a:r>
              <a:rPr altLang="es-US" dirty="0" sz="2067" lang="en-US">
                <a:latin typeface="Arial Black" panose="020B0A04020102020204" pitchFamily="34" charset="0"/>
              </a:rPr>
              <a:t>G</a:t>
            </a:r>
            <a:r>
              <a:rPr altLang="es-US" dirty="0" sz="2067" lang="en-US">
                <a:latin typeface="Arial Black" panose="020B0A04020102020204" pitchFamily="34" charset="0"/>
              </a:rPr>
              <a:t>O</a:t>
            </a:r>
            <a:r>
              <a:rPr altLang="es-US" dirty="0" sz="2067" lang="en-US">
                <a:latin typeface="Arial Black" panose="020B0A04020102020204" pitchFamily="34" charset="0"/>
              </a:rPr>
              <a:t>B</a:t>
            </a:r>
            <a:r>
              <a:rPr altLang="es-US" dirty="0" sz="2067" lang="en-US">
                <a:latin typeface="Arial Black" panose="020B0A04020102020204" pitchFamily="34" charset="0"/>
              </a:rPr>
              <a:t>E</a:t>
            </a:r>
            <a:r>
              <a:rPr altLang="es-US" dirty="0" sz="2067" lang="en-US">
                <a:latin typeface="Arial Black" panose="020B0A04020102020204" pitchFamily="34" charset="0"/>
              </a:rPr>
              <a:t>R</a:t>
            </a:r>
            <a:r>
              <a:rPr altLang="es-US" dirty="0" sz="2067" lang="en-US">
                <a:latin typeface="Arial Black" panose="020B0A04020102020204" pitchFamily="34" charset="0"/>
              </a:rPr>
              <a:t>N</a:t>
            </a:r>
            <a:r>
              <a:rPr altLang="es-US" dirty="0" sz="2067" lang="en-US">
                <a:latin typeface="Arial Black" panose="020B0A04020102020204" pitchFamily="34" charset="0"/>
              </a:rPr>
              <a:t>A</a:t>
            </a:r>
            <a:r>
              <a:rPr altLang="es-US" dirty="0" sz="2067" lang="en-US">
                <a:latin typeface="Arial Black" panose="020B0A04020102020204" pitchFamily="34" charset="0"/>
              </a:rPr>
              <a:t>D</a:t>
            </a:r>
            <a:r>
              <a:rPr altLang="es-US" dirty="0" sz="2067" lang="en-US">
                <a:latin typeface="Arial Black" panose="020B0A04020102020204" pitchFamily="34" charset="0"/>
              </a:rPr>
              <a:t>O</a:t>
            </a:r>
            <a:r>
              <a:rPr altLang="es-US" dirty="0" sz="2067" lang="en-US">
                <a:latin typeface="Arial Black" panose="020B0A04020102020204" pitchFamily="34" charset="0"/>
              </a:rPr>
              <a:t>R</a:t>
            </a:r>
            <a:r>
              <a:rPr altLang="es-US" dirty="0" sz="2067" lang="en-US">
                <a:latin typeface="Arial Black" panose="020B0A04020102020204" pitchFamily="34" charset="0"/>
              </a:rPr>
              <a:t> </a:t>
            </a:r>
            <a:r>
              <a:rPr altLang="es-US" dirty="0" sz="2067" lang="en-US">
                <a:latin typeface="Arial Black" panose="020B0A04020102020204" pitchFamily="34" charset="0"/>
              </a:rPr>
              <a:t>D</a:t>
            </a:r>
            <a:r>
              <a:rPr altLang="es-US" dirty="0" sz="2067" lang="en-US">
                <a:latin typeface="Arial Black" panose="020B0A04020102020204" pitchFamily="34" charset="0"/>
              </a:rPr>
              <a:t>E</a:t>
            </a:r>
            <a:r>
              <a:rPr altLang="es-US" dirty="0" sz="2067" lang="en-US">
                <a:latin typeface="Arial Black" panose="020B0A04020102020204" pitchFamily="34" charset="0"/>
              </a:rPr>
              <a:t> </a:t>
            </a:r>
            <a:r>
              <a:rPr altLang="es-US" dirty="0" sz="2067" lang="en-US">
                <a:latin typeface="Arial Black" panose="020B0A04020102020204" pitchFamily="34" charset="0"/>
              </a:rPr>
              <a:t>A</a:t>
            </a:r>
            <a:r>
              <a:rPr altLang="es-US" dirty="0" sz="2067" lang="en-US">
                <a:latin typeface="Arial Black" panose="020B0A04020102020204" pitchFamily="34" charset="0"/>
              </a:rPr>
              <a:t>R</a:t>
            </a:r>
            <a:r>
              <a:rPr altLang="es-US" dirty="0" sz="2067" lang="en-US">
                <a:latin typeface="Arial Black" panose="020B0A04020102020204" pitchFamily="34" charset="0"/>
              </a:rPr>
              <a:t>E</a:t>
            </a:r>
            <a:r>
              <a:rPr altLang="es-US" dirty="0" sz="2067" lang="en-US">
                <a:latin typeface="Arial Black" panose="020B0A04020102020204" pitchFamily="34" charset="0"/>
              </a:rPr>
              <a:t>Q</a:t>
            </a:r>
            <a:r>
              <a:rPr altLang="es-US" dirty="0" sz="2067" lang="en-US">
                <a:latin typeface="Arial Black" panose="020B0A04020102020204" pitchFamily="34" charset="0"/>
              </a:rPr>
              <a:t>U</a:t>
            </a:r>
            <a:r>
              <a:rPr altLang="es-US" dirty="0" sz="2067" lang="en-US">
                <a:latin typeface="Arial Black" panose="020B0A04020102020204" pitchFamily="34" charset="0"/>
              </a:rPr>
              <a:t>I</a:t>
            </a:r>
            <a:r>
              <a:rPr altLang="es-US" dirty="0" sz="2067" lang="en-US">
                <a:latin typeface="Arial Black" panose="020B0A04020102020204" pitchFamily="34" charset="0"/>
              </a:rPr>
              <a:t>P</a:t>
            </a:r>
            <a:r>
              <a:rPr altLang="es-US" dirty="0" sz="2067" lang="en-US">
                <a:latin typeface="Arial Black" panose="020B0A04020102020204" pitchFamily="34" charset="0"/>
              </a:rPr>
              <a:t>A</a:t>
            </a:r>
            <a:endParaRPr altLang="en-US" lang="zh-CN"/>
          </a:p>
        </p:txBody>
      </p:sp>
      <p:sp>
        <p:nvSpPr>
          <p:cNvPr id="1048587" name="CuadroTexto 5"/>
          <p:cNvSpPr txBox="1"/>
          <p:nvPr/>
        </p:nvSpPr>
        <p:spPr>
          <a:xfrm>
            <a:off x="1" y="-29488"/>
            <a:ext cx="8999536" cy="281940"/>
          </a:xfrm>
          <a:prstGeom prst="rect"/>
          <a:solidFill>
            <a:srgbClr val="800000"/>
          </a:solidFill>
        </p:spPr>
        <p:txBody>
          <a:bodyPr rtlCol="0" wrap="square">
            <a:spAutoFit/>
          </a:bodyPr>
          <a:p>
            <a:endParaRPr dirty="0" sz="1350" lang="es-PE"/>
          </a:p>
        </p:txBody>
      </p:sp>
      <p:sp>
        <p:nvSpPr>
          <p:cNvPr id="1048588" name="CuadroTexto 2"/>
          <p:cNvSpPr txBox="1"/>
          <p:nvPr/>
        </p:nvSpPr>
        <p:spPr>
          <a:xfrm>
            <a:off x="417191" y="2829624"/>
            <a:ext cx="8165143" cy="216154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3200" lang="es-PE">
                <a:latin typeface="Adobe Hebrew" panose="02040503050201020203" pitchFamily="18" charset="-79"/>
                <a:cs typeface="Adobe Hebrew" panose="02040503050201020203" pitchFamily="18" charset="-79"/>
              </a:rPr>
              <a:t>PROYEC</a:t>
            </a:r>
            <a:r>
              <a:rPr altLang="es-US" b="1" dirty="0" sz="3200" lang="en-US">
                <a:latin typeface="Adobe Hebrew" panose="02040503050201020203" pitchFamily="18" charset="-79"/>
                <a:cs typeface="Adobe Hebrew" panose="02040503050201020203" pitchFamily="18" charset="-79"/>
              </a:rPr>
              <a:t>T</a:t>
            </a:r>
            <a:r>
              <a:rPr b="1" dirty="0" sz="3200" lang="es-PE">
                <a:latin typeface="Adobe Hebrew" panose="02040503050201020203" pitchFamily="18" charset="-79"/>
                <a:cs typeface="Adobe Hebrew" panose="02040503050201020203" pitchFamily="18" charset="-79"/>
              </a:rPr>
              <a:t>O DE INVERSIÓN </a:t>
            </a:r>
            <a:endParaRPr altLang="en-US" lang="zh-CN"/>
          </a:p>
          <a:p>
            <a:pPr algn="ctr"/>
            <a:endParaRPr b="1" dirty="0" sz="1000" lang="es-PE">
              <a:latin typeface="Adobe Hebrew" panose="02040503050201020203" pitchFamily="18" charset="-79"/>
              <a:cs typeface="Adobe Hebrew" panose="02040503050201020203" pitchFamily="18" charset="-79"/>
            </a:endParaRPr>
          </a:p>
          <a:p>
            <a:pPr algn="ctr"/>
            <a:r>
              <a:rPr b="1" dirty="0" sz="3200" lang="es-PE">
                <a:solidFill>
                  <a:srgbClr val="800000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 DIAGNÓSTICO, PREVENCIÓN, REDUCCIÓN Y CONTROL DE LA ANEMIA </a:t>
            </a:r>
          </a:p>
          <a:p>
            <a:pPr algn="ctr"/>
            <a:r>
              <a:rPr b="1" dirty="0" sz="3200" lang="es-PE">
                <a:solidFill>
                  <a:srgbClr val="800000"/>
                </a:solidFill>
                <a:latin typeface="Adobe Hebrew" panose="02040503050201020203" pitchFamily="18" charset="-79"/>
                <a:cs typeface="Adobe Hebrew" panose="02040503050201020203" pitchFamily="18" charset="-79"/>
              </a:rPr>
              <a:t>EN LA REGION DE AREQUIPA</a:t>
            </a:r>
          </a:p>
        </p:txBody>
      </p:sp>
      <p:pic>
        <p:nvPicPr>
          <p:cNvPr id="2097152" name="Imagen 1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447529" y="821574"/>
            <a:ext cx="2104468" cy="1873049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uadroTexto 2"/>
          <p:cNvSpPr txBox="1"/>
          <p:nvPr/>
        </p:nvSpPr>
        <p:spPr>
          <a:xfrm>
            <a:off x="169341" y="132705"/>
            <a:ext cx="8553049" cy="358140"/>
          </a:xfrm>
          <a:prstGeom prst="rect"/>
          <a:solidFill>
            <a:srgbClr val="FFE1E1"/>
          </a:solidFill>
        </p:spPr>
        <p:txBody>
          <a:bodyPr rtlCol="0" wrap="square">
            <a:spAutoFit/>
          </a:bodyPr>
          <a:p>
            <a:endParaRPr dirty="0" lang="es-PE"/>
          </a:p>
        </p:txBody>
      </p:sp>
      <p:sp>
        <p:nvSpPr>
          <p:cNvPr id="1048595" name="object 3"/>
          <p:cNvSpPr txBox="1">
            <a:spLocks noGrp="1"/>
          </p:cNvSpPr>
          <p:nvPr>
            <p:ph type="title"/>
          </p:nvPr>
        </p:nvSpPr>
        <p:spPr>
          <a:xfrm>
            <a:off x="421240" y="334500"/>
            <a:ext cx="8157984" cy="723265"/>
          </a:xfrm>
          <a:prstGeom prst="rect"/>
        </p:spPr>
        <p:txBody>
          <a:bodyPr bIns="0" lIns="0" rIns="0" rtlCol="0" tIns="12065" vert="horz" wrap="square">
            <a:spAutoFit/>
          </a:bodyPr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b="1" dirty="0" sz="2400" lang="es-PE" spc="-5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PRIORIZACIÓN DE PROYECTOS </a:t>
            </a:r>
            <a:br>
              <a:rPr b="1" dirty="0" sz="2400" lang="es-PE" spc="-5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 sz="2400" lang="es-PE" spc="-5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MECANISMO OBRAS POR IMPUESTOS</a:t>
            </a:r>
            <a:endParaRPr b="1" dirty="0" sz="2400" lang="es-PE" spc="-2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9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355924" y="6356352"/>
            <a:ext cx="2024896" cy="365125"/>
          </a:xfrm>
        </p:spPr>
        <p:txBody>
          <a:bodyPr rtlCol="0"/>
          <a:p>
            <a:pPr rtl="0"/>
            <a:fld id="{8C2E478F-E849-4A8C-AF1F-CBCC78A7CBFA}" type="slidenum">
              <a:rPr lang="es-ES" smtClean="0"/>
              <a:t>2</a:t>
            </a:fld>
            <a:endParaRPr lang="es-ES"/>
          </a:p>
        </p:txBody>
      </p:sp>
      <p:cxnSp>
        <p:nvCxnSpPr>
          <p:cNvPr id="3145728" name="Conector recto 11"/>
          <p:cNvCxnSpPr>
            <a:cxnSpLocks/>
          </p:cNvCxnSpPr>
          <p:nvPr/>
        </p:nvCxnSpPr>
        <p:spPr>
          <a:xfrm>
            <a:off x="301339" y="6419632"/>
            <a:ext cx="7497955" cy="0"/>
          </a:xfrm>
          <a:prstGeom prst="line"/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94304" name="Gráfico 8"/>
          <p:cNvGraphicFramePr>
            <a:graphicFrameLocks/>
          </p:cNvGraphicFramePr>
          <p:nvPr/>
        </p:nvGraphicFramePr>
        <p:xfrm>
          <a:off x="1803396" y="3977640"/>
          <a:ext cx="6334764" cy="2830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194305" name="Tabla 12"/>
          <p:cNvGraphicFramePr>
            <a:graphicFrameLocks noGrp="1"/>
          </p:cNvGraphicFramePr>
          <p:nvPr/>
        </p:nvGraphicFramePr>
        <p:xfrm>
          <a:off x="1087736" y="1347458"/>
          <a:ext cx="7393324" cy="2543433"/>
        </p:xfrm>
        <a:graphic>
          <a:graphicData uri="http://schemas.openxmlformats.org/drawingml/2006/table">
            <a:tbl>
              <a:tblPr/>
              <a:tblGrid>
                <a:gridCol w="3274033"/>
                <a:gridCol w="3477323"/>
                <a:gridCol w="641968"/>
              </a:tblGrid>
              <a:tr h="557841">
                <a:tc>
                  <a:txBody>
                    <a:bodyPr/>
                    <a:p>
                      <a:pPr algn="ctr" fontAlgn="ctr"/>
                      <a:r>
                        <a:rPr b="1" sz="1600" i="0" lang="es-PE" strike="noStrike" u="non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1" sz="1600" i="0" lang="es-PE" strike="noStrike" u="non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MONTO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1" dirty="0" sz="1600" i="0" lang="es-PE" strike="noStrike" u="non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502,546,760.00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425,325,590.64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415,744,423.94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  80,263,470.84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JUSTICIA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  30,770,066.62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PROTECCION SOCIAL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      14,190,359.50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56">
                <a:tc>
                  <a:txBody>
                    <a:bodyPr/>
                    <a:p>
                      <a:pPr algn="ctr" fontAlgn="ctr"/>
                      <a:r>
                        <a:rPr b="1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24" marR="8424" marT="8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1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S/                      1,468,840,671.54 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b="1" dirty="0" sz="1600" i="0" lang="es-PE" strike="noStrike" u="non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24" marR="8424" marT="8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97153" name="Imagen 1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9341" y="183210"/>
            <a:ext cx="1152588" cy="110096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uadroTexto 2"/>
          <p:cNvSpPr txBox="1"/>
          <p:nvPr/>
        </p:nvSpPr>
        <p:spPr>
          <a:xfrm>
            <a:off x="169341" y="132705"/>
            <a:ext cx="8553049" cy="358140"/>
          </a:xfrm>
          <a:prstGeom prst="rect"/>
          <a:solidFill>
            <a:srgbClr val="FFE1E1"/>
          </a:solidFill>
        </p:spPr>
        <p:txBody>
          <a:bodyPr rtlCol="0" wrap="square">
            <a:spAutoFit/>
          </a:bodyPr>
          <a:p>
            <a:endParaRPr dirty="0" lang="es-PE"/>
          </a:p>
        </p:txBody>
      </p:sp>
      <p:sp>
        <p:nvSpPr>
          <p:cNvPr id="1048602" name="object 3"/>
          <p:cNvSpPr txBox="1">
            <a:spLocks noGrp="1"/>
          </p:cNvSpPr>
          <p:nvPr>
            <p:ph type="title"/>
          </p:nvPr>
        </p:nvSpPr>
        <p:spPr>
          <a:xfrm>
            <a:off x="421240" y="290048"/>
            <a:ext cx="8157984" cy="812166"/>
          </a:xfrm>
          <a:prstGeom prst="rect"/>
        </p:spPr>
        <p:txBody>
          <a:bodyPr bIns="0" lIns="0" rIns="0" rtlCol="0" tIns="12065" vert="horz" wrap="square">
            <a:spAutoFit/>
          </a:bodyPr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b="1" dirty="0" sz="1800" lang="es-ES" spc="-5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DEL SERVICIO DE ATENCIÓN DE SALUD BÁSICOS EN 185 UNIDADES PRODUCTORAS 93 DISTRITOS DE 8 PROVINCIAS DEL DEPARTAMENTO DE AREQUIPA- REDUCCIÓN DE LA ANEMIA</a:t>
            </a:r>
            <a:endParaRPr b="1" dirty="0" sz="1800" lang="es-PE" spc="-2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03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355924" y="6356352"/>
            <a:ext cx="2024896" cy="365125"/>
          </a:xfrm>
        </p:spPr>
        <p:txBody>
          <a:bodyPr rtlCol="0"/>
          <a:p>
            <a:pPr rtl="0"/>
            <a:fld id="{8C2E478F-E849-4A8C-AF1F-CBCC78A7CBFA}" type="slidenum">
              <a:rPr lang="es-ES" smtClean="0"/>
              <a:t>3</a:t>
            </a:fld>
            <a:endParaRPr lang="es-ES"/>
          </a:p>
        </p:txBody>
      </p:sp>
      <p:cxnSp>
        <p:nvCxnSpPr>
          <p:cNvPr id="3145730" name="Conector recto 11"/>
          <p:cNvCxnSpPr>
            <a:cxnSpLocks/>
          </p:cNvCxnSpPr>
          <p:nvPr/>
        </p:nvCxnSpPr>
        <p:spPr>
          <a:xfrm>
            <a:off x="301339" y="6419632"/>
            <a:ext cx="7497955" cy="0"/>
          </a:xfrm>
          <a:prstGeom prst="line"/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7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7999731" y="5995423"/>
            <a:ext cx="726054" cy="726054"/>
          </a:xfrm>
          <a:prstGeom prst="rect"/>
          <a:noFill/>
        </p:spPr>
      </p:pic>
      <p:sp>
        <p:nvSpPr>
          <p:cNvPr id="1048604" name="CuadroTexto 8"/>
          <p:cNvSpPr txBox="1"/>
          <p:nvPr/>
        </p:nvSpPr>
        <p:spPr>
          <a:xfrm>
            <a:off x="273753" y="1426014"/>
            <a:ext cx="4905438" cy="4904740"/>
          </a:xfrm>
          <a:prstGeom prst="rect"/>
          <a:noFill/>
        </p:spPr>
        <p:txBody>
          <a:bodyPr wrap="square">
            <a:spAutoFit/>
          </a:bodyPr>
          <a:p>
            <a:r>
              <a:rPr b="1" dirty="0" sz="2000" lang="es-ES">
                <a:solidFill>
                  <a:srgbClr val="C00000"/>
                </a:solidFill>
                <a:latin typeface="Arial" charset="0"/>
              </a:rPr>
              <a:t>COSTO: 	</a:t>
            </a:r>
            <a:r>
              <a:rPr b="1" dirty="0" sz="2200" lang="es-ES">
                <a:latin typeface="Arial" charset="0"/>
              </a:rPr>
              <a:t>S/   20,747,709.21</a:t>
            </a:r>
          </a:p>
          <a:p>
            <a:endParaRPr b="1" dirty="0" sz="500" lang="es-ES">
              <a:latin typeface="Arial" charset="0"/>
            </a:endParaRPr>
          </a:p>
          <a:p>
            <a:r>
              <a:rPr b="1" dirty="0" sz="2000" lang="es-ES">
                <a:solidFill>
                  <a:srgbClr val="C00000"/>
                </a:solidFill>
                <a:latin typeface="Arial" charset="0"/>
              </a:rPr>
              <a:t>BENEFICIARIOS:     </a:t>
            </a:r>
            <a:r>
              <a:rPr b="1" dirty="0" sz="2000" lang="es-ES">
                <a:latin typeface="Arial" charset="0"/>
              </a:rPr>
              <a:t>21,474</a:t>
            </a:r>
          </a:p>
          <a:p>
            <a:pPr>
              <a:lnSpc>
                <a:spcPct val="150000"/>
              </a:lnSpc>
            </a:pPr>
            <a:r>
              <a:rPr b="1" dirty="0" sz="2000" lang="es-ES">
                <a:solidFill>
                  <a:srgbClr val="C00000"/>
                </a:solidFill>
                <a:latin typeface="Arial" charset="0"/>
              </a:rPr>
              <a:t>ESTADO DEL PROYECTO: </a:t>
            </a:r>
          </a:p>
          <a:p>
            <a:pPr>
              <a:lnSpc>
                <a:spcPct val="150000"/>
              </a:lnSpc>
            </a:pPr>
            <a:r>
              <a:rPr b="1" dirty="0" sz="2000" lang="es-ES">
                <a:latin typeface="Arial" charset="0"/>
              </a:rPr>
              <a:t>PERFIL: Intervención Obras por       </a:t>
            </a:r>
          </a:p>
          <a:p>
            <a:pPr>
              <a:lnSpc>
                <a:spcPct val="150000"/>
              </a:lnSpc>
            </a:pPr>
            <a:r>
              <a:rPr b="1" dirty="0" sz="2000" lang="es-ES">
                <a:latin typeface="Arial" charset="0"/>
              </a:rPr>
              <a:t>               Impuesto</a:t>
            </a:r>
          </a:p>
          <a:p>
            <a:pPr algn="just">
              <a:lnSpc>
                <a:spcPct val="200000"/>
              </a:lnSpc>
            </a:pPr>
            <a:r>
              <a:rPr b="1" dirty="0" sz="2000" lang="es-ES">
                <a:solidFill>
                  <a:srgbClr val="C00000"/>
                </a:solidFill>
                <a:latin typeface="Arial" charset="0"/>
              </a:rPr>
              <a:t>RESUMEN: </a:t>
            </a:r>
          </a:p>
          <a:p>
            <a:pPr indent="-342900" marL="342900">
              <a:buFont typeface="Arial" panose="020B0604020202020204" pitchFamily="34" charset="0"/>
              <a:buChar char="•"/>
            </a:pPr>
            <a:r>
              <a:rPr dirty="0" sz="2000" lang="es-PE">
                <a:solidFill>
                  <a:srgbClr val="333333"/>
                </a:solidFill>
                <a:latin typeface="Helvetica Neue"/>
              </a:rPr>
              <a:t>Programa integral en coordinación   con los sectores de</a:t>
            </a:r>
            <a:r>
              <a:rPr b="1" dirty="0" sz="2000" lang="es-PE">
                <a:solidFill>
                  <a:srgbClr val="333333"/>
                </a:solidFill>
                <a:latin typeface="Helvetica Neue"/>
              </a:rPr>
              <a:t> Salud, Educación, Saneamiento,   Desarrollo Social, Vivienda entre otros.</a:t>
            </a:r>
          </a:p>
          <a:p>
            <a:pPr indent="-342900" marL="342900">
              <a:buFont typeface="Arial" panose="020B0604020202020204" pitchFamily="34" charset="0"/>
              <a:buChar char="•"/>
            </a:pPr>
            <a:r>
              <a:rPr dirty="0" sz="2000" lang="es-PE">
                <a:solidFill>
                  <a:srgbClr val="333333"/>
                </a:solidFill>
                <a:latin typeface="Helvetica Neue"/>
              </a:rPr>
              <a:t>Promover políticas regionales que coadyuven a la reducción de la anemia en la región Arequipa</a:t>
            </a:r>
            <a:r>
              <a:rPr b="1" dirty="0" sz="2000" lang="es-PE">
                <a:solidFill>
                  <a:srgbClr val="333333"/>
                </a:solidFill>
                <a:latin typeface="Helvetica Neue"/>
              </a:rPr>
              <a:t>.</a:t>
            </a:r>
            <a:endParaRPr b="1" dirty="0" sz="2000" lang="es-ES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2097158" name="Picture 2" descr="Se registra incremento de anemia en niños de 14 regiones del país - El Búho"/>
          <p:cNvPicPr>
            <a:picLocks noChangeAspect="1" noChangeArrowheads="1"/>
          </p:cNvPicPr>
          <p:nvPr/>
        </p:nvPicPr>
        <p:blipFill rotWithShape="1">
          <a:blip xmlns:r="http://schemas.openxmlformats.org/officeDocument/2006/relationships" r:embed="rId2" cstate="print"/>
          <a:srcRect l="17514" r="4726"/>
          <a:stretch>
            <a:fillRect/>
          </a:stretch>
        </p:blipFill>
        <p:spPr bwMode="auto">
          <a:xfrm>
            <a:off x="4841339" y="2110407"/>
            <a:ext cx="3881051" cy="3066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Imagen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463789" y="5598265"/>
            <a:ext cx="1535749" cy="1353177"/>
          </a:xfrm>
          <a:prstGeom prst="rect"/>
        </p:spPr>
      </p:pic>
      <p:sp>
        <p:nvSpPr>
          <p:cNvPr id="1048605" name="Rectángulo: esquinas redondeadas 12"/>
          <p:cNvSpPr/>
          <p:nvPr/>
        </p:nvSpPr>
        <p:spPr>
          <a:xfrm>
            <a:off x="664976" y="1618396"/>
            <a:ext cx="3192808" cy="2050864"/>
          </a:xfrm>
          <a:prstGeom prst="roundRect"/>
          <a:solidFill>
            <a:srgbClr val="FFE1E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400" lang="es-PE" u="sng"/>
              <a:t>DIAGNOSTICO</a:t>
            </a:r>
          </a:p>
          <a:p>
            <a:pPr algn="ctr"/>
            <a:r>
              <a:rPr b="1" dirty="0" lang="es-PE"/>
              <a:t>Pruebas y equipos de poca precisión y fiabilidad</a:t>
            </a:r>
          </a:p>
          <a:p>
            <a:pPr algn="ctr"/>
            <a:r>
              <a:rPr b="1" dirty="0" lang="es-PE"/>
              <a:t>Procedimientos largos y tediosos que se procesan de forma manual.</a:t>
            </a:r>
          </a:p>
        </p:txBody>
      </p:sp>
      <p:sp>
        <p:nvSpPr>
          <p:cNvPr id="1048606" name="Rectángulo: esquinas redondeadas 13"/>
          <p:cNvSpPr/>
          <p:nvPr/>
        </p:nvSpPr>
        <p:spPr>
          <a:xfrm>
            <a:off x="4846784" y="1788681"/>
            <a:ext cx="3051345" cy="1969818"/>
          </a:xfrm>
          <a:prstGeom prst="roundRect"/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 lvl="0"/>
            <a:r>
              <a:rPr b="1" dirty="0" sz="2400" lang="es-PE" u="sng"/>
              <a:t>TRATAMIENTO</a:t>
            </a:r>
          </a:p>
          <a:p>
            <a:pPr algn="ctr" lvl="0"/>
            <a:r>
              <a:rPr b="1" dirty="0" lang="es-PE"/>
              <a:t>Suplementos con poca adherencia y rechazo a su consumo por parte de los pacientes.</a:t>
            </a:r>
          </a:p>
          <a:p>
            <a:pPr algn="ctr"/>
            <a:endParaRPr b="1" dirty="0" lang="es-PE"/>
          </a:p>
        </p:txBody>
      </p:sp>
      <p:sp>
        <p:nvSpPr>
          <p:cNvPr id="1048607" name="Rectángulo: esquinas redondeadas 14"/>
          <p:cNvSpPr/>
          <p:nvPr/>
        </p:nvSpPr>
        <p:spPr>
          <a:xfrm>
            <a:off x="537826" y="4104663"/>
            <a:ext cx="3192808" cy="2050864"/>
          </a:xfrm>
          <a:prstGeom prst="roundRect"/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 lvl="0"/>
            <a:r>
              <a:rPr b="1" dirty="0" sz="2400" lang="es-PE" u="sng"/>
              <a:t>SEGUIMIENTO</a:t>
            </a:r>
          </a:p>
          <a:p>
            <a:pPr algn="ctr"/>
            <a:r>
              <a:rPr b="1" dirty="0" lang="es-PE"/>
              <a:t>Recopilación, registro y procesamiento manual.</a:t>
            </a:r>
          </a:p>
        </p:txBody>
      </p:sp>
      <p:sp>
        <p:nvSpPr>
          <p:cNvPr id="1048608" name="Rectángulo: esquinas redondeadas 15"/>
          <p:cNvSpPr/>
          <p:nvPr/>
        </p:nvSpPr>
        <p:spPr>
          <a:xfrm>
            <a:off x="4705321" y="4238615"/>
            <a:ext cx="3192808" cy="1969818"/>
          </a:xfrm>
          <a:prstGeom prst="roundRect"/>
          <a:solidFill>
            <a:srgbClr val="FFE1E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400" lang="es-PE" u="sng"/>
              <a:t>ARTICULACIÓN SECTORIAL</a:t>
            </a:r>
          </a:p>
          <a:p>
            <a:pPr algn="ctr"/>
            <a:r>
              <a:rPr b="1" dirty="0" lang="es-PE"/>
              <a:t>Inadecuada o a veces inexistente articulación entre los sectores que influyen en la anemia.</a:t>
            </a:r>
          </a:p>
        </p:txBody>
      </p:sp>
      <p:sp>
        <p:nvSpPr>
          <p:cNvPr id="1048609" name="Elipse 16"/>
          <p:cNvSpPr/>
          <p:nvPr/>
        </p:nvSpPr>
        <p:spPr>
          <a:xfrm>
            <a:off x="3565032" y="3471374"/>
            <a:ext cx="1524898" cy="875889"/>
          </a:xfrm>
          <a:prstGeom prst="ellipse"/>
          <a:solidFill>
            <a:srgbClr val="CC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es-ES"/>
              <a:t>ANEMIA</a:t>
            </a:r>
            <a:endParaRPr b="1" dirty="0" lang="es-PE"/>
          </a:p>
        </p:txBody>
      </p:sp>
      <p:sp>
        <p:nvSpPr>
          <p:cNvPr id="1048610" name="CuadroTexto 2"/>
          <p:cNvSpPr txBox="1"/>
          <p:nvPr/>
        </p:nvSpPr>
        <p:spPr>
          <a:xfrm>
            <a:off x="362113" y="583146"/>
            <a:ext cx="8553049" cy="942340"/>
          </a:xfrm>
          <a:prstGeom prst="rect"/>
          <a:solidFill>
            <a:srgbClr val="CC0000"/>
          </a:solidFill>
        </p:spPr>
        <p:txBody>
          <a:bodyPr rtlCol="0" wrap="square">
            <a:spAutoFit/>
          </a:bodyPr>
          <a:p>
            <a:endParaRPr b="1" dirty="0" sz="1800" lang="es-PE">
              <a:solidFill>
                <a:schemeClr val="bg1"/>
              </a:solidFill>
              <a:latin typeface="Arial" charset="0"/>
            </a:endParaRPr>
          </a:p>
          <a:p>
            <a:r>
              <a:rPr b="1" dirty="0" sz="2200" lang="es-PE">
                <a:solidFill>
                  <a:schemeClr val="bg1"/>
                </a:solidFill>
                <a:latin typeface="Arial" charset="0"/>
              </a:rPr>
              <a:t>PROBLEMÁTICA DE LA ANEMIA DESDE EL SECTOR SALUD</a:t>
            </a:r>
          </a:p>
          <a:p>
            <a:endParaRPr dirty="0" lang="es-P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5</a:t>
            </a:fld>
            <a:endParaRPr lang="es-PE"/>
          </a:p>
        </p:txBody>
      </p:sp>
      <p:pic>
        <p:nvPicPr>
          <p:cNvPr id="2097160" name="Imagen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669530" y="5779547"/>
            <a:ext cx="1330008" cy="1171895"/>
          </a:xfrm>
          <a:prstGeom prst="rect"/>
        </p:spPr>
      </p:pic>
      <p:sp>
        <p:nvSpPr>
          <p:cNvPr id="1048615" name="CuadroTexto 6"/>
          <p:cNvSpPr txBox="1"/>
          <p:nvPr/>
        </p:nvSpPr>
        <p:spPr>
          <a:xfrm>
            <a:off x="223244" y="343116"/>
            <a:ext cx="8553049" cy="789940"/>
          </a:xfrm>
          <a:prstGeom prst="rect"/>
          <a:solidFill>
            <a:srgbClr val="CC0000"/>
          </a:solidFill>
        </p:spPr>
        <p:txBody>
          <a:bodyPr rtlCol="0" wrap="square">
            <a:spAutoFit/>
          </a:bodyPr>
          <a:p>
            <a:endParaRPr b="1" dirty="0" sz="1800" lang="es-PE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b="1" dirty="0" sz="2400" lang="es-PE">
                <a:solidFill>
                  <a:schemeClr val="bg1"/>
                </a:solidFill>
                <a:latin typeface="Arial" charset="0"/>
              </a:rPr>
              <a:t> PLANTEAMIENTO DEL PROYECTO</a:t>
            </a:r>
          </a:p>
          <a:p>
            <a:pPr algn="ctr"/>
            <a:endParaRPr dirty="0" sz="500" lang="es-PE"/>
          </a:p>
        </p:txBody>
      </p:sp>
      <p:sp>
        <p:nvSpPr>
          <p:cNvPr id="1048616" name="Rectángulo: esquinas redondeadas 9"/>
          <p:cNvSpPr/>
          <p:nvPr/>
        </p:nvSpPr>
        <p:spPr>
          <a:xfrm>
            <a:off x="421354" y="1314274"/>
            <a:ext cx="3925237" cy="1956120"/>
          </a:xfrm>
          <a:prstGeom prst="roundRect"/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200" lang="es-PE" u="sng"/>
              <a:t>COMPONENTE 1</a:t>
            </a:r>
          </a:p>
          <a:p>
            <a:pPr algn="ctr"/>
            <a:endParaRPr b="1" dirty="0" sz="800" lang="es-PE" u="sng"/>
          </a:p>
          <a:p>
            <a:pPr algn="ctr"/>
            <a:r>
              <a:rPr b="1" dirty="0" lang="es-PE"/>
              <a:t>Suficiente y adecuados equipos para el diagnóstico de la anemia en los EESS</a:t>
            </a:r>
          </a:p>
        </p:txBody>
      </p:sp>
      <p:sp>
        <p:nvSpPr>
          <p:cNvPr id="1048617" name="Rectángulo: esquinas redondeadas 10"/>
          <p:cNvSpPr/>
          <p:nvPr/>
        </p:nvSpPr>
        <p:spPr>
          <a:xfrm>
            <a:off x="4691048" y="1381440"/>
            <a:ext cx="3656984" cy="1918134"/>
          </a:xfrm>
          <a:prstGeom prst="roundRect"/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 lvl="0"/>
            <a:r>
              <a:rPr b="1" dirty="0" sz="2200" lang="es-PE" u="sng"/>
              <a:t>COMPONENTE 2</a:t>
            </a:r>
          </a:p>
          <a:p>
            <a:pPr algn="ctr" lvl="0"/>
            <a:endParaRPr b="1" dirty="0" sz="800" lang="es-PE" u="sng"/>
          </a:p>
          <a:p>
            <a:pPr algn="ctr" lvl="0"/>
            <a:r>
              <a:rPr b="1" dirty="0" lang="es-PE"/>
              <a:t>Adecuadas acciones de capacitación, sensibilización y difusión, para la prevención y tratamiento de la anemia.</a:t>
            </a:r>
          </a:p>
          <a:p>
            <a:pPr algn="ctr"/>
            <a:endParaRPr b="1" dirty="0" lang="es-PE"/>
          </a:p>
        </p:txBody>
      </p:sp>
      <p:sp>
        <p:nvSpPr>
          <p:cNvPr id="1048618" name="Rectángulo: esquinas redondeadas 11"/>
          <p:cNvSpPr/>
          <p:nvPr/>
        </p:nvSpPr>
        <p:spPr>
          <a:xfrm>
            <a:off x="574532" y="4078594"/>
            <a:ext cx="3618882" cy="1997054"/>
          </a:xfrm>
          <a:prstGeom prst="roundRect"/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200" lang="es-PE" u="sng"/>
              <a:t>COMPONENTE 3</a:t>
            </a:r>
          </a:p>
          <a:p>
            <a:pPr algn="ctr"/>
            <a:endParaRPr b="1" dirty="0" sz="800" lang="es-PE" u="sng"/>
          </a:p>
          <a:p>
            <a:pPr algn="ctr"/>
            <a:r>
              <a:rPr b="1" dirty="0" lang="es-PE" u="sng"/>
              <a:t>A</a:t>
            </a:r>
            <a:r>
              <a:rPr b="1" dirty="0" lang="es-PE"/>
              <a:t>decuado y existente manejo de la información.</a:t>
            </a:r>
          </a:p>
          <a:p>
            <a:pPr algn="ctr"/>
            <a:endParaRPr b="1" dirty="0" lang="es-PE"/>
          </a:p>
        </p:txBody>
      </p:sp>
      <p:sp>
        <p:nvSpPr>
          <p:cNvPr id="1048619" name="Rectángulo: esquinas redondeadas 12"/>
          <p:cNvSpPr/>
          <p:nvPr/>
        </p:nvSpPr>
        <p:spPr>
          <a:xfrm>
            <a:off x="4626653" y="4043423"/>
            <a:ext cx="3458541" cy="1991813"/>
          </a:xfrm>
          <a:prstGeom prst="roundRect"/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 lvl="0"/>
            <a:r>
              <a:rPr b="1" dirty="0" sz="2200" lang="es-PE" u="sng"/>
              <a:t>COMPONENTE 4</a:t>
            </a:r>
          </a:p>
          <a:p>
            <a:pPr algn="ctr" lvl="0"/>
            <a:endParaRPr b="1" dirty="0" sz="800" lang="es-PE" u="sng"/>
          </a:p>
          <a:p>
            <a:pPr algn="ctr" lvl="0"/>
            <a:r>
              <a:rPr b="1" dirty="0" lang="es-PE"/>
              <a:t>Implementación del comité regional de seguridad alimentaria y nutricional de carácter intersectorial.</a:t>
            </a:r>
          </a:p>
          <a:p>
            <a:pPr algn="ctr"/>
            <a:endParaRPr b="1" dirty="0" lang="es-PE"/>
          </a:p>
        </p:txBody>
      </p:sp>
      <p:sp>
        <p:nvSpPr>
          <p:cNvPr id="1048620" name="Elipse 14"/>
          <p:cNvSpPr/>
          <p:nvPr/>
        </p:nvSpPr>
        <p:spPr>
          <a:xfrm>
            <a:off x="3622244" y="3270394"/>
            <a:ext cx="1524898" cy="875889"/>
          </a:xfrm>
          <a:prstGeom prst="ellipse"/>
          <a:solidFill>
            <a:srgbClr val="CC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lang="es-ES"/>
              <a:t>ANEMIA</a:t>
            </a:r>
            <a:endParaRPr b="1" dirty="0" lang="es-P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C38B8B9-1963-404A-BA14-8D185AD1C09A}" type="slidenum">
              <a:rPr lang="es-PE" smtClean="0"/>
              <a:t>6</a:t>
            </a:fld>
            <a:endParaRPr lang="es-PE"/>
          </a:p>
        </p:txBody>
      </p:sp>
      <p:pic>
        <p:nvPicPr>
          <p:cNvPr id="2097161" name="Imagen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363972" y="865706"/>
            <a:ext cx="2271593" cy="2121633"/>
          </a:xfrm>
          <a:prstGeom prst="rect"/>
        </p:spPr>
      </p:pic>
      <p:sp>
        <p:nvSpPr>
          <p:cNvPr id="1048622" name="CuadroTexto 7"/>
          <p:cNvSpPr txBox="1"/>
          <p:nvPr/>
        </p:nvSpPr>
        <p:spPr>
          <a:xfrm>
            <a:off x="536955" y="3429000"/>
            <a:ext cx="7925626" cy="1285240"/>
          </a:xfrm>
          <a:prstGeom prst="rect"/>
          <a:noFill/>
        </p:spPr>
        <p:txBody>
          <a:bodyPr wrap="square">
            <a:spAutoFit/>
          </a:bodyPr>
          <a:p>
            <a:pPr algn="ctr"/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U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D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O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S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C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O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T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R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A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L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A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A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E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M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A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Y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D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E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S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U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T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R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C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s-US" spc="221">
                <a:solidFill>
                  <a:srgbClr val="990000"/>
                </a:solidFill>
                <a:latin typeface="Arial Black" panose="020B0A04020102020204" pitchFamily="34" charset="0"/>
              </a:rPr>
              <a:t>Ó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 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F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A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N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T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I</a:t>
            </a:r>
            <a:r>
              <a:rPr altLang="es-US" dirty="0" sz="4000" lang="en-US" spc="221">
                <a:solidFill>
                  <a:srgbClr val="990000"/>
                </a:solidFill>
                <a:latin typeface="Arial Black" panose="020B0A04020102020204" pitchFamily="34" charset="0"/>
              </a:rPr>
              <a:t>L</a:t>
            </a:r>
            <a:endParaRPr dirty="0" sz="4000" lang="es-PY">
              <a:solidFill>
                <a:srgbClr val="99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Presentación de PowerPoint</dc:title>
  <dc:creator>User</dc:creator>
  <cp:lastModifiedBy>Normy</cp:lastModifiedBy>
  <dcterms:created xsi:type="dcterms:W3CDTF">2021-03-01T12:42:03Z</dcterms:created>
  <dcterms:modified xsi:type="dcterms:W3CDTF">2023-12-11T23:11:10Z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7a95875864b64cec8e60e18dfcb76593</vt:lpwstr>
  </property>
</Properties>
</file>