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0" r:id="rId5"/>
  </p:sldMasterIdLst>
  <p:notesMasterIdLst>
    <p:notesMasterId r:id="rId17"/>
  </p:notesMasterIdLst>
  <p:handoutMasterIdLst>
    <p:handoutMasterId r:id="rId18"/>
  </p:handoutMasterIdLst>
  <p:sldIdLst>
    <p:sldId id="256" r:id="rId6"/>
    <p:sldId id="4328" r:id="rId7"/>
    <p:sldId id="684" r:id="rId8"/>
    <p:sldId id="4331" r:id="rId9"/>
    <p:sldId id="258" r:id="rId10"/>
    <p:sldId id="682" r:id="rId11"/>
    <p:sldId id="690" r:id="rId12"/>
    <p:sldId id="4337" r:id="rId13"/>
    <p:sldId id="4330" r:id="rId14"/>
    <p:sldId id="4339" r:id="rId15"/>
    <p:sldId id="283" r:id="rId16"/>
  </p:sldIdLst>
  <p:sldSz cx="12192000" cy="6858000"/>
  <p:notesSz cx="6865938" cy="99980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paro del Rocio Sanchez Ramos" initials="AdRSR" lastIdx="3" clrIdx="0">
    <p:extLst>
      <p:ext uri="{19B8F6BF-5375-455C-9EA6-DF929625EA0E}">
        <p15:presenceInfo xmlns:p15="http://schemas.microsoft.com/office/powerpoint/2012/main" userId="S-1-5-21-776561741-1078081533-682003330-29561" providerId="AD"/>
      </p:ext>
    </p:extLst>
  </p:cmAuthor>
  <p:cmAuthor id="2" name="BRAD RASHEED BARBA FARRO" initials="BRBF" lastIdx="24" clrIdx="1">
    <p:extLst>
      <p:ext uri="{19B8F6BF-5375-455C-9EA6-DF929625EA0E}">
        <p15:presenceInfo xmlns:p15="http://schemas.microsoft.com/office/powerpoint/2012/main" userId="BRAD RASHEED BARBA FARRO" providerId="None"/>
      </p:ext>
    </p:extLst>
  </p:cmAuthor>
  <p:cmAuthor id="3" name="Konny Sanchez" initials="KS" lastIdx="8" clrIdx="2">
    <p:extLst>
      <p:ext uri="{19B8F6BF-5375-455C-9EA6-DF929625EA0E}">
        <p15:presenceInfo xmlns:p15="http://schemas.microsoft.com/office/powerpoint/2012/main" userId="9af5f25e5e7c6f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E60000"/>
    <a:srgbClr val="DA0000"/>
    <a:srgbClr val="E84E36"/>
    <a:srgbClr val="F7AF1E"/>
    <a:srgbClr val="3E9FBD"/>
    <a:srgbClr val="4DB9AF"/>
    <a:srgbClr val="FF0000"/>
    <a:srgbClr val="C2D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31" autoAdjust="0"/>
    <p:restoredTop sz="94353" autoAdjust="0"/>
  </p:normalViewPr>
  <p:slideViewPr>
    <p:cSldViewPr snapToGrid="0">
      <p:cViewPr varScale="1">
        <p:scale>
          <a:sx n="110" d="100"/>
          <a:sy n="110" d="100"/>
        </p:scale>
        <p:origin x="10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3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cuments\Brad\Ministerio%20Vivienda\OxI\Proyectos\EPSEL\Presentaci&#243;n%20SURA\Gr&#225;ficas%20EPS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cuments\Brad\Ministerio%20Vivienda\OxI\Proyectos\EPSEL\Presentaci&#243;n%20SURA\Gr&#225;ficas%20EPS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PE"/>
              <a:t>Brecha Oferta - Demanda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areaChart>
        <c:grouping val="standard"/>
        <c:varyColors val="0"/>
        <c:ser>
          <c:idx val="2"/>
          <c:order val="0"/>
          <c:tx>
            <c:strRef>
              <c:f>Hoja1!$D$4</c:f>
              <c:strCache>
                <c:ptCount val="1"/>
                <c:pt idx="0">
                  <c:v>Oferta Con Proyecto Qmd(lps)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Hoja1!$B$5:$B$25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Hoja1!$D$5:$D$25</c:f>
              <c:numCache>
                <c:formatCode>General</c:formatCode>
                <c:ptCount val="21"/>
                <c:pt idx="0">
                  <c:v>864</c:v>
                </c:pt>
                <c:pt idx="1">
                  <c:v>864</c:v>
                </c:pt>
                <c:pt idx="2">
                  <c:v>864</c:v>
                </c:pt>
                <c:pt idx="3">
                  <c:v>864</c:v>
                </c:pt>
                <c:pt idx="4">
                  <c:v>864</c:v>
                </c:pt>
                <c:pt idx="5">
                  <c:v>864</c:v>
                </c:pt>
                <c:pt idx="6">
                  <c:v>864</c:v>
                </c:pt>
                <c:pt idx="7">
                  <c:v>864</c:v>
                </c:pt>
                <c:pt idx="8">
                  <c:v>864</c:v>
                </c:pt>
                <c:pt idx="9">
                  <c:v>864</c:v>
                </c:pt>
                <c:pt idx="10">
                  <c:v>864</c:v>
                </c:pt>
                <c:pt idx="11">
                  <c:v>864</c:v>
                </c:pt>
                <c:pt idx="12">
                  <c:v>864</c:v>
                </c:pt>
                <c:pt idx="13">
                  <c:v>864</c:v>
                </c:pt>
                <c:pt idx="14">
                  <c:v>864</c:v>
                </c:pt>
                <c:pt idx="15">
                  <c:v>864</c:v>
                </c:pt>
                <c:pt idx="16">
                  <c:v>864</c:v>
                </c:pt>
                <c:pt idx="17">
                  <c:v>864</c:v>
                </c:pt>
                <c:pt idx="18">
                  <c:v>864</c:v>
                </c:pt>
                <c:pt idx="19">
                  <c:v>864</c:v>
                </c:pt>
                <c:pt idx="20">
                  <c:v>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64-4964-B0C2-063D5E6410E5}"/>
            </c:ext>
          </c:extLst>
        </c:ser>
        <c:ser>
          <c:idx val="3"/>
          <c:order val="1"/>
          <c:tx>
            <c:strRef>
              <c:f>Hoja1!$E$4</c:f>
              <c:strCache>
                <c:ptCount val="1"/>
                <c:pt idx="0">
                  <c:v>Demanda Proyectada Qmd (lps)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Hoja1!$B$5:$B$25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Hoja1!$E$5:$E$25</c:f>
              <c:numCache>
                <c:formatCode>General</c:formatCode>
                <c:ptCount val="21"/>
                <c:pt idx="0">
                  <c:v>553.1</c:v>
                </c:pt>
                <c:pt idx="1">
                  <c:v>685.72</c:v>
                </c:pt>
                <c:pt idx="2">
                  <c:v>698.04</c:v>
                </c:pt>
                <c:pt idx="3">
                  <c:v>710.82</c:v>
                </c:pt>
                <c:pt idx="4">
                  <c:v>724.39</c:v>
                </c:pt>
                <c:pt idx="5">
                  <c:v>737.82</c:v>
                </c:pt>
                <c:pt idx="6">
                  <c:v>637.63</c:v>
                </c:pt>
                <c:pt idx="7">
                  <c:v>649.27</c:v>
                </c:pt>
                <c:pt idx="8">
                  <c:v>661.4</c:v>
                </c:pt>
                <c:pt idx="9">
                  <c:v>673.62</c:v>
                </c:pt>
                <c:pt idx="10">
                  <c:v>686.38</c:v>
                </c:pt>
                <c:pt idx="11">
                  <c:v>699.57</c:v>
                </c:pt>
                <c:pt idx="12">
                  <c:v>713.08</c:v>
                </c:pt>
                <c:pt idx="13">
                  <c:v>726.91</c:v>
                </c:pt>
                <c:pt idx="14">
                  <c:v>741.39</c:v>
                </c:pt>
                <c:pt idx="15">
                  <c:v>756.32</c:v>
                </c:pt>
                <c:pt idx="16">
                  <c:v>771.76</c:v>
                </c:pt>
                <c:pt idx="17">
                  <c:v>787.41</c:v>
                </c:pt>
                <c:pt idx="18">
                  <c:v>803.87</c:v>
                </c:pt>
                <c:pt idx="19">
                  <c:v>820.68</c:v>
                </c:pt>
                <c:pt idx="20">
                  <c:v>838.19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64-4964-B0C2-063D5E6410E5}"/>
            </c:ext>
          </c:extLst>
        </c:ser>
        <c:ser>
          <c:idx val="1"/>
          <c:order val="2"/>
          <c:tx>
            <c:strRef>
              <c:f>Hoja1!$C$4</c:f>
              <c:strCache>
                <c:ptCount val="1"/>
                <c:pt idx="0">
                  <c:v>Oferta Actual Qmd (lps)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Hoja1!$B$5:$B$25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Hoja1!$C$5:$C$25</c:f>
              <c:numCache>
                <c:formatCode>General</c:formatCode>
                <c:ptCount val="21"/>
                <c:pt idx="0">
                  <c:v>567</c:v>
                </c:pt>
                <c:pt idx="1">
                  <c:v>567</c:v>
                </c:pt>
                <c:pt idx="2">
                  <c:v>567</c:v>
                </c:pt>
                <c:pt idx="3">
                  <c:v>567</c:v>
                </c:pt>
                <c:pt idx="4">
                  <c:v>567</c:v>
                </c:pt>
                <c:pt idx="5">
                  <c:v>567</c:v>
                </c:pt>
                <c:pt idx="6">
                  <c:v>567</c:v>
                </c:pt>
                <c:pt idx="7">
                  <c:v>567</c:v>
                </c:pt>
                <c:pt idx="8">
                  <c:v>567</c:v>
                </c:pt>
                <c:pt idx="9">
                  <c:v>567</c:v>
                </c:pt>
                <c:pt idx="10">
                  <c:v>567</c:v>
                </c:pt>
                <c:pt idx="11">
                  <c:v>567</c:v>
                </c:pt>
                <c:pt idx="12">
                  <c:v>567</c:v>
                </c:pt>
                <c:pt idx="13">
                  <c:v>567</c:v>
                </c:pt>
                <c:pt idx="14">
                  <c:v>567</c:v>
                </c:pt>
                <c:pt idx="15">
                  <c:v>567</c:v>
                </c:pt>
                <c:pt idx="16">
                  <c:v>567</c:v>
                </c:pt>
                <c:pt idx="17">
                  <c:v>567</c:v>
                </c:pt>
                <c:pt idx="18">
                  <c:v>567</c:v>
                </c:pt>
                <c:pt idx="19">
                  <c:v>567</c:v>
                </c:pt>
                <c:pt idx="20">
                  <c:v>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64-4964-B0C2-063D5E641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3437360"/>
        <c:axId val="593439024"/>
      </c:areaChart>
      <c:catAx>
        <c:axId val="593437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PE"/>
          </a:p>
        </c:txPr>
        <c:crossAx val="593439024"/>
        <c:crosses val="autoZero"/>
        <c:auto val="1"/>
        <c:lblAlgn val="ctr"/>
        <c:lblOffset val="100"/>
        <c:noMultiLvlLbl val="0"/>
      </c:catAx>
      <c:valAx>
        <c:axId val="59343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PE"/>
          </a:p>
        </c:txPr>
        <c:crossAx val="593437360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P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badi" panose="020B0604020104020204" pitchFamily="34" charset="0"/>
        </a:defRPr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PE" sz="1800" b="1"/>
              <a:t>Población Beneficiaria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ubbleChart>
        <c:varyColors val="0"/>
        <c:ser>
          <c:idx val="0"/>
          <c:order val="0"/>
          <c:tx>
            <c:strRef>
              <c:f>Hoja3!$C$3</c:f>
              <c:strCache>
                <c:ptCount val="1"/>
                <c:pt idx="0">
                  <c:v>Población Total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1231353081855384"/>
                  <c:y val="-1.1298005041404536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75-42A3-89CC-13134B72FF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Hoja3!$B$4:$B$8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Hoja3!$C$4:$C$8</c:f>
              <c:numCache>
                <c:formatCode>#,##0</c:formatCode>
                <c:ptCount val="5"/>
                <c:pt idx="0">
                  <c:v>223114</c:v>
                </c:pt>
                <c:pt idx="1">
                  <c:v>239703</c:v>
                </c:pt>
                <c:pt idx="2">
                  <c:v>263366</c:v>
                </c:pt>
                <c:pt idx="3">
                  <c:v>290971</c:v>
                </c:pt>
                <c:pt idx="4">
                  <c:v>323463</c:v>
                </c:pt>
              </c:numCache>
            </c:numRef>
          </c:yVal>
          <c:bubbleSize>
            <c:numLit>
              <c:formatCode>General</c:formatCode>
              <c:ptCount val="5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</c:numLit>
          </c:bubbleSize>
          <c:bubble3D val="0"/>
          <c:extLst>
            <c:ext xmlns:c16="http://schemas.microsoft.com/office/drawing/2014/chart" uri="{C3380CC4-5D6E-409C-BE32-E72D297353CC}">
              <c16:uniqueId val="{00000001-3975-42A3-89CC-13134B72F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725007600"/>
        <c:axId val="725009680"/>
      </c:bubbleChart>
      <c:valAx>
        <c:axId val="725007600"/>
        <c:scaling>
          <c:orientation val="minMax"/>
          <c:max val="2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r>
                  <a:rPr lang="es-PE" b="1"/>
                  <a:t>Horizonte de Evaluación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badi" panose="020B0604020104020204" pitchFamily="34" charset="0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PE"/>
          </a:p>
        </c:txPr>
        <c:crossAx val="725009680"/>
        <c:crosses val="autoZero"/>
        <c:crossBetween val="midCat"/>
        <c:minorUnit val="1"/>
      </c:valAx>
      <c:valAx>
        <c:axId val="725009680"/>
        <c:scaling>
          <c:orientation val="minMax"/>
          <c:min val="15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PE"/>
          </a:p>
        </c:txPr>
        <c:crossAx val="7250076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Abadi" panose="020B0604020104020204" pitchFamily="34" charset="0"/>
        </a:defRPr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35D694E-C2ED-486A-9D6B-29E1341C13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84CE7F-36B8-4F2D-B4F6-0A089FAE07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375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964ED-98E0-48B5-9BD3-3F5144DF92BA}" type="datetimeFigureOut">
              <a:rPr lang="es-PE" smtClean="0"/>
              <a:pPr/>
              <a:t>16/06/2022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2A95A31-41AB-4676-A00A-F909B0AC99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CC96C7-3536-4758-90F6-C181E2CD97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375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9439D-8264-4AE4-A280-B5B4E334474C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43727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9375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996DB-69FE-491A-BB78-EBD9A3AF20CC}" type="datetimeFigureOut">
              <a:rPr lang="es-PE" smtClean="0"/>
              <a:pPr/>
              <a:t>16/06/2022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7388" y="4811713"/>
            <a:ext cx="5492750" cy="3937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9375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8E97F-1307-48D2-BDCD-1A9524426D28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5743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:notes"/>
          <p:cNvSpPr txBox="1">
            <a:spLocks noGrp="1"/>
          </p:cNvSpPr>
          <p:nvPr>
            <p:ph type="body" idx="1"/>
          </p:nvPr>
        </p:nvSpPr>
        <p:spPr>
          <a:xfrm>
            <a:off x="687388" y="4811713"/>
            <a:ext cx="5492750" cy="39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:notes"/>
          <p:cNvSpPr txBox="1">
            <a:spLocks noGrp="1"/>
          </p:cNvSpPr>
          <p:nvPr>
            <p:ph type="sldNum" idx="12"/>
          </p:nvPr>
        </p:nvSpPr>
        <p:spPr>
          <a:xfrm>
            <a:off x="3889375" y="9496425"/>
            <a:ext cx="2974975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P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:notes"/>
          <p:cNvSpPr txBox="1">
            <a:spLocks noGrp="1"/>
          </p:cNvSpPr>
          <p:nvPr>
            <p:ph type="body" idx="1"/>
          </p:nvPr>
        </p:nvSpPr>
        <p:spPr>
          <a:xfrm>
            <a:off x="687388" y="4811713"/>
            <a:ext cx="5492750" cy="393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E97F-1307-48D2-BDCD-1A9524426D28}" type="slidenum">
              <a:rPr lang="es-PE" smtClean="0"/>
              <a:pPr/>
              <a:t>8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2687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E97F-1307-48D2-BDCD-1A9524426D28}" type="slidenum">
              <a:rPr lang="es-PE" smtClean="0"/>
              <a:pPr/>
              <a:t>10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2695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8" name="Google Shape;1148;p28:notes"/>
          <p:cNvSpPr txBox="1">
            <a:spLocks noGrp="1"/>
          </p:cNvSpPr>
          <p:nvPr>
            <p:ph type="body" idx="1"/>
          </p:nvPr>
        </p:nvSpPr>
        <p:spPr>
          <a:xfrm>
            <a:off x="687388" y="4811713"/>
            <a:ext cx="5492750" cy="39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28:notes"/>
          <p:cNvSpPr txBox="1">
            <a:spLocks noGrp="1"/>
          </p:cNvSpPr>
          <p:nvPr>
            <p:ph type="sldNum" idx="12"/>
          </p:nvPr>
        </p:nvSpPr>
        <p:spPr>
          <a:xfrm>
            <a:off x="3889375" y="9496425"/>
            <a:ext cx="2974975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P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27559-AF76-4560-A1B9-7998E8C04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69AA2F-E438-4248-8673-AF09D3959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6F63CC-BC0E-4DF7-B7E0-8B6E1AFC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25B0DC-32BB-4B54-8364-4F21C610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6B9104-1976-451A-83AA-C3D0C367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9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6728A-9F0C-4D89-B36C-78BBA62C5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B2B715-86FE-46B1-B161-04B81A784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8DD814-AC13-4F68-8331-7D1E4070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6086FD-E8E3-4F94-88AA-30B2BE808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637149-12F8-4891-87B3-9CB6D53E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01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2512A5-8469-4D0E-A8E7-F1EC3BA29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33E604-05D2-4056-8EFC-3FBCE8E09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281D30-7922-4243-8694-B0033BC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CD7F4C-DACE-46AC-8839-62C0F8372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C212C7-1712-4716-B40F-363BE73A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39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/>
          <p:cNvCxnSpPr/>
          <p:nvPr/>
        </p:nvCxnSpPr>
        <p:spPr>
          <a:xfrm>
            <a:off x="0" y="6433607"/>
            <a:ext cx="100965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9401" y="5733509"/>
            <a:ext cx="3062599" cy="110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6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368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720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604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193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091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694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52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358F0-CD3B-4802-8F33-454003053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F90C42-FBBD-47B4-A9C7-0AC27D482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C54850-D8E0-48C2-93C0-28583F0E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24FBA9-E93F-456E-A71C-570E1A09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AA22C3-07B9-41A0-98C7-94FB87A6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67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662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979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94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094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47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41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95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1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6B149-A604-45BC-8473-77141B0D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CAA39B-2739-42D9-823C-415E7897D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49ECBB-FAB5-4BFD-BB39-03115C41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430E4B-52EB-4F1D-807D-9D8E48C4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305091-FCD2-4D24-8351-4BBE99E9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75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17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05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38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24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068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9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9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6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6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824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7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7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541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1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71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7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8521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2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0" name="Google Shape;190;p72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1" name="Google Shape;191;p7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7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79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4EEB4-1561-446F-B156-5FFBC57E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2FCC54-2CC9-492B-AD49-CB12E6516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99ED8D-BB5B-4423-B752-C524A5E98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A533E1-142A-4785-88A0-9C9A3F174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CEB3D1-F5A3-4AE3-9313-DA58E987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E05CA9-6481-403C-B748-01B31A95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13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73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197" name="Google Shape;197;p73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198" name="Google Shape;198;p73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199" name="Google Shape;199;p73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200" name="Google Shape;200;p7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883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979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5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75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marL="914400" lvl="1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211" name="Google Shape;211;p75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212" name="Google Shape;212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699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6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6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76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219" name="Google Shape;219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731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7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360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8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8"/>
          <p:cNvSpPr txBox="1">
            <a:spLocks noGrp="1"/>
          </p:cNvSpPr>
          <p:nvPr>
            <p:ph type="body" idx="1"/>
          </p:nvPr>
        </p:nvSpPr>
        <p:spPr>
          <a:xfrm rot="5400000">
            <a:off x="360891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1657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2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6" y="0"/>
            <a:ext cx="1219081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6644" y="5953624"/>
            <a:ext cx="2262711" cy="58528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1907628" y="365125"/>
            <a:ext cx="9446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600"/>
              <a:buFont typeface="Arial"/>
              <a:buNone/>
              <a:defRPr sz="36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986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1" name="Google Shape;25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293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48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AA1FC-8B47-4835-9ECE-1724E8DE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BF5DDF-861F-4C8C-9CB6-3656A1432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1D4B25-DD60-4C8D-8DCB-C5C9EB135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13AE4C-BCB1-48AA-895A-44F3CF02F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8BF2BC-A4AE-4C8C-B41A-706317B3D2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4332589-4C11-4DB3-BBD2-62048E81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F15C4A8-FEF7-405C-ACAD-2BE4DFE4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AF9C3B-F51B-4A2F-BE97-95C2E97D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01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544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5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211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6" name="Google Shape;276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8" name="Google Shape;278;p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856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6825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0" name="Google Shape;290;p5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1" name="Google Shape;29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720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8" name="Google Shape;29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323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801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393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>
  <p:cSld name="2_Diapositiva de título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" name="Google Shape;314;p59"/>
          <p:cNvCxnSpPr/>
          <p:nvPr/>
        </p:nvCxnSpPr>
        <p:spPr>
          <a:xfrm>
            <a:off x="0" y="6433607"/>
            <a:ext cx="10096500" cy="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5" name="Google Shape;315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29401" y="5733509"/>
            <a:ext cx="3062599" cy="1109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50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EC3449-C370-4245-8111-A0035C2B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1BEEE1-E0A9-4E32-B8A8-AD842BEE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AF94DD-0137-40C7-B973-4BF3D623F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B8B6E7-B977-4C11-BADA-1F0475FE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4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828E28F-A827-4017-9681-B5D8132F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5ECCE51-0988-4F47-9949-ECB20C3F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FBAAAD-B8E4-4109-9E85-73EC87F1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4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27071-B192-4EA8-8F54-4C5D5AE6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0F92FF-B363-41CF-A915-571DFA88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6839DD-B00C-43BD-8621-E68925790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884006-E46B-45A0-87C3-F90DB023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9A4278-B428-48BC-BE55-46E761E9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DA4EE4-CD6F-4B41-B8E3-E9AA8C0E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8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4B198-FBA5-4832-BFD9-3AD10661F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2C63C62-77E6-4FD7-A583-360CCCBDA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E69D0D-3237-4D8D-97B7-4D4C57815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AFC651-758F-47B0-9D1E-47A6D15C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E971B3-D786-4302-8332-6371E4D03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B21FE9-B757-45DB-AAF6-C9659C11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4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3879FBE-C748-48F3-ACE9-98214492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5CAE0F-F83A-451D-968F-557464821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FBBAA3-F92C-4B5B-8FF1-BFCD6CE30B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D92D5-E83B-4B11-9003-ACF5AAB64CBB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16/06/2022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BE8380-105A-41CD-B282-4FA25A7FA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DF80C1-10A6-4F45-B8B0-D85243D1A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59BB-2DD1-4C83-89E3-E44C0571D57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2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080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4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812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50353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drive.google.com/file/d/1kZROgQzVRfJUQBGLW3r_Glu8aJQUvPNp/view?usp=shar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937" y="207"/>
            <a:ext cx="121999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"/>
          <p:cNvPicPr preferRelativeResize="0"/>
          <p:nvPr/>
        </p:nvPicPr>
        <p:blipFill rotWithShape="1">
          <a:blip r:embed="rId4">
            <a:alphaModFix/>
          </a:blip>
          <a:srcRect l="1920" t="15841" r="50766" b="15925"/>
          <a:stretch/>
        </p:blipFill>
        <p:spPr>
          <a:xfrm>
            <a:off x="9217348" y="5689591"/>
            <a:ext cx="2260344" cy="53917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"/>
          <p:cNvSpPr/>
          <p:nvPr/>
        </p:nvSpPr>
        <p:spPr>
          <a:xfrm>
            <a:off x="5078092" y="2477792"/>
            <a:ext cx="708912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“Ampliación, Mejoramiento de la Planta de Tratamiento de Agua Potable EPSEL PTAP N° 2 Distrito de Chiclayo, Provincia de Chiclayo - Lambayeque”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CUI: 2341058</a:t>
            </a:r>
          </a:p>
        </p:txBody>
      </p:sp>
      <p:sp>
        <p:nvSpPr>
          <p:cNvPr id="324" name="Google Shape;324;p1"/>
          <p:cNvSpPr txBox="1"/>
          <p:nvPr/>
        </p:nvSpPr>
        <p:spPr>
          <a:xfrm>
            <a:off x="5805328" y="4346572"/>
            <a:ext cx="606229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Ministerio de Vivienda, Construcción y Saneamiento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"/>
          <p:cNvSpPr txBox="1"/>
          <p:nvPr/>
        </p:nvSpPr>
        <p:spPr>
          <a:xfrm>
            <a:off x="10178034" y="4977963"/>
            <a:ext cx="1689588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Junio, 2022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26" name="Google Shape;326;p1"/>
          <p:cNvCxnSpPr/>
          <p:nvPr/>
        </p:nvCxnSpPr>
        <p:spPr>
          <a:xfrm>
            <a:off x="10178034" y="4948581"/>
            <a:ext cx="1689589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Google Shape;327;p1"/>
          <p:cNvCxnSpPr/>
          <p:nvPr/>
        </p:nvCxnSpPr>
        <p:spPr>
          <a:xfrm>
            <a:off x="10178034" y="5285740"/>
            <a:ext cx="1689589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8" name="Google Shape;328;p1"/>
          <p:cNvPicPr preferRelativeResize="0"/>
          <p:nvPr/>
        </p:nvPicPr>
        <p:blipFill rotWithShape="1">
          <a:blip r:embed="rId5">
            <a:alphaModFix/>
          </a:blip>
          <a:srcRect l="21298" t="28044" r="18799" b="26138"/>
          <a:stretch/>
        </p:blipFill>
        <p:spPr>
          <a:xfrm>
            <a:off x="7291530" y="5556888"/>
            <a:ext cx="1517743" cy="65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ángulo 181">
            <a:extLst>
              <a:ext uri="{FF2B5EF4-FFF2-40B4-BE49-F238E27FC236}">
                <a16:creationId xmlns:a16="http://schemas.microsoft.com/office/drawing/2014/main" id="{9335B5B6-9B0C-4420-8006-9B1BF7CBCBEA}"/>
              </a:ext>
            </a:extLst>
          </p:cNvPr>
          <p:cNvSpPr/>
          <p:nvPr/>
        </p:nvSpPr>
        <p:spPr>
          <a:xfrm>
            <a:off x="82769" y="28516"/>
            <a:ext cx="12060748" cy="7201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P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“Ampliación, Mejoramiento de la Planta de Tratamiento de Agua Potable EPSEL PTAP N° 2 Distrito de Chiclayo, Provincia de Chiclayo - Lambayeque”</a:t>
            </a:r>
            <a:r>
              <a:rPr lang="es-PE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CUI: 2341058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Conector recto 11">
            <a:extLst>
              <a:ext uri="{FF2B5EF4-FFF2-40B4-BE49-F238E27FC236}">
                <a16:creationId xmlns:a16="http://schemas.microsoft.com/office/drawing/2014/main" id="{96560341-47B2-46DF-93E4-B55CE4C653F0}"/>
              </a:ext>
            </a:extLst>
          </p:cNvPr>
          <p:cNvCxnSpPr>
            <a:cxnSpLocks/>
          </p:cNvCxnSpPr>
          <p:nvPr/>
        </p:nvCxnSpPr>
        <p:spPr>
          <a:xfrm>
            <a:off x="119249" y="748897"/>
            <a:ext cx="119016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9" name="Rectangle 10">
            <a:extLst>
              <a:ext uri="{FF2B5EF4-FFF2-40B4-BE49-F238E27FC236}">
                <a16:creationId xmlns:a16="http://schemas.microsoft.com/office/drawing/2014/main" id="{0913305F-BE58-43E5-B5DB-70C85B1A3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5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CuadroTexto 225">
            <a:extLst>
              <a:ext uri="{FF2B5EF4-FFF2-40B4-BE49-F238E27FC236}">
                <a16:creationId xmlns:a16="http://schemas.microsoft.com/office/drawing/2014/main" id="{220F2C7B-54CD-4EF3-A057-30F78F6BB546}"/>
              </a:ext>
            </a:extLst>
          </p:cNvPr>
          <p:cNvSpPr txBox="1"/>
          <p:nvPr/>
        </p:nvSpPr>
        <p:spPr>
          <a:xfrm>
            <a:off x="4627862" y="790465"/>
            <a:ext cx="3526924" cy="33855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Estado del Proyecto</a:t>
            </a:r>
          </a:p>
        </p:txBody>
      </p:sp>
      <p:pic>
        <p:nvPicPr>
          <p:cNvPr id="176" name="Imagen 175" descr="Icono&#10;&#10;Descripción generada automáticamente">
            <a:extLst>
              <a:ext uri="{FF2B5EF4-FFF2-40B4-BE49-F238E27FC236}">
                <a16:creationId xmlns:a16="http://schemas.microsoft.com/office/drawing/2014/main" id="{DB4C9FA9-8262-4996-A82C-EF22743D07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435" y="810901"/>
            <a:ext cx="242382" cy="242382"/>
          </a:xfrm>
          <a:prstGeom prst="rect">
            <a:avLst/>
          </a:prstGeom>
        </p:spPr>
      </p:pic>
      <p:sp>
        <p:nvSpPr>
          <p:cNvPr id="45" name="Google Shape;336;p19">
            <a:extLst>
              <a:ext uri="{FF2B5EF4-FFF2-40B4-BE49-F238E27FC236}">
                <a16:creationId xmlns:a16="http://schemas.microsoft.com/office/drawing/2014/main" id="{0CEA59BE-F77E-4E5E-94FB-8A4D96F41179}"/>
              </a:ext>
            </a:extLst>
          </p:cNvPr>
          <p:cNvSpPr/>
          <p:nvPr/>
        </p:nvSpPr>
        <p:spPr>
          <a:xfrm>
            <a:off x="6211168" y="1218368"/>
            <a:ext cx="46774" cy="5203797"/>
          </a:xfrm>
          <a:custGeom>
            <a:avLst/>
            <a:gdLst/>
            <a:ahLst/>
            <a:cxnLst/>
            <a:rect l="l" t="t" r="r" b="b"/>
            <a:pathLst>
              <a:path w="1513" h="166415" extrusionOk="0">
                <a:moveTo>
                  <a:pt x="751" y="1"/>
                </a:moveTo>
                <a:cubicBezTo>
                  <a:pt x="346" y="1"/>
                  <a:pt x="1" y="334"/>
                  <a:pt x="1" y="751"/>
                </a:cubicBezTo>
                <a:lnTo>
                  <a:pt x="1" y="165664"/>
                </a:lnTo>
                <a:cubicBezTo>
                  <a:pt x="1" y="166081"/>
                  <a:pt x="334" y="166414"/>
                  <a:pt x="751" y="166414"/>
                </a:cubicBezTo>
                <a:cubicBezTo>
                  <a:pt x="1167" y="166414"/>
                  <a:pt x="1513" y="166081"/>
                  <a:pt x="1513" y="165664"/>
                </a:cubicBezTo>
                <a:lnTo>
                  <a:pt x="1513" y="751"/>
                </a:lnTo>
                <a:cubicBezTo>
                  <a:pt x="1513" y="334"/>
                  <a:pt x="1167" y="1"/>
                  <a:pt x="7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52" name="Google Shape;338;p19">
            <a:extLst>
              <a:ext uri="{FF2B5EF4-FFF2-40B4-BE49-F238E27FC236}">
                <a16:creationId xmlns:a16="http://schemas.microsoft.com/office/drawing/2014/main" id="{7E427F3C-CC96-4F64-925E-95A1950A847C}"/>
              </a:ext>
            </a:extLst>
          </p:cNvPr>
          <p:cNvGrpSpPr/>
          <p:nvPr/>
        </p:nvGrpSpPr>
        <p:grpSpPr>
          <a:xfrm>
            <a:off x="6089283" y="4274295"/>
            <a:ext cx="2078594" cy="979497"/>
            <a:chOff x="2723278" y="3623609"/>
            <a:chExt cx="2078594" cy="979497"/>
          </a:xfrm>
        </p:grpSpPr>
        <p:sp>
          <p:nvSpPr>
            <p:cNvPr id="53" name="Google Shape;339;p19">
              <a:extLst>
                <a:ext uri="{FF2B5EF4-FFF2-40B4-BE49-F238E27FC236}">
                  <a16:creationId xmlns:a16="http://schemas.microsoft.com/office/drawing/2014/main" id="{02C6A919-2203-4E6C-8CCF-DFD40CD0D7B6}"/>
                </a:ext>
              </a:extLst>
            </p:cNvPr>
            <p:cNvSpPr/>
            <p:nvPr/>
          </p:nvSpPr>
          <p:spPr>
            <a:xfrm>
              <a:off x="2723278" y="3642186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28" y="0"/>
                  </a:moveTo>
                  <a:cubicBezTo>
                    <a:pt x="16310" y="0"/>
                    <a:pt x="14715" y="1511"/>
                    <a:pt x="14657" y="3432"/>
                  </a:cubicBezTo>
                  <a:lnTo>
                    <a:pt x="14348" y="12588"/>
                  </a:lnTo>
                  <a:cubicBezTo>
                    <a:pt x="14312" y="13696"/>
                    <a:pt x="13396" y="14565"/>
                    <a:pt x="12283" y="14565"/>
                  </a:cubicBezTo>
                  <a:cubicBezTo>
                    <a:pt x="12261" y="14565"/>
                    <a:pt x="12239" y="14565"/>
                    <a:pt x="12216" y="14564"/>
                  </a:cubicBezTo>
                  <a:lnTo>
                    <a:pt x="8871" y="14457"/>
                  </a:lnTo>
                  <a:cubicBezTo>
                    <a:pt x="8121" y="14433"/>
                    <a:pt x="7466" y="14004"/>
                    <a:pt x="7132" y="13397"/>
                  </a:cubicBezTo>
                  <a:cubicBezTo>
                    <a:pt x="6501" y="12302"/>
                    <a:pt x="5334" y="11540"/>
                    <a:pt x="3965" y="11492"/>
                  </a:cubicBezTo>
                  <a:cubicBezTo>
                    <a:pt x="3921" y="11491"/>
                    <a:pt x="3877" y="11490"/>
                    <a:pt x="3833" y="11490"/>
                  </a:cubicBezTo>
                  <a:cubicBezTo>
                    <a:pt x="1808" y="11490"/>
                    <a:pt x="130" y="13084"/>
                    <a:pt x="60" y="15100"/>
                  </a:cubicBezTo>
                  <a:cubicBezTo>
                    <a:pt x="0" y="17159"/>
                    <a:pt x="1632" y="18886"/>
                    <a:pt x="3715" y="18957"/>
                  </a:cubicBezTo>
                  <a:cubicBezTo>
                    <a:pt x="3750" y="18958"/>
                    <a:pt x="3784" y="18959"/>
                    <a:pt x="3818" y="18959"/>
                  </a:cubicBezTo>
                  <a:cubicBezTo>
                    <a:pt x="5145" y="18959"/>
                    <a:pt x="6317" y="18288"/>
                    <a:pt x="7001" y="17267"/>
                  </a:cubicBezTo>
                  <a:cubicBezTo>
                    <a:pt x="7371" y="16689"/>
                    <a:pt x="8020" y="16325"/>
                    <a:pt x="8743" y="16325"/>
                  </a:cubicBezTo>
                  <a:cubicBezTo>
                    <a:pt x="8765" y="16325"/>
                    <a:pt x="8788" y="16325"/>
                    <a:pt x="8811" y="16326"/>
                  </a:cubicBezTo>
                  <a:lnTo>
                    <a:pt x="12157" y="16433"/>
                  </a:lnTo>
                  <a:cubicBezTo>
                    <a:pt x="13300" y="16469"/>
                    <a:pt x="14193" y="17410"/>
                    <a:pt x="14157" y="18541"/>
                  </a:cubicBezTo>
                  <a:lnTo>
                    <a:pt x="14097" y="20469"/>
                  </a:lnTo>
                  <a:cubicBezTo>
                    <a:pt x="14026" y="22434"/>
                    <a:pt x="15586" y="24077"/>
                    <a:pt x="17562" y="24137"/>
                  </a:cubicBezTo>
                  <a:lnTo>
                    <a:pt x="47459" y="25125"/>
                  </a:lnTo>
                  <a:cubicBezTo>
                    <a:pt x="47496" y="25126"/>
                    <a:pt x="47533" y="25126"/>
                    <a:pt x="47570" y="25126"/>
                  </a:cubicBezTo>
                  <a:cubicBezTo>
                    <a:pt x="49509" y="25126"/>
                    <a:pt x="51103" y="23612"/>
                    <a:pt x="51174" y="21696"/>
                  </a:cubicBezTo>
                  <a:lnTo>
                    <a:pt x="51733" y="4646"/>
                  </a:lnTo>
                  <a:cubicBezTo>
                    <a:pt x="51793" y="2693"/>
                    <a:pt x="50245" y="1050"/>
                    <a:pt x="48257" y="979"/>
                  </a:cubicBezTo>
                  <a:lnTo>
                    <a:pt x="18360" y="3"/>
                  </a:lnTo>
                  <a:cubicBezTo>
                    <a:pt x="18316" y="1"/>
                    <a:pt x="18271" y="0"/>
                    <a:pt x="18228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7" name="Google Shape;340;p19">
              <a:extLst>
                <a:ext uri="{FF2B5EF4-FFF2-40B4-BE49-F238E27FC236}">
                  <a16:creationId xmlns:a16="http://schemas.microsoft.com/office/drawing/2014/main" id="{E3DF4DC9-32EE-4B58-9FB3-3AAF1E86C992}"/>
                </a:ext>
              </a:extLst>
            </p:cNvPr>
            <p:cNvSpPr/>
            <p:nvPr/>
          </p:nvSpPr>
          <p:spPr>
            <a:xfrm>
              <a:off x="4624272" y="3879385"/>
              <a:ext cx="177598" cy="256288"/>
            </a:xfrm>
            <a:custGeom>
              <a:avLst/>
              <a:gdLst/>
              <a:ahLst/>
              <a:cxnLst/>
              <a:rect l="l" t="t" r="r" b="b"/>
              <a:pathLst>
                <a:path w="4644" h="6025" extrusionOk="0">
                  <a:moveTo>
                    <a:pt x="0" y="0"/>
                  </a:moveTo>
                  <a:lnTo>
                    <a:pt x="0" y="6025"/>
                  </a:lnTo>
                  <a:lnTo>
                    <a:pt x="1643" y="6025"/>
                  </a:lnTo>
                  <a:cubicBezTo>
                    <a:pt x="3298" y="6025"/>
                    <a:pt x="4643" y="4668"/>
                    <a:pt x="4643" y="3013"/>
                  </a:cubicBezTo>
                  <a:cubicBezTo>
                    <a:pt x="4643" y="2179"/>
                    <a:pt x="4310" y="1429"/>
                    <a:pt x="3762" y="893"/>
                  </a:cubicBezTo>
                  <a:cubicBezTo>
                    <a:pt x="3215" y="346"/>
                    <a:pt x="2465" y="0"/>
                    <a:pt x="1643" y="0"/>
                  </a:cubicBezTo>
                  <a:close/>
                </a:path>
              </a:pathLst>
            </a:custGeom>
            <a:solidFill>
              <a:srgbClr val="657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8" name="Google Shape;341;p19">
              <a:extLst>
                <a:ext uri="{FF2B5EF4-FFF2-40B4-BE49-F238E27FC236}">
                  <a16:creationId xmlns:a16="http://schemas.microsoft.com/office/drawing/2014/main" id="{72865871-BD29-48D4-BBAF-06D59FF8D2AD}"/>
                </a:ext>
              </a:extLst>
            </p:cNvPr>
            <p:cNvSpPr/>
            <p:nvPr/>
          </p:nvSpPr>
          <p:spPr>
            <a:xfrm>
              <a:off x="2725573" y="3624059"/>
              <a:ext cx="1939698" cy="923901"/>
            </a:xfrm>
            <a:custGeom>
              <a:avLst/>
              <a:gdLst/>
              <a:ahLst/>
              <a:cxnLst/>
              <a:rect l="l" t="t" r="r" b="b"/>
              <a:pathLst>
                <a:path w="50721" h="24159" extrusionOk="0">
                  <a:moveTo>
                    <a:pt x="17597" y="0"/>
                  </a:moveTo>
                  <a:cubicBezTo>
                    <a:pt x="15633" y="0"/>
                    <a:pt x="14037" y="1596"/>
                    <a:pt x="14037" y="3548"/>
                  </a:cubicBezTo>
                  <a:lnTo>
                    <a:pt x="14037" y="12716"/>
                  </a:lnTo>
                  <a:cubicBezTo>
                    <a:pt x="14037" y="13847"/>
                    <a:pt x="13121" y="14764"/>
                    <a:pt x="11990" y="14764"/>
                  </a:cubicBezTo>
                  <a:lnTo>
                    <a:pt x="8692" y="14764"/>
                  </a:lnTo>
                  <a:cubicBezTo>
                    <a:pt x="7941" y="14764"/>
                    <a:pt x="7287" y="14359"/>
                    <a:pt x="6929" y="13764"/>
                  </a:cubicBezTo>
                  <a:cubicBezTo>
                    <a:pt x="6275" y="12681"/>
                    <a:pt x="5084" y="11966"/>
                    <a:pt x="3739" y="11966"/>
                  </a:cubicBezTo>
                  <a:cubicBezTo>
                    <a:pt x="1679" y="11966"/>
                    <a:pt x="0" y="13633"/>
                    <a:pt x="0" y="15693"/>
                  </a:cubicBezTo>
                  <a:cubicBezTo>
                    <a:pt x="0" y="17753"/>
                    <a:pt x="1679" y="19431"/>
                    <a:pt x="3739" y="19431"/>
                  </a:cubicBezTo>
                  <a:cubicBezTo>
                    <a:pt x="5084" y="19431"/>
                    <a:pt x="6275" y="18705"/>
                    <a:pt x="6929" y="17633"/>
                  </a:cubicBezTo>
                  <a:cubicBezTo>
                    <a:pt x="7287" y="17026"/>
                    <a:pt x="7941" y="16633"/>
                    <a:pt x="8692" y="16633"/>
                  </a:cubicBezTo>
                  <a:lnTo>
                    <a:pt x="11990" y="16633"/>
                  </a:lnTo>
                  <a:cubicBezTo>
                    <a:pt x="13121" y="16633"/>
                    <a:pt x="14037" y="17538"/>
                    <a:pt x="14037" y="18669"/>
                  </a:cubicBezTo>
                  <a:lnTo>
                    <a:pt x="14037" y="20598"/>
                  </a:lnTo>
                  <a:cubicBezTo>
                    <a:pt x="14037" y="22563"/>
                    <a:pt x="15633" y="24158"/>
                    <a:pt x="17597" y="24158"/>
                  </a:cubicBezTo>
                  <a:lnTo>
                    <a:pt x="47173" y="24158"/>
                  </a:lnTo>
                  <a:cubicBezTo>
                    <a:pt x="49137" y="24158"/>
                    <a:pt x="50721" y="22563"/>
                    <a:pt x="50721" y="20598"/>
                  </a:cubicBezTo>
                  <a:lnTo>
                    <a:pt x="50721" y="3548"/>
                  </a:lnTo>
                  <a:cubicBezTo>
                    <a:pt x="50721" y="1596"/>
                    <a:pt x="49137" y="0"/>
                    <a:pt x="4717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9" name="Google Shape;342;p19">
              <a:extLst>
                <a:ext uri="{FF2B5EF4-FFF2-40B4-BE49-F238E27FC236}">
                  <a16:creationId xmlns:a16="http://schemas.microsoft.com/office/drawing/2014/main" id="{A207ABA1-B857-4779-889E-16C3F1A46DD2}"/>
                </a:ext>
              </a:extLst>
            </p:cNvPr>
            <p:cNvSpPr/>
            <p:nvPr/>
          </p:nvSpPr>
          <p:spPr>
            <a:xfrm>
              <a:off x="2752419" y="4108053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0" name="Google Shape;343;p19">
              <a:extLst>
                <a:ext uri="{FF2B5EF4-FFF2-40B4-BE49-F238E27FC236}">
                  <a16:creationId xmlns:a16="http://schemas.microsoft.com/office/drawing/2014/main" id="{5759D53D-9E88-4A10-AEB4-AC247AE10B7B}"/>
                </a:ext>
              </a:extLst>
            </p:cNvPr>
            <p:cNvSpPr/>
            <p:nvPr/>
          </p:nvSpPr>
          <p:spPr>
            <a:xfrm>
              <a:off x="3195458" y="3654023"/>
              <a:ext cx="1606414" cy="368715"/>
            </a:xfrm>
            <a:custGeom>
              <a:avLst/>
              <a:gdLst/>
              <a:ahLst/>
              <a:cxnLst/>
              <a:rect l="l" t="t" r="r" b="b"/>
              <a:pathLst>
                <a:path w="42006" h="8668" extrusionOk="0">
                  <a:moveTo>
                    <a:pt x="3001" y="0"/>
                  </a:moveTo>
                  <a:cubicBezTo>
                    <a:pt x="1465" y="0"/>
                    <a:pt x="191" y="1155"/>
                    <a:pt x="12" y="2655"/>
                  </a:cubicBezTo>
                  <a:cubicBezTo>
                    <a:pt x="0" y="2774"/>
                    <a:pt x="0" y="2893"/>
                    <a:pt x="0" y="3012"/>
                  </a:cubicBezTo>
                  <a:cubicBezTo>
                    <a:pt x="0" y="4667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89" y="6358"/>
                    <a:pt x="41124" y="6894"/>
                  </a:cubicBezTo>
                  <a:cubicBezTo>
                    <a:pt x="41589" y="7358"/>
                    <a:pt x="41898" y="7977"/>
                    <a:pt x="41982" y="8668"/>
                  </a:cubicBezTo>
                  <a:lnTo>
                    <a:pt x="42005" y="8311"/>
                  </a:lnTo>
                  <a:lnTo>
                    <a:pt x="42005" y="3012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89" y="345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1" name="Google Shape;344;p19">
              <a:extLst>
                <a:ext uri="{FF2B5EF4-FFF2-40B4-BE49-F238E27FC236}">
                  <a16:creationId xmlns:a16="http://schemas.microsoft.com/office/drawing/2014/main" id="{8C2CC06C-1060-4140-9BA1-FAE724EE67FF}"/>
                </a:ext>
              </a:extLst>
            </p:cNvPr>
            <p:cNvSpPr/>
            <p:nvPr/>
          </p:nvSpPr>
          <p:spPr>
            <a:xfrm>
              <a:off x="3195458" y="3623609"/>
              <a:ext cx="1606414" cy="383943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1346" y="1"/>
                    <a:pt x="0" y="1346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77" y="6359"/>
                    <a:pt x="41124" y="6906"/>
                  </a:cubicBezTo>
                  <a:cubicBezTo>
                    <a:pt x="41672" y="7442"/>
                    <a:pt x="42005" y="8192"/>
                    <a:pt x="42005" y="9026"/>
                  </a:cubicBezTo>
                  <a:lnTo>
                    <a:pt x="42005" y="3013"/>
                  </a:lnTo>
                  <a:cubicBezTo>
                    <a:pt x="42005" y="2180"/>
                    <a:pt x="41672" y="1429"/>
                    <a:pt x="41124" y="882"/>
                  </a:cubicBezTo>
                  <a:cubicBezTo>
                    <a:pt x="40577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2" name="Google Shape;345;p19">
              <a:extLst>
                <a:ext uri="{FF2B5EF4-FFF2-40B4-BE49-F238E27FC236}">
                  <a16:creationId xmlns:a16="http://schemas.microsoft.com/office/drawing/2014/main" id="{EC4AE462-DFA0-44C2-A8C3-C95A4ECD31BE}"/>
                </a:ext>
              </a:extLst>
            </p:cNvPr>
            <p:cNvSpPr txBox="1"/>
            <p:nvPr/>
          </p:nvSpPr>
          <p:spPr>
            <a:xfrm>
              <a:off x="3265722" y="3955988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Aprobación de Bases</a:t>
              </a:r>
            </a:p>
          </p:txBody>
        </p:sp>
        <p:sp>
          <p:nvSpPr>
            <p:cNvPr id="70" name="Google Shape;346;p19">
              <a:extLst>
                <a:ext uri="{FF2B5EF4-FFF2-40B4-BE49-F238E27FC236}">
                  <a16:creationId xmlns:a16="http://schemas.microsoft.com/office/drawing/2014/main" id="{294DBCF5-E737-47B2-B3E8-1B6568A7F3CD}"/>
                </a:ext>
              </a:extLst>
            </p:cNvPr>
            <p:cNvSpPr txBox="1"/>
            <p:nvPr/>
          </p:nvSpPr>
          <p:spPr>
            <a:xfrm>
              <a:off x="3195450" y="3623825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13/05/2021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71" name="Google Shape;347;p19">
            <a:extLst>
              <a:ext uri="{FF2B5EF4-FFF2-40B4-BE49-F238E27FC236}">
                <a16:creationId xmlns:a16="http://schemas.microsoft.com/office/drawing/2014/main" id="{46091D28-B435-4A69-BC2E-309A2E9C0A2D}"/>
              </a:ext>
            </a:extLst>
          </p:cNvPr>
          <p:cNvGrpSpPr/>
          <p:nvPr/>
        </p:nvGrpSpPr>
        <p:grpSpPr>
          <a:xfrm>
            <a:off x="6089283" y="3038111"/>
            <a:ext cx="2078594" cy="979041"/>
            <a:chOff x="2723278" y="2387425"/>
            <a:chExt cx="2078594" cy="979041"/>
          </a:xfrm>
        </p:grpSpPr>
        <p:sp>
          <p:nvSpPr>
            <p:cNvPr id="72" name="Google Shape;348;p19">
              <a:extLst>
                <a:ext uri="{FF2B5EF4-FFF2-40B4-BE49-F238E27FC236}">
                  <a16:creationId xmlns:a16="http://schemas.microsoft.com/office/drawing/2014/main" id="{4EA6AA85-026D-4BDE-B822-C1F2F1452524}"/>
                </a:ext>
              </a:extLst>
            </p:cNvPr>
            <p:cNvSpPr/>
            <p:nvPr/>
          </p:nvSpPr>
          <p:spPr>
            <a:xfrm>
              <a:off x="2723278" y="2405547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49" y="1"/>
                  </a:moveTo>
                  <a:cubicBezTo>
                    <a:pt x="16321" y="1"/>
                    <a:pt x="14715" y="1515"/>
                    <a:pt x="14657" y="3431"/>
                  </a:cubicBezTo>
                  <a:lnTo>
                    <a:pt x="14348" y="12599"/>
                  </a:lnTo>
                  <a:cubicBezTo>
                    <a:pt x="14312" y="13708"/>
                    <a:pt x="13396" y="14577"/>
                    <a:pt x="12283" y="14577"/>
                  </a:cubicBezTo>
                  <a:cubicBezTo>
                    <a:pt x="12261" y="14577"/>
                    <a:pt x="12239" y="14576"/>
                    <a:pt x="12216" y="14576"/>
                  </a:cubicBezTo>
                  <a:lnTo>
                    <a:pt x="8871" y="14468"/>
                  </a:lnTo>
                  <a:cubicBezTo>
                    <a:pt x="8121" y="14433"/>
                    <a:pt x="7466" y="14016"/>
                    <a:pt x="7132" y="13397"/>
                  </a:cubicBezTo>
                  <a:cubicBezTo>
                    <a:pt x="6501" y="12301"/>
                    <a:pt x="5334" y="11539"/>
                    <a:pt x="3965" y="11504"/>
                  </a:cubicBezTo>
                  <a:cubicBezTo>
                    <a:pt x="3921" y="11502"/>
                    <a:pt x="3876" y="11501"/>
                    <a:pt x="3832" y="11501"/>
                  </a:cubicBezTo>
                  <a:cubicBezTo>
                    <a:pt x="1807" y="11501"/>
                    <a:pt x="130" y="13084"/>
                    <a:pt x="60" y="15099"/>
                  </a:cubicBezTo>
                  <a:cubicBezTo>
                    <a:pt x="0" y="17159"/>
                    <a:pt x="1632" y="18886"/>
                    <a:pt x="3715" y="18957"/>
                  </a:cubicBezTo>
                  <a:cubicBezTo>
                    <a:pt x="3760" y="18959"/>
                    <a:pt x="3806" y="18959"/>
                    <a:pt x="3850" y="18959"/>
                  </a:cubicBezTo>
                  <a:cubicBezTo>
                    <a:pt x="5164" y="18959"/>
                    <a:pt x="6322" y="18291"/>
                    <a:pt x="7001" y="17266"/>
                  </a:cubicBezTo>
                  <a:cubicBezTo>
                    <a:pt x="7371" y="16700"/>
                    <a:pt x="8021" y="16325"/>
                    <a:pt x="8745" y="16325"/>
                  </a:cubicBezTo>
                  <a:cubicBezTo>
                    <a:pt x="8767" y="16325"/>
                    <a:pt x="8789" y="16325"/>
                    <a:pt x="8811" y="16326"/>
                  </a:cubicBezTo>
                  <a:lnTo>
                    <a:pt x="12157" y="16433"/>
                  </a:lnTo>
                  <a:cubicBezTo>
                    <a:pt x="13300" y="16469"/>
                    <a:pt x="14193" y="17421"/>
                    <a:pt x="14157" y="18540"/>
                  </a:cubicBezTo>
                  <a:lnTo>
                    <a:pt x="14097" y="20481"/>
                  </a:lnTo>
                  <a:cubicBezTo>
                    <a:pt x="14026" y="22434"/>
                    <a:pt x="15586" y="24077"/>
                    <a:pt x="17562" y="24148"/>
                  </a:cubicBezTo>
                  <a:lnTo>
                    <a:pt x="47459" y="25124"/>
                  </a:lnTo>
                  <a:cubicBezTo>
                    <a:pt x="47503" y="25126"/>
                    <a:pt x="47548" y="25127"/>
                    <a:pt x="47592" y="25127"/>
                  </a:cubicBezTo>
                  <a:cubicBezTo>
                    <a:pt x="49520" y="25127"/>
                    <a:pt x="51104" y="23616"/>
                    <a:pt x="51174" y="21695"/>
                  </a:cubicBezTo>
                  <a:lnTo>
                    <a:pt x="51733" y="4658"/>
                  </a:lnTo>
                  <a:cubicBezTo>
                    <a:pt x="51793" y="2693"/>
                    <a:pt x="50245" y="1050"/>
                    <a:pt x="48257" y="991"/>
                  </a:cubicBezTo>
                  <a:lnTo>
                    <a:pt x="18360" y="2"/>
                  </a:lnTo>
                  <a:cubicBezTo>
                    <a:pt x="18323" y="1"/>
                    <a:pt x="18286" y="1"/>
                    <a:pt x="18249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3" name="Google Shape;349;p19">
              <a:extLst>
                <a:ext uri="{FF2B5EF4-FFF2-40B4-BE49-F238E27FC236}">
                  <a16:creationId xmlns:a16="http://schemas.microsoft.com/office/drawing/2014/main" id="{356C7F6E-86D1-4D5E-9B2D-2A3F79FCCF39}"/>
                </a:ext>
              </a:extLst>
            </p:cNvPr>
            <p:cNvSpPr/>
            <p:nvPr/>
          </p:nvSpPr>
          <p:spPr>
            <a:xfrm>
              <a:off x="4624272" y="2643417"/>
              <a:ext cx="177598" cy="256076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0" y="1"/>
                  </a:moveTo>
                  <a:lnTo>
                    <a:pt x="0" y="6014"/>
                  </a:lnTo>
                  <a:lnTo>
                    <a:pt x="1643" y="6014"/>
                  </a:lnTo>
                  <a:cubicBezTo>
                    <a:pt x="3298" y="6014"/>
                    <a:pt x="4643" y="4668"/>
                    <a:pt x="4643" y="3001"/>
                  </a:cubicBezTo>
                  <a:cubicBezTo>
                    <a:pt x="4643" y="2180"/>
                    <a:pt x="4310" y="1430"/>
                    <a:pt x="3762" y="882"/>
                  </a:cubicBezTo>
                  <a:cubicBezTo>
                    <a:pt x="3215" y="334"/>
                    <a:pt x="2465" y="1"/>
                    <a:pt x="1643" y="1"/>
                  </a:cubicBezTo>
                  <a:close/>
                </a:path>
              </a:pathLst>
            </a:custGeom>
            <a:solidFill>
              <a:srgbClr val="1B1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4" name="Google Shape;350;p19">
              <a:extLst>
                <a:ext uri="{FF2B5EF4-FFF2-40B4-BE49-F238E27FC236}">
                  <a16:creationId xmlns:a16="http://schemas.microsoft.com/office/drawing/2014/main" id="{36570A51-551A-46EC-B301-F55E9F68F8B6}"/>
                </a:ext>
              </a:extLst>
            </p:cNvPr>
            <p:cNvSpPr/>
            <p:nvPr/>
          </p:nvSpPr>
          <p:spPr>
            <a:xfrm>
              <a:off x="2725573" y="2387840"/>
              <a:ext cx="1939698" cy="923442"/>
            </a:xfrm>
            <a:custGeom>
              <a:avLst/>
              <a:gdLst/>
              <a:ahLst/>
              <a:cxnLst/>
              <a:rect l="l" t="t" r="r" b="b"/>
              <a:pathLst>
                <a:path w="50721" h="24147" extrusionOk="0">
                  <a:moveTo>
                    <a:pt x="17597" y="1"/>
                  </a:moveTo>
                  <a:cubicBezTo>
                    <a:pt x="15633" y="1"/>
                    <a:pt x="14037" y="1585"/>
                    <a:pt x="14037" y="3549"/>
                  </a:cubicBezTo>
                  <a:lnTo>
                    <a:pt x="14037" y="12717"/>
                  </a:lnTo>
                  <a:cubicBezTo>
                    <a:pt x="14037" y="13848"/>
                    <a:pt x="13121" y="14765"/>
                    <a:pt x="11990" y="14765"/>
                  </a:cubicBezTo>
                  <a:lnTo>
                    <a:pt x="8692" y="14765"/>
                  </a:lnTo>
                  <a:cubicBezTo>
                    <a:pt x="7941" y="14765"/>
                    <a:pt x="7287" y="14360"/>
                    <a:pt x="6929" y="13753"/>
                  </a:cubicBezTo>
                  <a:cubicBezTo>
                    <a:pt x="6275" y="12681"/>
                    <a:pt x="5084" y="11955"/>
                    <a:pt x="3739" y="11955"/>
                  </a:cubicBezTo>
                  <a:cubicBezTo>
                    <a:pt x="1679" y="11955"/>
                    <a:pt x="0" y="13634"/>
                    <a:pt x="0" y="15693"/>
                  </a:cubicBezTo>
                  <a:cubicBezTo>
                    <a:pt x="0" y="17753"/>
                    <a:pt x="1679" y="19420"/>
                    <a:pt x="3739" y="19420"/>
                  </a:cubicBezTo>
                  <a:cubicBezTo>
                    <a:pt x="5084" y="19420"/>
                    <a:pt x="6275" y="18706"/>
                    <a:pt x="6929" y="17622"/>
                  </a:cubicBezTo>
                  <a:cubicBezTo>
                    <a:pt x="7287" y="17027"/>
                    <a:pt x="7941" y="16622"/>
                    <a:pt x="8692" y="16622"/>
                  </a:cubicBezTo>
                  <a:lnTo>
                    <a:pt x="11990" y="16622"/>
                  </a:lnTo>
                  <a:cubicBezTo>
                    <a:pt x="13121" y="16622"/>
                    <a:pt x="14037" y="17539"/>
                    <a:pt x="14037" y="18670"/>
                  </a:cubicBezTo>
                  <a:lnTo>
                    <a:pt x="14037" y="20599"/>
                  </a:lnTo>
                  <a:cubicBezTo>
                    <a:pt x="14037" y="22551"/>
                    <a:pt x="15633" y="24147"/>
                    <a:pt x="17597" y="24147"/>
                  </a:cubicBezTo>
                  <a:lnTo>
                    <a:pt x="47173" y="24147"/>
                  </a:lnTo>
                  <a:cubicBezTo>
                    <a:pt x="49137" y="24147"/>
                    <a:pt x="50721" y="22551"/>
                    <a:pt x="50721" y="20599"/>
                  </a:cubicBezTo>
                  <a:lnTo>
                    <a:pt x="50721" y="3549"/>
                  </a:lnTo>
                  <a:cubicBezTo>
                    <a:pt x="50721" y="1585"/>
                    <a:pt x="49137" y="1"/>
                    <a:pt x="4717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5" name="Google Shape;351;p19">
              <a:extLst>
                <a:ext uri="{FF2B5EF4-FFF2-40B4-BE49-F238E27FC236}">
                  <a16:creationId xmlns:a16="http://schemas.microsoft.com/office/drawing/2014/main" id="{8036FE67-9186-4A3B-A113-1D79876B4663}"/>
                </a:ext>
              </a:extLst>
            </p:cNvPr>
            <p:cNvSpPr/>
            <p:nvPr/>
          </p:nvSpPr>
          <p:spPr>
            <a:xfrm>
              <a:off x="2752419" y="2871873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0"/>
                  </a:moveTo>
                  <a:cubicBezTo>
                    <a:pt x="1358" y="0"/>
                    <a:pt x="0" y="1358"/>
                    <a:pt x="0" y="3036"/>
                  </a:cubicBezTo>
                  <a:cubicBezTo>
                    <a:pt x="0" y="4715"/>
                    <a:pt x="1358" y="6072"/>
                    <a:pt x="3037" y="6072"/>
                  </a:cubicBezTo>
                  <a:cubicBezTo>
                    <a:pt x="4715" y="6072"/>
                    <a:pt x="6073" y="4715"/>
                    <a:pt x="6073" y="3036"/>
                  </a:cubicBezTo>
                  <a:cubicBezTo>
                    <a:pt x="6073" y="1358"/>
                    <a:pt x="4715" y="0"/>
                    <a:pt x="303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6" name="Google Shape;352;p19">
              <a:extLst>
                <a:ext uri="{FF2B5EF4-FFF2-40B4-BE49-F238E27FC236}">
                  <a16:creationId xmlns:a16="http://schemas.microsoft.com/office/drawing/2014/main" id="{CE3471CA-D59E-45AD-91DA-350390E3D4AD}"/>
                </a:ext>
              </a:extLst>
            </p:cNvPr>
            <p:cNvSpPr/>
            <p:nvPr/>
          </p:nvSpPr>
          <p:spPr>
            <a:xfrm>
              <a:off x="3195458" y="2417319"/>
              <a:ext cx="1606414" cy="36912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1"/>
                  </a:moveTo>
                  <a:cubicBezTo>
                    <a:pt x="1465" y="1"/>
                    <a:pt x="191" y="1168"/>
                    <a:pt x="12" y="2656"/>
                  </a:cubicBezTo>
                  <a:cubicBezTo>
                    <a:pt x="0" y="2775"/>
                    <a:pt x="0" y="2894"/>
                    <a:pt x="0" y="3013"/>
                  </a:cubicBezTo>
                  <a:cubicBezTo>
                    <a:pt x="0" y="4680"/>
                    <a:pt x="1346" y="6025"/>
                    <a:pt x="3001" y="6025"/>
                  </a:cubicBezTo>
                  <a:lnTo>
                    <a:pt x="39005" y="6025"/>
                  </a:lnTo>
                  <a:cubicBezTo>
                    <a:pt x="39827" y="6025"/>
                    <a:pt x="40589" y="6359"/>
                    <a:pt x="41124" y="6906"/>
                  </a:cubicBezTo>
                  <a:cubicBezTo>
                    <a:pt x="41589" y="7371"/>
                    <a:pt x="41898" y="7990"/>
                    <a:pt x="41982" y="8668"/>
                  </a:cubicBezTo>
                  <a:lnTo>
                    <a:pt x="42005" y="8311"/>
                  </a:lnTo>
                  <a:lnTo>
                    <a:pt x="42005" y="3013"/>
                  </a:lnTo>
                  <a:cubicBezTo>
                    <a:pt x="42005" y="2192"/>
                    <a:pt x="41672" y="1430"/>
                    <a:pt x="41124" y="894"/>
                  </a:cubicBezTo>
                  <a:cubicBezTo>
                    <a:pt x="40589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7" name="Google Shape;353;p19">
              <a:extLst>
                <a:ext uri="{FF2B5EF4-FFF2-40B4-BE49-F238E27FC236}">
                  <a16:creationId xmlns:a16="http://schemas.microsoft.com/office/drawing/2014/main" id="{36B605AA-8509-4AAB-A6BB-F88CDDA83657}"/>
                </a:ext>
              </a:extLst>
            </p:cNvPr>
            <p:cNvSpPr/>
            <p:nvPr/>
          </p:nvSpPr>
          <p:spPr>
            <a:xfrm>
              <a:off x="3195458" y="2387428"/>
              <a:ext cx="1606414" cy="383816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0"/>
                  </a:moveTo>
                  <a:cubicBezTo>
                    <a:pt x="1346" y="0"/>
                    <a:pt x="0" y="1346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77" y="6346"/>
                    <a:pt x="41124" y="6894"/>
                  </a:cubicBezTo>
                  <a:cubicBezTo>
                    <a:pt x="41672" y="7442"/>
                    <a:pt x="42005" y="8192"/>
                    <a:pt x="42005" y="9013"/>
                  </a:cubicBezTo>
                  <a:lnTo>
                    <a:pt x="42005" y="3013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77" y="334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8" name="Google Shape;354;p19">
              <a:extLst>
                <a:ext uri="{FF2B5EF4-FFF2-40B4-BE49-F238E27FC236}">
                  <a16:creationId xmlns:a16="http://schemas.microsoft.com/office/drawing/2014/main" id="{A3264E8C-BE48-4D7D-862F-52FE0EB8962D}"/>
                </a:ext>
              </a:extLst>
            </p:cNvPr>
            <p:cNvSpPr txBox="1"/>
            <p:nvPr/>
          </p:nvSpPr>
          <p:spPr>
            <a:xfrm>
              <a:off x="3265722" y="2715750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1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(*) Solicitud de Informe Previo a la CGR</a:t>
              </a:r>
            </a:p>
          </p:txBody>
        </p:sp>
        <p:sp>
          <p:nvSpPr>
            <p:cNvPr id="79" name="Google Shape;355;p19">
              <a:extLst>
                <a:ext uri="{FF2B5EF4-FFF2-40B4-BE49-F238E27FC236}">
                  <a16:creationId xmlns:a16="http://schemas.microsoft.com/office/drawing/2014/main" id="{BBC8EAF2-8425-4B9A-A499-03AF1D1294BD}"/>
                </a:ext>
              </a:extLst>
            </p:cNvPr>
            <p:cNvSpPr txBox="1"/>
            <p:nvPr/>
          </p:nvSpPr>
          <p:spPr>
            <a:xfrm>
              <a:off x="3195450" y="2387425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15/10/2020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80" name="Google Shape;356;p19">
            <a:extLst>
              <a:ext uri="{FF2B5EF4-FFF2-40B4-BE49-F238E27FC236}">
                <a16:creationId xmlns:a16="http://schemas.microsoft.com/office/drawing/2014/main" id="{D521A577-0BEB-4C38-B119-B538958A80CB}"/>
              </a:ext>
            </a:extLst>
          </p:cNvPr>
          <p:cNvGrpSpPr/>
          <p:nvPr/>
        </p:nvGrpSpPr>
        <p:grpSpPr>
          <a:xfrm>
            <a:off x="6089283" y="1801436"/>
            <a:ext cx="2078594" cy="979497"/>
            <a:chOff x="2723278" y="1150750"/>
            <a:chExt cx="2078594" cy="979497"/>
          </a:xfrm>
        </p:grpSpPr>
        <p:sp>
          <p:nvSpPr>
            <p:cNvPr id="81" name="Google Shape;357;p19">
              <a:extLst>
                <a:ext uri="{FF2B5EF4-FFF2-40B4-BE49-F238E27FC236}">
                  <a16:creationId xmlns:a16="http://schemas.microsoft.com/office/drawing/2014/main" id="{60FDCA2B-FEA9-4552-A66E-724BC236A484}"/>
                </a:ext>
              </a:extLst>
            </p:cNvPr>
            <p:cNvSpPr/>
            <p:nvPr/>
          </p:nvSpPr>
          <p:spPr>
            <a:xfrm>
              <a:off x="2723278" y="1169328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28" y="1"/>
                  </a:moveTo>
                  <a:cubicBezTo>
                    <a:pt x="16310" y="1"/>
                    <a:pt x="14715" y="1511"/>
                    <a:pt x="14657" y="3432"/>
                  </a:cubicBezTo>
                  <a:lnTo>
                    <a:pt x="14348" y="12588"/>
                  </a:lnTo>
                  <a:cubicBezTo>
                    <a:pt x="14312" y="13697"/>
                    <a:pt x="13396" y="14565"/>
                    <a:pt x="12283" y="14565"/>
                  </a:cubicBezTo>
                  <a:cubicBezTo>
                    <a:pt x="12261" y="14565"/>
                    <a:pt x="12239" y="14565"/>
                    <a:pt x="12216" y="14564"/>
                  </a:cubicBezTo>
                  <a:lnTo>
                    <a:pt x="8871" y="14457"/>
                  </a:lnTo>
                  <a:cubicBezTo>
                    <a:pt x="8121" y="14433"/>
                    <a:pt x="7466" y="14005"/>
                    <a:pt x="7132" y="13397"/>
                  </a:cubicBezTo>
                  <a:cubicBezTo>
                    <a:pt x="6501" y="12302"/>
                    <a:pt x="5334" y="11540"/>
                    <a:pt x="3965" y="11492"/>
                  </a:cubicBezTo>
                  <a:cubicBezTo>
                    <a:pt x="3921" y="11491"/>
                    <a:pt x="3877" y="11490"/>
                    <a:pt x="3833" y="11490"/>
                  </a:cubicBezTo>
                  <a:cubicBezTo>
                    <a:pt x="1808" y="11490"/>
                    <a:pt x="130" y="13084"/>
                    <a:pt x="60" y="15100"/>
                  </a:cubicBezTo>
                  <a:cubicBezTo>
                    <a:pt x="0" y="17160"/>
                    <a:pt x="1632" y="18886"/>
                    <a:pt x="3715" y="18958"/>
                  </a:cubicBezTo>
                  <a:cubicBezTo>
                    <a:pt x="3750" y="18959"/>
                    <a:pt x="3784" y="18959"/>
                    <a:pt x="3818" y="18959"/>
                  </a:cubicBezTo>
                  <a:cubicBezTo>
                    <a:pt x="5145" y="18959"/>
                    <a:pt x="6317" y="18288"/>
                    <a:pt x="7001" y="17267"/>
                  </a:cubicBezTo>
                  <a:cubicBezTo>
                    <a:pt x="7371" y="16690"/>
                    <a:pt x="8020" y="16325"/>
                    <a:pt x="8743" y="16325"/>
                  </a:cubicBezTo>
                  <a:cubicBezTo>
                    <a:pt x="8765" y="16325"/>
                    <a:pt x="8788" y="16326"/>
                    <a:pt x="8811" y="16326"/>
                  </a:cubicBezTo>
                  <a:lnTo>
                    <a:pt x="12157" y="16434"/>
                  </a:lnTo>
                  <a:cubicBezTo>
                    <a:pt x="13300" y="16469"/>
                    <a:pt x="14193" y="17410"/>
                    <a:pt x="14157" y="18541"/>
                  </a:cubicBezTo>
                  <a:lnTo>
                    <a:pt x="14097" y="20470"/>
                  </a:lnTo>
                  <a:cubicBezTo>
                    <a:pt x="14026" y="22434"/>
                    <a:pt x="15586" y="24077"/>
                    <a:pt x="17562" y="24137"/>
                  </a:cubicBezTo>
                  <a:lnTo>
                    <a:pt x="47459" y="25125"/>
                  </a:lnTo>
                  <a:cubicBezTo>
                    <a:pt x="47496" y="25126"/>
                    <a:pt x="47533" y="25127"/>
                    <a:pt x="47570" y="25127"/>
                  </a:cubicBezTo>
                  <a:cubicBezTo>
                    <a:pt x="49509" y="25127"/>
                    <a:pt x="51103" y="23612"/>
                    <a:pt x="51174" y="21696"/>
                  </a:cubicBezTo>
                  <a:lnTo>
                    <a:pt x="51733" y="4646"/>
                  </a:lnTo>
                  <a:cubicBezTo>
                    <a:pt x="51793" y="2694"/>
                    <a:pt x="50245" y="1051"/>
                    <a:pt x="48257" y="979"/>
                  </a:cubicBezTo>
                  <a:lnTo>
                    <a:pt x="18360" y="3"/>
                  </a:lnTo>
                  <a:cubicBezTo>
                    <a:pt x="18316" y="1"/>
                    <a:pt x="18271" y="1"/>
                    <a:pt x="18228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2" name="Google Shape;358;p19">
              <a:extLst>
                <a:ext uri="{FF2B5EF4-FFF2-40B4-BE49-F238E27FC236}">
                  <a16:creationId xmlns:a16="http://schemas.microsoft.com/office/drawing/2014/main" id="{112F7056-2605-4330-88B0-8D2E2A965DC4}"/>
                </a:ext>
              </a:extLst>
            </p:cNvPr>
            <p:cNvSpPr/>
            <p:nvPr/>
          </p:nvSpPr>
          <p:spPr>
            <a:xfrm>
              <a:off x="4624272" y="1406505"/>
              <a:ext cx="177598" cy="256316"/>
            </a:xfrm>
            <a:custGeom>
              <a:avLst/>
              <a:gdLst/>
              <a:ahLst/>
              <a:cxnLst/>
              <a:rect l="l" t="t" r="r" b="b"/>
              <a:pathLst>
                <a:path w="4644" h="6026" extrusionOk="0">
                  <a:moveTo>
                    <a:pt x="0" y="1"/>
                  </a:moveTo>
                  <a:lnTo>
                    <a:pt x="0" y="6025"/>
                  </a:lnTo>
                  <a:lnTo>
                    <a:pt x="1643" y="6025"/>
                  </a:lnTo>
                  <a:cubicBezTo>
                    <a:pt x="3298" y="6025"/>
                    <a:pt x="4643" y="4668"/>
                    <a:pt x="4643" y="3013"/>
                  </a:cubicBezTo>
                  <a:cubicBezTo>
                    <a:pt x="4643" y="2179"/>
                    <a:pt x="4310" y="1429"/>
                    <a:pt x="3762" y="894"/>
                  </a:cubicBezTo>
                  <a:cubicBezTo>
                    <a:pt x="3215" y="346"/>
                    <a:pt x="2465" y="1"/>
                    <a:pt x="1643" y="1"/>
                  </a:cubicBezTo>
                  <a:close/>
                </a:path>
              </a:pathLst>
            </a:custGeom>
            <a:solidFill>
              <a:srgbClr val="20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3" name="Google Shape;359;p19">
              <a:extLst>
                <a:ext uri="{FF2B5EF4-FFF2-40B4-BE49-F238E27FC236}">
                  <a16:creationId xmlns:a16="http://schemas.microsoft.com/office/drawing/2014/main" id="{607A4D7C-13A5-4C5E-8AAE-B509F90116CA}"/>
                </a:ext>
              </a:extLst>
            </p:cNvPr>
            <p:cNvSpPr/>
            <p:nvPr/>
          </p:nvSpPr>
          <p:spPr>
            <a:xfrm>
              <a:off x="2725573" y="1151201"/>
              <a:ext cx="1939698" cy="923901"/>
            </a:xfrm>
            <a:custGeom>
              <a:avLst/>
              <a:gdLst/>
              <a:ahLst/>
              <a:cxnLst/>
              <a:rect l="l" t="t" r="r" b="b"/>
              <a:pathLst>
                <a:path w="50721" h="24159" extrusionOk="0">
                  <a:moveTo>
                    <a:pt x="17597" y="1"/>
                  </a:moveTo>
                  <a:cubicBezTo>
                    <a:pt x="15633" y="1"/>
                    <a:pt x="14037" y="1596"/>
                    <a:pt x="14037" y="3561"/>
                  </a:cubicBezTo>
                  <a:lnTo>
                    <a:pt x="14037" y="12717"/>
                  </a:lnTo>
                  <a:cubicBezTo>
                    <a:pt x="14037" y="13848"/>
                    <a:pt x="13121" y="14764"/>
                    <a:pt x="11990" y="14764"/>
                  </a:cubicBezTo>
                  <a:lnTo>
                    <a:pt x="8692" y="14764"/>
                  </a:lnTo>
                  <a:cubicBezTo>
                    <a:pt x="7941" y="14764"/>
                    <a:pt x="7287" y="14360"/>
                    <a:pt x="6929" y="13764"/>
                  </a:cubicBezTo>
                  <a:cubicBezTo>
                    <a:pt x="6275" y="12681"/>
                    <a:pt x="5084" y="11966"/>
                    <a:pt x="3739" y="11966"/>
                  </a:cubicBezTo>
                  <a:cubicBezTo>
                    <a:pt x="1679" y="11966"/>
                    <a:pt x="0" y="13633"/>
                    <a:pt x="0" y="15693"/>
                  </a:cubicBezTo>
                  <a:cubicBezTo>
                    <a:pt x="0" y="17753"/>
                    <a:pt x="1679" y="19432"/>
                    <a:pt x="3739" y="19432"/>
                  </a:cubicBezTo>
                  <a:cubicBezTo>
                    <a:pt x="5084" y="19432"/>
                    <a:pt x="6275" y="18705"/>
                    <a:pt x="6929" y="17634"/>
                  </a:cubicBezTo>
                  <a:cubicBezTo>
                    <a:pt x="7287" y="17027"/>
                    <a:pt x="7941" y="16634"/>
                    <a:pt x="8692" y="16634"/>
                  </a:cubicBezTo>
                  <a:lnTo>
                    <a:pt x="11990" y="16634"/>
                  </a:lnTo>
                  <a:cubicBezTo>
                    <a:pt x="13121" y="16634"/>
                    <a:pt x="14037" y="17539"/>
                    <a:pt x="14037" y="18670"/>
                  </a:cubicBezTo>
                  <a:lnTo>
                    <a:pt x="14037" y="20598"/>
                  </a:lnTo>
                  <a:cubicBezTo>
                    <a:pt x="14037" y="22563"/>
                    <a:pt x="15633" y="24158"/>
                    <a:pt x="17597" y="24158"/>
                  </a:cubicBezTo>
                  <a:lnTo>
                    <a:pt x="47173" y="24158"/>
                  </a:lnTo>
                  <a:cubicBezTo>
                    <a:pt x="49137" y="24158"/>
                    <a:pt x="50721" y="22563"/>
                    <a:pt x="50721" y="20598"/>
                  </a:cubicBezTo>
                  <a:lnTo>
                    <a:pt x="50721" y="3561"/>
                  </a:lnTo>
                  <a:cubicBezTo>
                    <a:pt x="50721" y="1596"/>
                    <a:pt x="49137" y="1"/>
                    <a:pt x="4717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4" name="Google Shape;360;p19">
              <a:extLst>
                <a:ext uri="{FF2B5EF4-FFF2-40B4-BE49-F238E27FC236}">
                  <a16:creationId xmlns:a16="http://schemas.microsoft.com/office/drawing/2014/main" id="{B7B9EA70-AC0E-47DF-A885-8E1654545167}"/>
                </a:ext>
              </a:extLst>
            </p:cNvPr>
            <p:cNvSpPr/>
            <p:nvPr/>
          </p:nvSpPr>
          <p:spPr>
            <a:xfrm>
              <a:off x="2752419" y="1635195"/>
              <a:ext cx="232247" cy="232285"/>
            </a:xfrm>
            <a:custGeom>
              <a:avLst/>
              <a:gdLst/>
              <a:ahLst/>
              <a:cxnLst/>
              <a:rect l="l" t="t" r="r" b="b"/>
              <a:pathLst>
                <a:path w="6073" h="6074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5" name="Google Shape;361;p19">
              <a:extLst>
                <a:ext uri="{FF2B5EF4-FFF2-40B4-BE49-F238E27FC236}">
                  <a16:creationId xmlns:a16="http://schemas.microsoft.com/office/drawing/2014/main" id="{754BA552-D3A9-4D7A-A9C4-D92E4A8AB5F3}"/>
                </a:ext>
              </a:extLst>
            </p:cNvPr>
            <p:cNvSpPr/>
            <p:nvPr/>
          </p:nvSpPr>
          <p:spPr>
            <a:xfrm>
              <a:off x="3195458" y="1181162"/>
              <a:ext cx="1606414" cy="36873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1465" y="0"/>
                    <a:pt x="191" y="1155"/>
                    <a:pt x="12" y="2655"/>
                  </a:cubicBezTo>
                  <a:cubicBezTo>
                    <a:pt x="0" y="2775"/>
                    <a:pt x="0" y="2894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89" y="6358"/>
                    <a:pt x="41124" y="6894"/>
                  </a:cubicBezTo>
                  <a:cubicBezTo>
                    <a:pt x="41589" y="7358"/>
                    <a:pt x="41898" y="7978"/>
                    <a:pt x="41982" y="8668"/>
                  </a:cubicBezTo>
                  <a:lnTo>
                    <a:pt x="42005" y="8311"/>
                  </a:lnTo>
                  <a:lnTo>
                    <a:pt x="42005" y="3013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89" y="346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6" name="Google Shape;362;p19">
              <a:extLst>
                <a:ext uri="{FF2B5EF4-FFF2-40B4-BE49-F238E27FC236}">
                  <a16:creationId xmlns:a16="http://schemas.microsoft.com/office/drawing/2014/main" id="{F0CD6756-627F-4A67-B65C-77B51A38AB90}"/>
                </a:ext>
              </a:extLst>
            </p:cNvPr>
            <p:cNvSpPr/>
            <p:nvPr/>
          </p:nvSpPr>
          <p:spPr>
            <a:xfrm>
              <a:off x="3195458" y="1150750"/>
              <a:ext cx="1606414" cy="383921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1346" y="1"/>
                    <a:pt x="0" y="1346"/>
                    <a:pt x="0" y="3013"/>
                  </a:cubicBezTo>
                  <a:cubicBezTo>
                    <a:pt x="0" y="4668"/>
                    <a:pt x="1346" y="6014"/>
                    <a:pt x="3001" y="6014"/>
                  </a:cubicBezTo>
                  <a:lnTo>
                    <a:pt x="39005" y="6014"/>
                  </a:lnTo>
                  <a:cubicBezTo>
                    <a:pt x="39827" y="6014"/>
                    <a:pt x="40577" y="6359"/>
                    <a:pt x="41124" y="6907"/>
                  </a:cubicBezTo>
                  <a:cubicBezTo>
                    <a:pt x="41672" y="7442"/>
                    <a:pt x="42005" y="8192"/>
                    <a:pt x="42005" y="9026"/>
                  </a:cubicBezTo>
                  <a:lnTo>
                    <a:pt x="42005" y="3013"/>
                  </a:lnTo>
                  <a:cubicBezTo>
                    <a:pt x="42005" y="2180"/>
                    <a:pt x="41672" y="1430"/>
                    <a:pt x="41124" y="882"/>
                  </a:cubicBezTo>
                  <a:cubicBezTo>
                    <a:pt x="40577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7" name="Google Shape;363;p19">
              <a:extLst>
                <a:ext uri="{FF2B5EF4-FFF2-40B4-BE49-F238E27FC236}">
                  <a16:creationId xmlns:a16="http://schemas.microsoft.com/office/drawing/2014/main" id="{737C8C28-3955-4845-A18C-4299807549D1}"/>
                </a:ext>
              </a:extLst>
            </p:cNvPr>
            <p:cNvSpPr txBox="1"/>
            <p:nvPr/>
          </p:nvSpPr>
          <p:spPr>
            <a:xfrm>
              <a:off x="3265722" y="1475500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RM de Priorización del Proyecto</a:t>
              </a:r>
            </a:p>
          </p:txBody>
        </p:sp>
        <p:sp>
          <p:nvSpPr>
            <p:cNvPr id="88" name="Google Shape;364;p19">
              <a:extLst>
                <a:ext uri="{FF2B5EF4-FFF2-40B4-BE49-F238E27FC236}">
                  <a16:creationId xmlns:a16="http://schemas.microsoft.com/office/drawing/2014/main" id="{C820DBC1-D8CF-4214-B82E-EB7D3066819D}"/>
                </a:ext>
              </a:extLst>
            </p:cNvPr>
            <p:cNvSpPr txBox="1"/>
            <p:nvPr/>
          </p:nvSpPr>
          <p:spPr>
            <a:xfrm>
              <a:off x="3195450" y="1150750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02/10/2017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89" name="Google Shape;365;p19">
            <a:extLst>
              <a:ext uri="{FF2B5EF4-FFF2-40B4-BE49-F238E27FC236}">
                <a16:creationId xmlns:a16="http://schemas.microsoft.com/office/drawing/2014/main" id="{2749B30D-CA9F-4304-9D7C-B81064B8ACFC}"/>
              </a:ext>
            </a:extLst>
          </p:cNvPr>
          <p:cNvGrpSpPr/>
          <p:nvPr/>
        </p:nvGrpSpPr>
        <p:grpSpPr>
          <a:xfrm>
            <a:off x="4299843" y="1183586"/>
            <a:ext cx="2079971" cy="979046"/>
            <a:chOff x="933838" y="532900"/>
            <a:chExt cx="2079971" cy="979046"/>
          </a:xfrm>
        </p:grpSpPr>
        <p:sp>
          <p:nvSpPr>
            <p:cNvPr id="90" name="Google Shape;366;p19">
              <a:extLst>
                <a:ext uri="{FF2B5EF4-FFF2-40B4-BE49-F238E27FC236}">
                  <a16:creationId xmlns:a16="http://schemas.microsoft.com/office/drawing/2014/main" id="{CEBA2BD1-0CD0-47A0-B51D-974E73C664C5}"/>
                </a:ext>
              </a:extLst>
            </p:cNvPr>
            <p:cNvSpPr/>
            <p:nvPr/>
          </p:nvSpPr>
          <p:spPr>
            <a:xfrm>
              <a:off x="1033115" y="551027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33544" y="1"/>
                  </a:moveTo>
                  <a:cubicBezTo>
                    <a:pt x="33507" y="1"/>
                    <a:pt x="33470" y="1"/>
                    <a:pt x="33433" y="2"/>
                  </a:cubicBezTo>
                  <a:lnTo>
                    <a:pt x="3537" y="990"/>
                  </a:lnTo>
                  <a:cubicBezTo>
                    <a:pt x="1548" y="1050"/>
                    <a:pt x="0" y="2693"/>
                    <a:pt x="60" y="4658"/>
                  </a:cubicBezTo>
                  <a:lnTo>
                    <a:pt x="620" y="21695"/>
                  </a:lnTo>
                  <a:cubicBezTo>
                    <a:pt x="690" y="23611"/>
                    <a:pt x="2284" y="25126"/>
                    <a:pt x="4211" y="25126"/>
                  </a:cubicBezTo>
                  <a:cubicBezTo>
                    <a:pt x="4248" y="25126"/>
                    <a:pt x="4285" y="25126"/>
                    <a:pt x="4322" y="25124"/>
                  </a:cubicBezTo>
                  <a:lnTo>
                    <a:pt x="34231" y="24136"/>
                  </a:lnTo>
                  <a:cubicBezTo>
                    <a:pt x="36207" y="24077"/>
                    <a:pt x="37767" y="22434"/>
                    <a:pt x="37696" y="20469"/>
                  </a:cubicBezTo>
                  <a:lnTo>
                    <a:pt x="37636" y="18540"/>
                  </a:lnTo>
                  <a:cubicBezTo>
                    <a:pt x="37600" y="17409"/>
                    <a:pt x="38493" y="16469"/>
                    <a:pt x="39636" y="16433"/>
                  </a:cubicBezTo>
                  <a:lnTo>
                    <a:pt x="42982" y="16326"/>
                  </a:lnTo>
                  <a:cubicBezTo>
                    <a:pt x="43004" y="16325"/>
                    <a:pt x="43026" y="16325"/>
                    <a:pt x="43049" y="16325"/>
                  </a:cubicBezTo>
                  <a:cubicBezTo>
                    <a:pt x="43772" y="16325"/>
                    <a:pt x="44422" y="16700"/>
                    <a:pt x="44792" y="17266"/>
                  </a:cubicBezTo>
                  <a:cubicBezTo>
                    <a:pt x="45460" y="18291"/>
                    <a:pt x="46628" y="18959"/>
                    <a:pt x="47943" y="18959"/>
                  </a:cubicBezTo>
                  <a:cubicBezTo>
                    <a:pt x="47988" y="18959"/>
                    <a:pt x="48033" y="18959"/>
                    <a:pt x="48078" y="18957"/>
                  </a:cubicBezTo>
                  <a:cubicBezTo>
                    <a:pt x="50162" y="18886"/>
                    <a:pt x="51793" y="17159"/>
                    <a:pt x="51721" y="15099"/>
                  </a:cubicBezTo>
                  <a:cubicBezTo>
                    <a:pt x="51663" y="13077"/>
                    <a:pt x="49974" y="11490"/>
                    <a:pt x="47940" y="11490"/>
                  </a:cubicBezTo>
                  <a:cubicBezTo>
                    <a:pt x="47903" y="11490"/>
                    <a:pt x="47865" y="11491"/>
                    <a:pt x="47828" y="11492"/>
                  </a:cubicBezTo>
                  <a:cubicBezTo>
                    <a:pt x="46459" y="11539"/>
                    <a:pt x="45292" y="12301"/>
                    <a:pt x="44661" y="13397"/>
                  </a:cubicBezTo>
                  <a:cubicBezTo>
                    <a:pt x="44327" y="14004"/>
                    <a:pt x="43673" y="14433"/>
                    <a:pt x="42911" y="14456"/>
                  </a:cubicBezTo>
                  <a:lnTo>
                    <a:pt x="39577" y="14575"/>
                  </a:lnTo>
                  <a:cubicBezTo>
                    <a:pt x="39555" y="14576"/>
                    <a:pt x="39533" y="14577"/>
                    <a:pt x="39511" y="14577"/>
                  </a:cubicBezTo>
                  <a:cubicBezTo>
                    <a:pt x="38397" y="14577"/>
                    <a:pt x="37480" y="13697"/>
                    <a:pt x="37434" y="12599"/>
                  </a:cubicBezTo>
                  <a:lnTo>
                    <a:pt x="37136" y="3431"/>
                  </a:lnTo>
                  <a:cubicBezTo>
                    <a:pt x="37078" y="1515"/>
                    <a:pt x="35472" y="1"/>
                    <a:pt x="33544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1" name="Google Shape;367;p19">
              <a:extLst>
                <a:ext uri="{FF2B5EF4-FFF2-40B4-BE49-F238E27FC236}">
                  <a16:creationId xmlns:a16="http://schemas.microsoft.com/office/drawing/2014/main" id="{CA1661C8-51B6-4851-B6E6-E767A2A73B8B}"/>
                </a:ext>
              </a:extLst>
            </p:cNvPr>
            <p:cNvSpPr/>
            <p:nvPr/>
          </p:nvSpPr>
          <p:spPr>
            <a:xfrm>
              <a:off x="933838" y="788897"/>
              <a:ext cx="177598" cy="256076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8"/>
                    <a:pt x="1" y="2180"/>
                    <a:pt x="1" y="3001"/>
                  </a:cubicBezTo>
                  <a:cubicBezTo>
                    <a:pt x="1" y="4668"/>
                    <a:pt x="1346" y="6014"/>
                    <a:pt x="3001" y="6014"/>
                  </a:cubicBezTo>
                  <a:lnTo>
                    <a:pt x="4644" y="6014"/>
                  </a:lnTo>
                  <a:lnTo>
                    <a:pt x="4644" y="1"/>
                  </a:lnTo>
                  <a:close/>
                </a:path>
              </a:pathLst>
            </a:custGeom>
            <a:solidFill>
              <a:srgbClr val="EB7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2" name="Google Shape;368;p19">
              <a:extLst>
                <a:ext uri="{FF2B5EF4-FFF2-40B4-BE49-F238E27FC236}">
                  <a16:creationId xmlns:a16="http://schemas.microsoft.com/office/drawing/2014/main" id="{DCEE9B7B-32B3-48BD-B4CE-93FC87D39848}"/>
                </a:ext>
              </a:extLst>
            </p:cNvPr>
            <p:cNvSpPr/>
            <p:nvPr/>
          </p:nvSpPr>
          <p:spPr>
            <a:xfrm>
              <a:off x="1071816" y="532900"/>
              <a:ext cx="1939277" cy="923862"/>
            </a:xfrm>
            <a:custGeom>
              <a:avLst/>
              <a:gdLst/>
              <a:ahLst/>
              <a:cxnLst/>
              <a:rect l="l" t="t" r="r" b="b"/>
              <a:pathLst>
                <a:path w="50710" h="24158" extrusionOk="0">
                  <a:moveTo>
                    <a:pt x="3549" y="0"/>
                  </a:moveTo>
                  <a:cubicBezTo>
                    <a:pt x="1584" y="0"/>
                    <a:pt x="1" y="1595"/>
                    <a:pt x="1" y="3560"/>
                  </a:cubicBezTo>
                  <a:lnTo>
                    <a:pt x="1" y="20610"/>
                  </a:lnTo>
                  <a:cubicBezTo>
                    <a:pt x="1" y="22562"/>
                    <a:pt x="1584" y="24158"/>
                    <a:pt x="3549" y="24158"/>
                  </a:cubicBezTo>
                  <a:lnTo>
                    <a:pt x="33124" y="24158"/>
                  </a:lnTo>
                  <a:cubicBezTo>
                    <a:pt x="35088" y="24158"/>
                    <a:pt x="36684" y="22562"/>
                    <a:pt x="36684" y="20610"/>
                  </a:cubicBezTo>
                  <a:lnTo>
                    <a:pt x="36684" y="18669"/>
                  </a:lnTo>
                  <a:cubicBezTo>
                    <a:pt x="36684" y="17550"/>
                    <a:pt x="37600" y="16633"/>
                    <a:pt x="38720" y="16633"/>
                  </a:cubicBezTo>
                  <a:lnTo>
                    <a:pt x="42030" y="16633"/>
                  </a:lnTo>
                  <a:cubicBezTo>
                    <a:pt x="42780" y="16633"/>
                    <a:pt x="43435" y="17038"/>
                    <a:pt x="43792" y="17633"/>
                  </a:cubicBezTo>
                  <a:cubicBezTo>
                    <a:pt x="44447" y="18705"/>
                    <a:pt x="45625" y="19431"/>
                    <a:pt x="46983" y="19431"/>
                  </a:cubicBezTo>
                  <a:cubicBezTo>
                    <a:pt x="49042" y="19431"/>
                    <a:pt x="50709" y="17752"/>
                    <a:pt x="50709" y="15692"/>
                  </a:cubicBezTo>
                  <a:cubicBezTo>
                    <a:pt x="50709" y="13633"/>
                    <a:pt x="49042" y="11966"/>
                    <a:pt x="46983" y="11966"/>
                  </a:cubicBezTo>
                  <a:cubicBezTo>
                    <a:pt x="45625" y="11966"/>
                    <a:pt x="44447" y="12692"/>
                    <a:pt x="43792" y="13764"/>
                  </a:cubicBezTo>
                  <a:cubicBezTo>
                    <a:pt x="43435" y="14359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7"/>
                    <a:pt x="36684" y="12728"/>
                  </a:cubicBezTo>
                  <a:lnTo>
                    <a:pt x="36684" y="3560"/>
                  </a:lnTo>
                  <a:cubicBezTo>
                    <a:pt x="36684" y="1595"/>
                    <a:pt x="35088" y="0"/>
                    <a:pt x="3312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3" name="Google Shape;369;p19">
              <a:extLst>
                <a:ext uri="{FF2B5EF4-FFF2-40B4-BE49-F238E27FC236}">
                  <a16:creationId xmlns:a16="http://schemas.microsoft.com/office/drawing/2014/main" id="{9132FE02-024D-4FD7-AEED-529871FB086F}"/>
                </a:ext>
              </a:extLst>
            </p:cNvPr>
            <p:cNvSpPr/>
            <p:nvPr/>
          </p:nvSpPr>
          <p:spPr>
            <a:xfrm>
              <a:off x="2752419" y="1016894"/>
              <a:ext cx="232247" cy="232706"/>
            </a:xfrm>
            <a:custGeom>
              <a:avLst/>
              <a:gdLst/>
              <a:ahLst/>
              <a:cxnLst/>
              <a:rect l="l" t="t" r="r" b="b"/>
              <a:pathLst>
                <a:path w="6073" h="6085" extrusionOk="0">
                  <a:moveTo>
                    <a:pt x="3037" y="0"/>
                  </a:moveTo>
                  <a:cubicBezTo>
                    <a:pt x="1358" y="0"/>
                    <a:pt x="0" y="1370"/>
                    <a:pt x="0" y="3036"/>
                  </a:cubicBezTo>
                  <a:cubicBezTo>
                    <a:pt x="0" y="4715"/>
                    <a:pt x="1358" y="6084"/>
                    <a:pt x="3037" y="6084"/>
                  </a:cubicBezTo>
                  <a:cubicBezTo>
                    <a:pt x="4715" y="6084"/>
                    <a:pt x="6073" y="4715"/>
                    <a:pt x="6073" y="3036"/>
                  </a:cubicBezTo>
                  <a:cubicBezTo>
                    <a:pt x="6073" y="1370"/>
                    <a:pt x="4715" y="0"/>
                    <a:pt x="303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4" name="Google Shape;370;p19">
              <a:extLst>
                <a:ext uri="{FF2B5EF4-FFF2-40B4-BE49-F238E27FC236}">
                  <a16:creationId xmlns:a16="http://schemas.microsoft.com/office/drawing/2014/main" id="{DECC36CF-B85D-45F3-A5E0-20102A26D463}"/>
                </a:ext>
              </a:extLst>
            </p:cNvPr>
            <p:cNvSpPr/>
            <p:nvPr/>
          </p:nvSpPr>
          <p:spPr>
            <a:xfrm>
              <a:off x="935214" y="562799"/>
              <a:ext cx="1606414" cy="36912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1"/>
                  </a:moveTo>
                  <a:cubicBezTo>
                    <a:pt x="2168" y="1"/>
                    <a:pt x="1417" y="346"/>
                    <a:pt x="882" y="882"/>
                  </a:cubicBezTo>
                  <a:cubicBezTo>
                    <a:pt x="334" y="1429"/>
                    <a:pt x="1" y="2180"/>
                    <a:pt x="1" y="3013"/>
                  </a:cubicBezTo>
                  <a:lnTo>
                    <a:pt x="1" y="8311"/>
                  </a:lnTo>
                  <a:lnTo>
                    <a:pt x="24" y="8668"/>
                  </a:lnTo>
                  <a:cubicBezTo>
                    <a:pt x="108" y="7978"/>
                    <a:pt x="417" y="7371"/>
                    <a:pt x="882" y="6894"/>
                  </a:cubicBezTo>
                  <a:cubicBezTo>
                    <a:pt x="1417" y="6359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2894"/>
                    <a:pt x="42006" y="2775"/>
                    <a:pt x="41982" y="2656"/>
                  </a:cubicBezTo>
                  <a:cubicBezTo>
                    <a:pt x="41815" y="1168"/>
                    <a:pt x="40541" y="1"/>
                    <a:pt x="39006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5" name="Google Shape;371;p19">
              <a:extLst>
                <a:ext uri="{FF2B5EF4-FFF2-40B4-BE49-F238E27FC236}">
                  <a16:creationId xmlns:a16="http://schemas.microsoft.com/office/drawing/2014/main" id="{FFE29E2B-A0FF-4ECE-ADF1-5D41DB5E1695}"/>
                </a:ext>
              </a:extLst>
            </p:cNvPr>
            <p:cNvSpPr/>
            <p:nvPr/>
          </p:nvSpPr>
          <p:spPr>
            <a:xfrm>
              <a:off x="935214" y="532909"/>
              <a:ext cx="1606414" cy="383816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0"/>
                  </a:moveTo>
                  <a:cubicBezTo>
                    <a:pt x="2168" y="0"/>
                    <a:pt x="1417" y="334"/>
                    <a:pt x="882" y="881"/>
                  </a:cubicBezTo>
                  <a:cubicBezTo>
                    <a:pt x="334" y="1417"/>
                    <a:pt x="1" y="2167"/>
                    <a:pt x="1" y="3001"/>
                  </a:cubicBezTo>
                  <a:lnTo>
                    <a:pt x="1" y="9013"/>
                  </a:lnTo>
                  <a:cubicBezTo>
                    <a:pt x="1" y="8192"/>
                    <a:pt x="334" y="7430"/>
                    <a:pt x="882" y="6894"/>
                  </a:cubicBezTo>
                  <a:cubicBezTo>
                    <a:pt x="1417" y="6346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7"/>
                    <a:pt x="42006" y="3001"/>
                  </a:cubicBezTo>
                  <a:cubicBezTo>
                    <a:pt x="42006" y="1346"/>
                    <a:pt x="40660" y="0"/>
                    <a:pt x="39006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6" name="Google Shape;372;p19">
              <a:extLst>
                <a:ext uri="{FF2B5EF4-FFF2-40B4-BE49-F238E27FC236}">
                  <a16:creationId xmlns:a16="http://schemas.microsoft.com/office/drawing/2014/main" id="{CC94A5A0-B5B3-48C7-831D-7C8438C8444D}"/>
                </a:ext>
              </a:extLst>
            </p:cNvPr>
            <p:cNvSpPr txBox="1"/>
            <p:nvPr/>
          </p:nvSpPr>
          <p:spPr>
            <a:xfrm>
              <a:off x="1081172" y="857225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Viabilidad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del Proyecto</a:t>
              </a:r>
            </a:p>
          </p:txBody>
        </p:sp>
        <p:sp>
          <p:nvSpPr>
            <p:cNvPr id="97" name="Google Shape;373;p19">
              <a:extLst>
                <a:ext uri="{FF2B5EF4-FFF2-40B4-BE49-F238E27FC236}">
                  <a16:creationId xmlns:a16="http://schemas.microsoft.com/office/drawing/2014/main" id="{EAC1B705-D088-4C70-90CC-9389C97BCE83}"/>
                </a:ext>
              </a:extLst>
            </p:cNvPr>
            <p:cNvSpPr txBox="1"/>
            <p:nvPr/>
          </p:nvSpPr>
          <p:spPr>
            <a:xfrm>
              <a:off x="1071825" y="532900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20/02/2017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98" name="Google Shape;374;p19">
            <a:extLst>
              <a:ext uri="{FF2B5EF4-FFF2-40B4-BE49-F238E27FC236}">
                <a16:creationId xmlns:a16="http://schemas.microsoft.com/office/drawing/2014/main" id="{427D3091-3A71-48AE-AC07-ADD65887DE00}"/>
              </a:ext>
            </a:extLst>
          </p:cNvPr>
          <p:cNvGrpSpPr/>
          <p:nvPr/>
        </p:nvGrpSpPr>
        <p:grpSpPr>
          <a:xfrm>
            <a:off x="4299843" y="2419775"/>
            <a:ext cx="2079971" cy="979077"/>
            <a:chOff x="933838" y="1769089"/>
            <a:chExt cx="2079971" cy="979077"/>
          </a:xfrm>
        </p:grpSpPr>
        <p:sp>
          <p:nvSpPr>
            <p:cNvPr id="99" name="Google Shape;375;p19">
              <a:extLst>
                <a:ext uri="{FF2B5EF4-FFF2-40B4-BE49-F238E27FC236}">
                  <a16:creationId xmlns:a16="http://schemas.microsoft.com/office/drawing/2014/main" id="{AF03F37C-8673-409E-A0F3-7D4E9BC96EB4}"/>
                </a:ext>
              </a:extLst>
            </p:cNvPr>
            <p:cNvSpPr/>
            <p:nvPr/>
          </p:nvSpPr>
          <p:spPr>
            <a:xfrm>
              <a:off x="1033115" y="1787667"/>
              <a:ext cx="1980694" cy="960499"/>
            </a:xfrm>
            <a:custGeom>
              <a:avLst/>
              <a:gdLst/>
              <a:ahLst/>
              <a:cxnLst/>
              <a:rect l="l" t="t" r="r" b="b"/>
              <a:pathLst>
                <a:path w="51793" h="25116" extrusionOk="0">
                  <a:moveTo>
                    <a:pt x="33566" y="0"/>
                  </a:moveTo>
                  <a:cubicBezTo>
                    <a:pt x="33522" y="0"/>
                    <a:pt x="33478" y="1"/>
                    <a:pt x="33433" y="3"/>
                  </a:cubicBezTo>
                  <a:lnTo>
                    <a:pt x="3537" y="979"/>
                  </a:lnTo>
                  <a:cubicBezTo>
                    <a:pt x="1548" y="1050"/>
                    <a:pt x="0" y="2693"/>
                    <a:pt x="60" y="4646"/>
                  </a:cubicBezTo>
                  <a:lnTo>
                    <a:pt x="620" y="21684"/>
                  </a:lnTo>
                  <a:cubicBezTo>
                    <a:pt x="689" y="23604"/>
                    <a:pt x="2273" y="25115"/>
                    <a:pt x="4190" y="25115"/>
                  </a:cubicBezTo>
                  <a:cubicBezTo>
                    <a:pt x="4234" y="25115"/>
                    <a:pt x="4278" y="25114"/>
                    <a:pt x="4322" y="25113"/>
                  </a:cubicBezTo>
                  <a:lnTo>
                    <a:pt x="34231" y="24136"/>
                  </a:lnTo>
                  <a:cubicBezTo>
                    <a:pt x="36207" y="24065"/>
                    <a:pt x="37767" y="22422"/>
                    <a:pt x="37696" y="20469"/>
                  </a:cubicBezTo>
                  <a:lnTo>
                    <a:pt x="37636" y="18541"/>
                  </a:lnTo>
                  <a:cubicBezTo>
                    <a:pt x="37600" y="17409"/>
                    <a:pt x="38493" y="16469"/>
                    <a:pt x="39636" y="16433"/>
                  </a:cubicBezTo>
                  <a:lnTo>
                    <a:pt x="42982" y="16314"/>
                  </a:lnTo>
                  <a:cubicBezTo>
                    <a:pt x="43004" y="16313"/>
                    <a:pt x="43026" y="16313"/>
                    <a:pt x="43048" y="16313"/>
                  </a:cubicBezTo>
                  <a:cubicBezTo>
                    <a:pt x="43772" y="16313"/>
                    <a:pt x="44422" y="16689"/>
                    <a:pt x="44792" y="17267"/>
                  </a:cubicBezTo>
                  <a:cubicBezTo>
                    <a:pt x="45460" y="18280"/>
                    <a:pt x="46628" y="18948"/>
                    <a:pt x="47943" y="18948"/>
                  </a:cubicBezTo>
                  <a:cubicBezTo>
                    <a:pt x="47988" y="18948"/>
                    <a:pt x="48033" y="18947"/>
                    <a:pt x="48078" y="18945"/>
                  </a:cubicBezTo>
                  <a:cubicBezTo>
                    <a:pt x="50162" y="18886"/>
                    <a:pt x="51793" y="17159"/>
                    <a:pt x="51721" y="15100"/>
                  </a:cubicBezTo>
                  <a:cubicBezTo>
                    <a:pt x="51663" y="13084"/>
                    <a:pt x="49985" y="11490"/>
                    <a:pt x="47961" y="11490"/>
                  </a:cubicBezTo>
                  <a:cubicBezTo>
                    <a:pt x="47916" y="11490"/>
                    <a:pt x="47872" y="11491"/>
                    <a:pt x="47828" y="11492"/>
                  </a:cubicBezTo>
                  <a:cubicBezTo>
                    <a:pt x="46459" y="11540"/>
                    <a:pt x="45292" y="12290"/>
                    <a:pt x="44661" y="13397"/>
                  </a:cubicBezTo>
                  <a:cubicBezTo>
                    <a:pt x="44327" y="14004"/>
                    <a:pt x="43673" y="14433"/>
                    <a:pt x="42911" y="14457"/>
                  </a:cubicBezTo>
                  <a:lnTo>
                    <a:pt x="39577" y="14564"/>
                  </a:lnTo>
                  <a:cubicBezTo>
                    <a:pt x="39554" y="14565"/>
                    <a:pt x="39532" y="14565"/>
                    <a:pt x="39510" y="14565"/>
                  </a:cubicBezTo>
                  <a:cubicBezTo>
                    <a:pt x="38397" y="14565"/>
                    <a:pt x="37480" y="13696"/>
                    <a:pt x="37434" y="12587"/>
                  </a:cubicBezTo>
                  <a:lnTo>
                    <a:pt x="37136" y="3432"/>
                  </a:lnTo>
                  <a:cubicBezTo>
                    <a:pt x="37078" y="1511"/>
                    <a:pt x="35484" y="0"/>
                    <a:pt x="3356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0" name="Google Shape;376;p19">
              <a:extLst>
                <a:ext uri="{FF2B5EF4-FFF2-40B4-BE49-F238E27FC236}">
                  <a16:creationId xmlns:a16="http://schemas.microsoft.com/office/drawing/2014/main" id="{7A91A732-8AC9-4619-AFBF-1DFA28F45E59}"/>
                </a:ext>
              </a:extLst>
            </p:cNvPr>
            <p:cNvSpPr/>
            <p:nvPr/>
          </p:nvSpPr>
          <p:spPr>
            <a:xfrm>
              <a:off x="933838" y="2025120"/>
              <a:ext cx="177598" cy="256034"/>
            </a:xfrm>
            <a:custGeom>
              <a:avLst/>
              <a:gdLst/>
              <a:ahLst/>
              <a:cxnLst/>
              <a:rect l="l" t="t" r="r" b="b"/>
              <a:pathLst>
                <a:path w="4644" h="6013" extrusionOk="0">
                  <a:moveTo>
                    <a:pt x="3001" y="0"/>
                  </a:moveTo>
                  <a:cubicBezTo>
                    <a:pt x="2168" y="0"/>
                    <a:pt x="1417" y="346"/>
                    <a:pt x="882" y="881"/>
                  </a:cubicBezTo>
                  <a:cubicBezTo>
                    <a:pt x="334" y="1429"/>
                    <a:pt x="1" y="2179"/>
                    <a:pt x="1" y="3013"/>
                  </a:cubicBezTo>
                  <a:cubicBezTo>
                    <a:pt x="1" y="4668"/>
                    <a:pt x="1346" y="6013"/>
                    <a:pt x="3001" y="6013"/>
                  </a:cubicBezTo>
                  <a:lnTo>
                    <a:pt x="4644" y="6013"/>
                  </a:lnTo>
                  <a:lnTo>
                    <a:pt x="4644" y="0"/>
                  </a:lnTo>
                  <a:close/>
                </a:path>
              </a:pathLst>
            </a:custGeom>
            <a:solidFill>
              <a:srgbClr val="268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1" name="Google Shape;377;p19">
              <a:extLst>
                <a:ext uri="{FF2B5EF4-FFF2-40B4-BE49-F238E27FC236}">
                  <a16:creationId xmlns:a16="http://schemas.microsoft.com/office/drawing/2014/main" id="{EB94CE52-0349-4E5C-B9F2-862C2816B67F}"/>
                </a:ext>
              </a:extLst>
            </p:cNvPr>
            <p:cNvSpPr/>
            <p:nvPr/>
          </p:nvSpPr>
          <p:spPr>
            <a:xfrm>
              <a:off x="1071816" y="1769540"/>
              <a:ext cx="1939277" cy="923442"/>
            </a:xfrm>
            <a:custGeom>
              <a:avLst/>
              <a:gdLst/>
              <a:ahLst/>
              <a:cxnLst/>
              <a:rect l="l" t="t" r="r" b="b"/>
              <a:pathLst>
                <a:path w="50710" h="24147" extrusionOk="0">
                  <a:moveTo>
                    <a:pt x="3549" y="0"/>
                  </a:moveTo>
                  <a:cubicBezTo>
                    <a:pt x="1584" y="0"/>
                    <a:pt x="1" y="1596"/>
                    <a:pt x="1" y="3548"/>
                  </a:cubicBezTo>
                  <a:lnTo>
                    <a:pt x="1" y="20598"/>
                  </a:lnTo>
                  <a:cubicBezTo>
                    <a:pt x="1" y="22563"/>
                    <a:pt x="1584" y="24146"/>
                    <a:pt x="3549" y="24146"/>
                  </a:cubicBezTo>
                  <a:lnTo>
                    <a:pt x="33124" y="24146"/>
                  </a:lnTo>
                  <a:cubicBezTo>
                    <a:pt x="35088" y="24146"/>
                    <a:pt x="36684" y="22563"/>
                    <a:pt x="36684" y="20598"/>
                  </a:cubicBezTo>
                  <a:lnTo>
                    <a:pt x="36684" y="18669"/>
                  </a:lnTo>
                  <a:cubicBezTo>
                    <a:pt x="36684" y="17538"/>
                    <a:pt x="37600" y="16621"/>
                    <a:pt x="38720" y="16621"/>
                  </a:cubicBezTo>
                  <a:lnTo>
                    <a:pt x="42030" y="16621"/>
                  </a:lnTo>
                  <a:cubicBezTo>
                    <a:pt x="42780" y="16621"/>
                    <a:pt x="43435" y="17026"/>
                    <a:pt x="43792" y="17633"/>
                  </a:cubicBezTo>
                  <a:cubicBezTo>
                    <a:pt x="44447" y="18705"/>
                    <a:pt x="45625" y="19419"/>
                    <a:pt x="46983" y="19419"/>
                  </a:cubicBezTo>
                  <a:cubicBezTo>
                    <a:pt x="49042" y="19419"/>
                    <a:pt x="50709" y="17753"/>
                    <a:pt x="50709" y="15693"/>
                  </a:cubicBezTo>
                  <a:cubicBezTo>
                    <a:pt x="50709" y="13633"/>
                    <a:pt x="49042" y="11954"/>
                    <a:pt x="46983" y="11954"/>
                  </a:cubicBezTo>
                  <a:cubicBezTo>
                    <a:pt x="45625" y="11954"/>
                    <a:pt x="44447" y="12680"/>
                    <a:pt x="43792" y="13752"/>
                  </a:cubicBezTo>
                  <a:cubicBezTo>
                    <a:pt x="43435" y="14359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7"/>
                    <a:pt x="36684" y="12716"/>
                  </a:cubicBezTo>
                  <a:lnTo>
                    <a:pt x="36684" y="3548"/>
                  </a:lnTo>
                  <a:cubicBezTo>
                    <a:pt x="36684" y="1596"/>
                    <a:pt x="35088" y="0"/>
                    <a:pt x="3312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2" name="Google Shape;378;p19">
              <a:extLst>
                <a:ext uri="{FF2B5EF4-FFF2-40B4-BE49-F238E27FC236}">
                  <a16:creationId xmlns:a16="http://schemas.microsoft.com/office/drawing/2014/main" id="{4E808F18-D1C8-4962-8B57-DFB5AEF73202}"/>
                </a:ext>
              </a:extLst>
            </p:cNvPr>
            <p:cNvSpPr/>
            <p:nvPr/>
          </p:nvSpPr>
          <p:spPr>
            <a:xfrm>
              <a:off x="2752419" y="2253534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3" name="Google Shape;379;p19">
              <a:extLst>
                <a:ext uri="{FF2B5EF4-FFF2-40B4-BE49-F238E27FC236}">
                  <a16:creationId xmlns:a16="http://schemas.microsoft.com/office/drawing/2014/main" id="{1CE30CC1-4B89-4918-878E-47BBFE7DF29F}"/>
                </a:ext>
              </a:extLst>
            </p:cNvPr>
            <p:cNvSpPr/>
            <p:nvPr/>
          </p:nvSpPr>
          <p:spPr>
            <a:xfrm>
              <a:off x="935214" y="1799534"/>
              <a:ext cx="1606414" cy="368572"/>
            </a:xfrm>
            <a:custGeom>
              <a:avLst/>
              <a:gdLst/>
              <a:ahLst/>
              <a:cxnLst/>
              <a:rect l="l" t="t" r="r" b="b"/>
              <a:pathLst>
                <a:path w="42006" h="8656" extrusionOk="0">
                  <a:moveTo>
                    <a:pt x="3001" y="0"/>
                  </a:moveTo>
                  <a:cubicBezTo>
                    <a:pt x="2168" y="0"/>
                    <a:pt x="1417" y="333"/>
                    <a:pt x="882" y="881"/>
                  </a:cubicBezTo>
                  <a:cubicBezTo>
                    <a:pt x="334" y="1429"/>
                    <a:pt x="1" y="2179"/>
                    <a:pt x="1" y="3012"/>
                  </a:cubicBezTo>
                  <a:lnTo>
                    <a:pt x="1" y="8311"/>
                  </a:lnTo>
                  <a:lnTo>
                    <a:pt x="24" y="8656"/>
                  </a:lnTo>
                  <a:cubicBezTo>
                    <a:pt x="108" y="7977"/>
                    <a:pt x="417" y="7358"/>
                    <a:pt x="882" y="6894"/>
                  </a:cubicBezTo>
                  <a:cubicBezTo>
                    <a:pt x="1417" y="6346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7"/>
                    <a:pt x="42006" y="3012"/>
                  </a:cubicBezTo>
                  <a:cubicBezTo>
                    <a:pt x="42006" y="2881"/>
                    <a:pt x="42006" y="2774"/>
                    <a:pt x="41982" y="2655"/>
                  </a:cubicBezTo>
                  <a:cubicBezTo>
                    <a:pt x="41815" y="1155"/>
                    <a:pt x="40541" y="0"/>
                    <a:pt x="3900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4" name="Google Shape;380;p19">
              <a:extLst>
                <a:ext uri="{FF2B5EF4-FFF2-40B4-BE49-F238E27FC236}">
                  <a16:creationId xmlns:a16="http://schemas.microsoft.com/office/drawing/2014/main" id="{93FD0165-97CA-4375-BB3E-863EC2B9E5C0}"/>
                </a:ext>
              </a:extLst>
            </p:cNvPr>
            <p:cNvSpPr/>
            <p:nvPr/>
          </p:nvSpPr>
          <p:spPr>
            <a:xfrm>
              <a:off x="935214" y="1769089"/>
              <a:ext cx="1606414" cy="384327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29"/>
                    <a:pt x="1" y="2179"/>
                    <a:pt x="1" y="3013"/>
                  </a:cubicBezTo>
                  <a:lnTo>
                    <a:pt x="1" y="9026"/>
                  </a:lnTo>
                  <a:cubicBezTo>
                    <a:pt x="1" y="8192"/>
                    <a:pt x="334" y="7442"/>
                    <a:pt x="882" y="6894"/>
                  </a:cubicBezTo>
                  <a:cubicBezTo>
                    <a:pt x="1417" y="6359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1346"/>
                    <a:pt x="40660" y="1"/>
                    <a:pt x="39006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5" name="Google Shape;381;p19">
              <a:extLst>
                <a:ext uri="{FF2B5EF4-FFF2-40B4-BE49-F238E27FC236}">
                  <a16:creationId xmlns:a16="http://schemas.microsoft.com/office/drawing/2014/main" id="{0A126C86-FFB6-4536-9174-A52A2706EA72}"/>
                </a:ext>
              </a:extLst>
            </p:cNvPr>
            <p:cNvSpPr txBox="1"/>
            <p:nvPr/>
          </p:nvSpPr>
          <p:spPr>
            <a:xfrm>
              <a:off x="988479" y="2108425"/>
              <a:ext cx="1482893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Opinión técnica favorable por parte del PNSU para la ejecución del Proyecto</a:t>
              </a:r>
            </a:p>
          </p:txBody>
        </p:sp>
        <p:sp>
          <p:nvSpPr>
            <p:cNvPr id="106" name="Google Shape;382;p19">
              <a:extLst>
                <a:ext uri="{FF2B5EF4-FFF2-40B4-BE49-F238E27FC236}">
                  <a16:creationId xmlns:a16="http://schemas.microsoft.com/office/drawing/2014/main" id="{68C04B45-2DD1-407C-94B5-11CB255A605A}"/>
                </a:ext>
              </a:extLst>
            </p:cNvPr>
            <p:cNvSpPr txBox="1"/>
            <p:nvPr/>
          </p:nvSpPr>
          <p:spPr>
            <a:xfrm>
              <a:off x="1071825" y="1769313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15/11/2019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07" name="Google Shape;383;p19">
            <a:extLst>
              <a:ext uri="{FF2B5EF4-FFF2-40B4-BE49-F238E27FC236}">
                <a16:creationId xmlns:a16="http://schemas.microsoft.com/office/drawing/2014/main" id="{6D581C5F-DE4C-4C75-97E4-5D9D6D6FB20E}"/>
              </a:ext>
            </a:extLst>
          </p:cNvPr>
          <p:cNvGrpSpPr/>
          <p:nvPr/>
        </p:nvGrpSpPr>
        <p:grpSpPr>
          <a:xfrm>
            <a:off x="4299843" y="3656407"/>
            <a:ext cx="2079971" cy="979046"/>
            <a:chOff x="933838" y="3005721"/>
            <a:chExt cx="2079971" cy="979046"/>
          </a:xfrm>
        </p:grpSpPr>
        <p:sp>
          <p:nvSpPr>
            <p:cNvPr id="108" name="Google Shape;384;p19">
              <a:extLst>
                <a:ext uri="{FF2B5EF4-FFF2-40B4-BE49-F238E27FC236}">
                  <a16:creationId xmlns:a16="http://schemas.microsoft.com/office/drawing/2014/main" id="{C3584B0B-B594-4155-BFDF-D70934ED8539}"/>
                </a:ext>
              </a:extLst>
            </p:cNvPr>
            <p:cNvSpPr/>
            <p:nvPr/>
          </p:nvSpPr>
          <p:spPr>
            <a:xfrm>
              <a:off x="1033115" y="3023886"/>
              <a:ext cx="1980694" cy="960881"/>
            </a:xfrm>
            <a:custGeom>
              <a:avLst/>
              <a:gdLst/>
              <a:ahLst/>
              <a:cxnLst/>
              <a:rect l="l" t="t" r="r" b="b"/>
              <a:pathLst>
                <a:path w="51793" h="25126" extrusionOk="0">
                  <a:moveTo>
                    <a:pt x="33544" y="0"/>
                  </a:moveTo>
                  <a:cubicBezTo>
                    <a:pt x="33507" y="0"/>
                    <a:pt x="33470" y="1"/>
                    <a:pt x="33433" y="2"/>
                  </a:cubicBezTo>
                  <a:lnTo>
                    <a:pt x="3537" y="990"/>
                  </a:lnTo>
                  <a:cubicBezTo>
                    <a:pt x="1548" y="1050"/>
                    <a:pt x="0" y="2693"/>
                    <a:pt x="60" y="4657"/>
                  </a:cubicBezTo>
                  <a:lnTo>
                    <a:pt x="620" y="21695"/>
                  </a:lnTo>
                  <a:cubicBezTo>
                    <a:pt x="690" y="23611"/>
                    <a:pt x="2284" y="25126"/>
                    <a:pt x="4211" y="25126"/>
                  </a:cubicBezTo>
                  <a:cubicBezTo>
                    <a:pt x="4248" y="25126"/>
                    <a:pt x="4285" y="25125"/>
                    <a:pt x="4322" y="25124"/>
                  </a:cubicBezTo>
                  <a:lnTo>
                    <a:pt x="34231" y="24136"/>
                  </a:lnTo>
                  <a:cubicBezTo>
                    <a:pt x="36207" y="24076"/>
                    <a:pt x="37767" y="22433"/>
                    <a:pt x="37696" y="20469"/>
                  </a:cubicBezTo>
                  <a:lnTo>
                    <a:pt x="37636" y="18540"/>
                  </a:lnTo>
                  <a:cubicBezTo>
                    <a:pt x="37600" y="17409"/>
                    <a:pt x="38493" y="16468"/>
                    <a:pt x="39636" y="16433"/>
                  </a:cubicBezTo>
                  <a:lnTo>
                    <a:pt x="42982" y="16325"/>
                  </a:lnTo>
                  <a:cubicBezTo>
                    <a:pt x="43004" y="16325"/>
                    <a:pt x="43026" y="16324"/>
                    <a:pt x="43049" y="16324"/>
                  </a:cubicBezTo>
                  <a:cubicBezTo>
                    <a:pt x="43772" y="16324"/>
                    <a:pt x="44422" y="16700"/>
                    <a:pt x="44792" y="17266"/>
                  </a:cubicBezTo>
                  <a:cubicBezTo>
                    <a:pt x="45460" y="18291"/>
                    <a:pt x="46628" y="18959"/>
                    <a:pt x="47943" y="18959"/>
                  </a:cubicBezTo>
                  <a:cubicBezTo>
                    <a:pt x="47988" y="18959"/>
                    <a:pt x="48033" y="18958"/>
                    <a:pt x="48078" y="18957"/>
                  </a:cubicBezTo>
                  <a:cubicBezTo>
                    <a:pt x="50162" y="18885"/>
                    <a:pt x="51793" y="17159"/>
                    <a:pt x="51721" y="15099"/>
                  </a:cubicBezTo>
                  <a:cubicBezTo>
                    <a:pt x="51663" y="13076"/>
                    <a:pt x="49974" y="11490"/>
                    <a:pt x="47940" y="11490"/>
                  </a:cubicBezTo>
                  <a:cubicBezTo>
                    <a:pt x="47903" y="11490"/>
                    <a:pt x="47865" y="11490"/>
                    <a:pt x="47828" y="11491"/>
                  </a:cubicBezTo>
                  <a:cubicBezTo>
                    <a:pt x="46459" y="11539"/>
                    <a:pt x="45292" y="12301"/>
                    <a:pt x="44661" y="13396"/>
                  </a:cubicBezTo>
                  <a:cubicBezTo>
                    <a:pt x="44327" y="14004"/>
                    <a:pt x="43673" y="14432"/>
                    <a:pt x="42911" y="14456"/>
                  </a:cubicBezTo>
                  <a:lnTo>
                    <a:pt x="39577" y="14575"/>
                  </a:lnTo>
                  <a:cubicBezTo>
                    <a:pt x="39555" y="14576"/>
                    <a:pt x="39533" y="14576"/>
                    <a:pt x="39511" y="14576"/>
                  </a:cubicBezTo>
                  <a:cubicBezTo>
                    <a:pt x="38397" y="14576"/>
                    <a:pt x="37480" y="13696"/>
                    <a:pt x="37434" y="12599"/>
                  </a:cubicBezTo>
                  <a:lnTo>
                    <a:pt x="37136" y="3431"/>
                  </a:lnTo>
                  <a:cubicBezTo>
                    <a:pt x="37078" y="1515"/>
                    <a:pt x="35472" y="0"/>
                    <a:pt x="33544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9" name="Google Shape;385;p19">
              <a:extLst>
                <a:ext uri="{FF2B5EF4-FFF2-40B4-BE49-F238E27FC236}">
                  <a16:creationId xmlns:a16="http://schemas.microsoft.com/office/drawing/2014/main" id="{1BD16413-6525-470B-8A56-A1BCD0CE22D5}"/>
                </a:ext>
              </a:extLst>
            </p:cNvPr>
            <p:cNvSpPr/>
            <p:nvPr/>
          </p:nvSpPr>
          <p:spPr>
            <a:xfrm>
              <a:off x="933838" y="3261739"/>
              <a:ext cx="177598" cy="256061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7"/>
                    <a:pt x="1" y="2179"/>
                    <a:pt x="1" y="3001"/>
                  </a:cubicBezTo>
                  <a:cubicBezTo>
                    <a:pt x="1" y="4668"/>
                    <a:pt x="1346" y="6013"/>
                    <a:pt x="3001" y="6013"/>
                  </a:cubicBezTo>
                  <a:lnTo>
                    <a:pt x="4644" y="6013"/>
                  </a:lnTo>
                  <a:lnTo>
                    <a:pt x="4644" y="1"/>
                  </a:lnTo>
                  <a:close/>
                </a:path>
              </a:pathLst>
            </a:custGeom>
            <a:solidFill>
              <a:srgbClr val="CF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" name="Google Shape;386;p19">
              <a:extLst>
                <a:ext uri="{FF2B5EF4-FFF2-40B4-BE49-F238E27FC236}">
                  <a16:creationId xmlns:a16="http://schemas.microsoft.com/office/drawing/2014/main" id="{7153991C-77D1-4E1D-9FAE-1A48EA323079}"/>
                </a:ext>
              </a:extLst>
            </p:cNvPr>
            <p:cNvSpPr/>
            <p:nvPr/>
          </p:nvSpPr>
          <p:spPr>
            <a:xfrm>
              <a:off x="1071816" y="3005721"/>
              <a:ext cx="1939277" cy="923901"/>
            </a:xfrm>
            <a:custGeom>
              <a:avLst/>
              <a:gdLst/>
              <a:ahLst/>
              <a:cxnLst/>
              <a:rect l="l" t="t" r="r" b="b"/>
              <a:pathLst>
                <a:path w="50710" h="24159" extrusionOk="0">
                  <a:moveTo>
                    <a:pt x="3549" y="1"/>
                  </a:moveTo>
                  <a:cubicBezTo>
                    <a:pt x="1584" y="1"/>
                    <a:pt x="1" y="1596"/>
                    <a:pt x="1" y="3561"/>
                  </a:cubicBezTo>
                  <a:lnTo>
                    <a:pt x="1" y="20610"/>
                  </a:lnTo>
                  <a:cubicBezTo>
                    <a:pt x="1" y="22563"/>
                    <a:pt x="1584" y="24158"/>
                    <a:pt x="3549" y="24158"/>
                  </a:cubicBezTo>
                  <a:lnTo>
                    <a:pt x="33124" y="24158"/>
                  </a:lnTo>
                  <a:cubicBezTo>
                    <a:pt x="35088" y="24158"/>
                    <a:pt x="36684" y="22563"/>
                    <a:pt x="36684" y="20610"/>
                  </a:cubicBezTo>
                  <a:lnTo>
                    <a:pt x="36684" y="18670"/>
                  </a:lnTo>
                  <a:cubicBezTo>
                    <a:pt x="36684" y="17550"/>
                    <a:pt x="37600" y="16634"/>
                    <a:pt x="38720" y="16634"/>
                  </a:cubicBezTo>
                  <a:lnTo>
                    <a:pt x="42030" y="16634"/>
                  </a:lnTo>
                  <a:cubicBezTo>
                    <a:pt x="42780" y="16634"/>
                    <a:pt x="43435" y="17039"/>
                    <a:pt x="43792" y="17634"/>
                  </a:cubicBezTo>
                  <a:cubicBezTo>
                    <a:pt x="44447" y="18705"/>
                    <a:pt x="45625" y="19432"/>
                    <a:pt x="46983" y="19432"/>
                  </a:cubicBezTo>
                  <a:cubicBezTo>
                    <a:pt x="49042" y="19432"/>
                    <a:pt x="50709" y="17765"/>
                    <a:pt x="50709" y="15693"/>
                  </a:cubicBezTo>
                  <a:cubicBezTo>
                    <a:pt x="50709" y="13633"/>
                    <a:pt x="49042" y="11966"/>
                    <a:pt x="46983" y="11966"/>
                  </a:cubicBezTo>
                  <a:cubicBezTo>
                    <a:pt x="45625" y="11966"/>
                    <a:pt x="44447" y="12693"/>
                    <a:pt x="43792" y="13764"/>
                  </a:cubicBezTo>
                  <a:cubicBezTo>
                    <a:pt x="43435" y="14360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8"/>
                    <a:pt x="36684" y="12728"/>
                  </a:cubicBezTo>
                  <a:lnTo>
                    <a:pt x="36684" y="3561"/>
                  </a:lnTo>
                  <a:cubicBezTo>
                    <a:pt x="36684" y="1596"/>
                    <a:pt x="35088" y="1"/>
                    <a:pt x="33124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1" name="Google Shape;387;p19">
              <a:extLst>
                <a:ext uri="{FF2B5EF4-FFF2-40B4-BE49-F238E27FC236}">
                  <a16:creationId xmlns:a16="http://schemas.microsoft.com/office/drawing/2014/main" id="{BAE049AF-64FA-4890-8C4E-9CA3BC785556}"/>
                </a:ext>
              </a:extLst>
            </p:cNvPr>
            <p:cNvSpPr/>
            <p:nvPr/>
          </p:nvSpPr>
          <p:spPr>
            <a:xfrm>
              <a:off x="2752419" y="3489753"/>
              <a:ext cx="232247" cy="232706"/>
            </a:xfrm>
            <a:custGeom>
              <a:avLst/>
              <a:gdLst/>
              <a:ahLst/>
              <a:cxnLst/>
              <a:rect l="l" t="t" r="r" b="b"/>
              <a:pathLst>
                <a:path w="6073" h="6085" extrusionOk="0">
                  <a:moveTo>
                    <a:pt x="3037" y="0"/>
                  </a:moveTo>
                  <a:cubicBezTo>
                    <a:pt x="1358" y="0"/>
                    <a:pt x="0" y="1369"/>
                    <a:pt x="0" y="3036"/>
                  </a:cubicBezTo>
                  <a:cubicBezTo>
                    <a:pt x="0" y="4715"/>
                    <a:pt x="1358" y="6084"/>
                    <a:pt x="3037" y="6084"/>
                  </a:cubicBezTo>
                  <a:cubicBezTo>
                    <a:pt x="4715" y="6084"/>
                    <a:pt x="6073" y="4715"/>
                    <a:pt x="6073" y="3036"/>
                  </a:cubicBezTo>
                  <a:cubicBezTo>
                    <a:pt x="6073" y="1369"/>
                    <a:pt x="4715" y="0"/>
                    <a:pt x="30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2" name="Google Shape;388;p19">
              <a:extLst>
                <a:ext uri="{FF2B5EF4-FFF2-40B4-BE49-F238E27FC236}">
                  <a16:creationId xmlns:a16="http://schemas.microsoft.com/office/drawing/2014/main" id="{440ED25C-ABE2-4F98-A4A3-DB810EC41C69}"/>
                </a:ext>
              </a:extLst>
            </p:cNvPr>
            <p:cNvSpPr/>
            <p:nvPr/>
          </p:nvSpPr>
          <p:spPr>
            <a:xfrm>
              <a:off x="935214" y="3035660"/>
              <a:ext cx="1606414" cy="369104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2168" y="0"/>
                    <a:pt x="1417" y="346"/>
                    <a:pt x="882" y="881"/>
                  </a:cubicBezTo>
                  <a:cubicBezTo>
                    <a:pt x="334" y="1429"/>
                    <a:pt x="1" y="2179"/>
                    <a:pt x="1" y="3013"/>
                  </a:cubicBezTo>
                  <a:lnTo>
                    <a:pt x="1" y="8311"/>
                  </a:lnTo>
                  <a:lnTo>
                    <a:pt x="24" y="8668"/>
                  </a:lnTo>
                  <a:cubicBezTo>
                    <a:pt x="108" y="7978"/>
                    <a:pt x="417" y="7370"/>
                    <a:pt x="882" y="6894"/>
                  </a:cubicBezTo>
                  <a:cubicBezTo>
                    <a:pt x="1417" y="6358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2894"/>
                    <a:pt x="42006" y="2775"/>
                    <a:pt x="41982" y="2655"/>
                  </a:cubicBezTo>
                  <a:cubicBezTo>
                    <a:pt x="41815" y="1167"/>
                    <a:pt x="40541" y="0"/>
                    <a:pt x="3900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3" name="Google Shape;389;p19">
              <a:extLst>
                <a:ext uri="{FF2B5EF4-FFF2-40B4-BE49-F238E27FC236}">
                  <a16:creationId xmlns:a16="http://schemas.microsoft.com/office/drawing/2014/main" id="{5E9F29CA-16FE-4830-9071-88734ED02ACB}"/>
                </a:ext>
              </a:extLst>
            </p:cNvPr>
            <p:cNvSpPr/>
            <p:nvPr/>
          </p:nvSpPr>
          <p:spPr>
            <a:xfrm>
              <a:off x="935214" y="3005729"/>
              <a:ext cx="1606414" cy="383794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8"/>
                    <a:pt x="1" y="2168"/>
                    <a:pt x="1" y="3001"/>
                  </a:cubicBezTo>
                  <a:lnTo>
                    <a:pt x="1" y="9014"/>
                  </a:lnTo>
                  <a:cubicBezTo>
                    <a:pt x="1" y="8192"/>
                    <a:pt x="334" y="7430"/>
                    <a:pt x="882" y="6895"/>
                  </a:cubicBezTo>
                  <a:cubicBezTo>
                    <a:pt x="1417" y="6347"/>
                    <a:pt x="2168" y="6014"/>
                    <a:pt x="3001" y="6014"/>
                  </a:cubicBezTo>
                  <a:lnTo>
                    <a:pt x="39006" y="6014"/>
                  </a:lnTo>
                  <a:cubicBezTo>
                    <a:pt x="40660" y="6014"/>
                    <a:pt x="42006" y="4668"/>
                    <a:pt x="42006" y="3001"/>
                  </a:cubicBezTo>
                  <a:cubicBezTo>
                    <a:pt x="42006" y="1346"/>
                    <a:pt x="40660" y="1"/>
                    <a:pt x="390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4" name="Google Shape;390;p19">
              <a:extLst>
                <a:ext uri="{FF2B5EF4-FFF2-40B4-BE49-F238E27FC236}">
                  <a16:creationId xmlns:a16="http://schemas.microsoft.com/office/drawing/2014/main" id="{84987FD4-0208-4A72-BB9B-2EE3E08BDEE4}"/>
                </a:ext>
              </a:extLst>
            </p:cNvPr>
            <p:cNvSpPr txBox="1"/>
            <p:nvPr/>
          </p:nvSpPr>
          <p:spPr>
            <a:xfrm>
              <a:off x="1081172" y="3338113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1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Implementación de Recomendaciones del Informe Previo</a:t>
              </a:r>
            </a:p>
          </p:txBody>
        </p:sp>
        <p:sp>
          <p:nvSpPr>
            <p:cNvPr id="115" name="Google Shape;391;p19">
              <a:extLst>
                <a:ext uri="{FF2B5EF4-FFF2-40B4-BE49-F238E27FC236}">
                  <a16:creationId xmlns:a16="http://schemas.microsoft.com/office/drawing/2014/main" id="{6058138D-1833-4AD2-B491-18867E53EE16}"/>
                </a:ext>
              </a:extLst>
            </p:cNvPr>
            <p:cNvSpPr txBox="1"/>
            <p:nvPr/>
          </p:nvSpPr>
          <p:spPr>
            <a:xfrm>
              <a:off x="1071825" y="3005788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07/04/2021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16" name="Google Shape;383;p19">
            <a:extLst>
              <a:ext uri="{FF2B5EF4-FFF2-40B4-BE49-F238E27FC236}">
                <a16:creationId xmlns:a16="http://schemas.microsoft.com/office/drawing/2014/main" id="{C9CA7A37-31A0-42A3-94C9-1214BF422D8C}"/>
              </a:ext>
            </a:extLst>
          </p:cNvPr>
          <p:cNvGrpSpPr/>
          <p:nvPr/>
        </p:nvGrpSpPr>
        <p:grpSpPr>
          <a:xfrm>
            <a:off x="4295441" y="4875286"/>
            <a:ext cx="2079971" cy="979046"/>
            <a:chOff x="933838" y="3005721"/>
            <a:chExt cx="2079971" cy="979046"/>
          </a:xfrm>
        </p:grpSpPr>
        <p:sp>
          <p:nvSpPr>
            <p:cNvPr id="117" name="Google Shape;384;p19">
              <a:extLst>
                <a:ext uri="{FF2B5EF4-FFF2-40B4-BE49-F238E27FC236}">
                  <a16:creationId xmlns:a16="http://schemas.microsoft.com/office/drawing/2014/main" id="{A1C61FF1-888A-4721-A554-79CC249CF23B}"/>
                </a:ext>
              </a:extLst>
            </p:cNvPr>
            <p:cNvSpPr/>
            <p:nvPr/>
          </p:nvSpPr>
          <p:spPr>
            <a:xfrm>
              <a:off x="1033115" y="3023886"/>
              <a:ext cx="1980694" cy="960881"/>
            </a:xfrm>
            <a:custGeom>
              <a:avLst/>
              <a:gdLst/>
              <a:ahLst/>
              <a:cxnLst/>
              <a:rect l="l" t="t" r="r" b="b"/>
              <a:pathLst>
                <a:path w="51793" h="25126" extrusionOk="0">
                  <a:moveTo>
                    <a:pt x="33544" y="0"/>
                  </a:moveTo>
                  <a:cubicBezTo>
                    <a:pt x="33507" y="0"/>
                    <a:pt x="33470" y="1"/>
                    <a:pt x="33433" y="2"/>
                  </a:cubicBezTo>
                  <a:lnTo>
                    <a:pt x="3537" y="990"/>
                  </a:lnTo>
                  <a:cubicBezTo>
                    <a:pt x="1548" y="1050"/>
                    <a:pt x="0" y="2693"/>
                    <a:pt x="60" y="4657"/>
                  </a:cubicBezTo>
                  <a:lnTo>
                    <a:pt x="620" y="21695"/>
                  </a:lnTo>
                  <a:cubicBezTo>
                    <a:pt x="690" y="23611"/>
                    <a:pt x="2284" y="25126"/>
                    <a:pt x="4211" y="25126"/>
                  </a:cubicBezTo>
                  <a:cubicBezTo>
                    <a:pt x="4248" y="25126"/>
                    <a:pt x="4285" y="25125"/>
                    <a:pt x="4322" y="25124"/>
                  </a:cubicBezTo>
                  <a:lnTo>
                    <a:pt x="34231" y="24136"/>
                  </a:lnTo>
                  <a:cubicBezTo>
                    <a:pt x="36207" y="24076"/>
                    <a:pt x="37767" y="22433"/>
                    <a:pt x="37696" y="20469"/>
                  </a:cubicBezTo>
                  <a:lnTo>
                    <a:pt x="37636" y="18540"/>
                  </a:lnTo>
                  <a:cubicBezTo>
                    <a:pt x="37600" y="17409"/>
                    <a:pt x="38493" y="16468"/>
                    <a:pt x="39636" y="16433"/>
                  </a:cubicBezTo>
                  <a:lnTo>
                    <a:pt x="42982" y="16325"/>
                  </a:lnTo>
                  <a:cubicBezTo>
                    <a:pt x="43004" y="16325"/>
                    <a:pt x="43026" y="16324"/>
                    <a:pt x="43049" y="16324"/>
                  </a:cubicBezTo>
                  <a:cubicBezTo>
                    <a:pt x="43772" y="16324"/>
                    <a:pt x="44422" y="16700"/>
                    <a:pt x="44792" y="17266"/>
                  </a:cubicBezTo>
                  <a:cubicBezTo>
                    <a:pt x="45460" y="18291"/>
                    <a:pt x="46628" y="18959"/>
                    <a:pt x="47943" y="18959"/>
                  </a:cubicBezTo>
                  <a:cubicBezTo>
                    <a:pt x="47988" y="18959"/>
                    <a:pt x="48033" y="18958"/>
                    <a:pt x="48078" y="18957"/>
                  </a:cubicBezTo>
                  <a:cubicBezTo>
                    <a:pt x="50162" y="18885"/>
                    <a:pt x="51793" y="17159"/>
                    <a:pt x="51721" y="15099"/>
                  </a:cubicBezTo>
                  <a:cubicBezTo>
                    <a:pt x="51663" y="13076"/>
                    <a:pt x="49974" y="11490"/>
                    <a:pt x="47940" y="11490"/>
                  </a:cubicBezTo>
                  <a:cubicBezTo>
                    <a:pt x="47903" y="11490"/>
                    <a:pt x="47865" y="11490"/>
                    <a:pt x="47828" y="11491"/>
                  </a:cubicBezTo>
                  <a:cubicBezTo>
                    <a:pt x="46459" y="11539"/>
                    <a:pt x="45292" y="12301"/>
                    <a:pt x="44661" y="13396"/>
                  </a:cubicBezTo>
                  <a:cubicBezTo>
                    <a:pt x="44327" y="14004"/>
                    <a:pt x="43673" y="14432"/>
                    <a:pt x="42911" y="14456"/>
                  </a:cubicBezTo>
                  <a:lnTo>
                    <a:pt x="39577" y="14575"/>
                  </a:lnTo>
                  <a:cubicBezTo>
                    <a:pt x="39555" y="14576"/>
                    <a:pt x="39533" y="14576"/>
                    <a:pt x="39511" y="14576"/>
                  </a:cubicBezTo>
                  <a:cubicBezTo>
                    <a:pt x="38397" y="14576"/>
                    <a:pt x="37480" y="13696"/>
                    <a:pt x="37434" y="12599"/>
                  </a:cubicBezTo>
                  <a:lnTo>
                    <a:pt x="37136" y="3431"/>
                  </a:lnTo>
                  <a:cubicBezTo>
                    <a:pt x="37078" y="1515"/>
                    <a:pt x="35472" y="0"/>
                    <a:pt x="33544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8" name="Google Shape;385;p19">
              <a:extLst>
                <a:ext uri="{FF2B5EF4-FFF2-40B4-BE49-F238E27FC236}">
                  <a16:creationId xmlns:a16="http://schemas.microsoft.com/office/drawing/2014/main" id="{AD496255-6658-4098-813D-F7EA583DF4AE}"/>
                </a:ext>
              </a:extLst>
            </p:cNvPr>
            <p:cNvSpPr/>
            <p:nvPr/>
          </p:nvSpPr>
          <p:spPr>
            <a:xfrm>
              <a:off x="933838" y="3261739"/>
              <a:ext cx="177598" cy="256061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7"/>
                    <a:pt x="1" y="2179"/>
                    <a:pt x="1" y="3001"/>
                  </a:cubicBezTo>
                  <a:cubicBezTo>
                    <a:pt x="1" y="4668"/>
                    <a:pt x="1346" y="6013"/>
                    <a:pt x="3001" y="6013"/>
                  </a:cubicBezTo>
                  <a:lnTo>
                    <a:pt x="4644" y="6013"/>
                  </a:lnTo>
                  <a:lnTo>
                    <a:pt x="4644" y="1"/>
                  </a:lnTo>
                  <a:close/>
                </a:path>
              </a:pathLst>
            </a:custGeom>
            <a:solidFill>
              <a:srgbClr val="CF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9" name="Google Shape;386;p19">
              <a:extLst>
                <a:ext uri="{FF2B5EF4-FFF2-40B4-BE49-F238E27FC236}">
                  <a16:creationId xmlns:a16="http://schemas.microsoft.com/office/drawing/2014/main" id="{2AEFFFF7-C67E-43BF-94CE-2CD4B94A1855}"/>
                </a:ext>
              </a:extLst>
            </p:cNvPr>
            <p:cNvSpPr/>
            <p:nvPr/>
          </p:nvSpPr>
          <p:spPr>
            <a:xfrm>
              <a:off x="1071816" y="3005721"/>
              <a:ext cx="1939277" cy="923901"/>
            </a:xfrm>
            <a:custGeom>
              <a:avLst/>
              <a:gdLst/>
              <a:ahLst/>
              <a:cxnLst/>
              <a:rect l="l" t="t" r="r" b="b"/>
              <a:pathLst>
                <a:path w="50710" h="24159" extrusionOk="0">
                  <a:moveTo>
                    <a:pt x="3549" y="1"/>
                  </a:moveTo>
                  <a:cubicBezTo>
                    <a:pt x="1584" y="1"/>
                    <a:pt x="1" y="1596"/>
                    <a:pt x="1" y="3561"/>
                  </a:cubicBezTo>
                  <a:lnTo>
                    <a:pt x="1" y="20610"/>
                  </a:lnTo>
                  <a:cubicBezTo>
                    <a:pt x="1" y="22563"/>
                    <a:pt x="1584" y="24158"/>
                    <a:pt x="3549" y="24158"/>
                  </a:cubicBezTo>
                  <a:lnTo>
                    <a:pt x="33124" y="24158"/>
                  </a:lnTo>
                  <a:cubicBezTo>
                    <a:pt x="35088" y="24158"/>
                    <a:pt x="36684" y="22563"/>
                    <a:pt x="36684" y="20610"/>
                  </a:cubicBezTo>
                  <a:lnTo>
                    <a:pt x="36684" y="18670"/>
                  </a:lnTo>
                  <a:cubicBezTo>
                    <a:pt x="36684" y="17550"/>
                    <a:pt x="37600" y="16634"/>
                    <a:pt x="38720" y="16634"/>
                  </a:cubicBezTo>
                  <a:lnTo>
                    <a:pt x="42030" y="16634"/>
                  </a:lnTo>
                  <a:cubicBezTo>
                    <a:pt x="42780" y="16634"/>
                    <a:pt x="43435" y="17039"/>
                    <a:pt x="43792" y="17634"/>
                  </a:cubicBezTo>
                  <a:cubicBezTo>
                    <a:pt x="44447" y="18705"/>
                    <a:pt x="45625" y="19432"/>
                    <a:pt x="46983" y="19432"/>
                  </a:cubicBezTo>
                  <a:cubicBezTo>
                    <a:pt x="49042" y="19432"/>
                    <a:pt x="50709" y="17765"/>
                    <a:pt x="50709" y="15693"/>
                  </a:cubicBezTo>
                  <a:cubicBezTo>
                    <a:pt x="50709" y="13633"/>
                    <a:pt x="49042" y="11966"/>
                    <a:pt x="46983" y="11966"/>
                  </a:cubicBezTo>
                  <a:cubicBezTo>
                    <a:pt x="45625" y="11966"/>
                    <a:pt x="44447" y="12693"/>
                    <a:pt x="43792" y="13764"/>
                  </a:cubicBezTo>
                  <a:cubicBezTo>
                    <a:pt x="43435" y="14360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8"/>
                    <a:pt x="36684" y="12728"/>
                  </a:cubicBezTo>
                  <a:lnTo>
                    <a:pt x="36684" y="3561"/>
                  </a:lnTo>
                  <a:cubicBezTo>
                    <a:pt x="36684" y="1596"/>
                    <a:pt x="35088" y="1"/>
                    <a:pt x="33124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0" name="Google Shape;387;p19">
              <a:extLst>
                <a:ext uri="{FF2B5EF4-FFF2-40B4-BE49-F238E27FC236}">
                  <a16:creationId xmlns:a16="http://schemas.microsoft.com/office/drawing/2014/main" id="{3D448E71-42F5-452B-BE9D-E008FEA9018D}"/>
                </a:ext>
              </a:extLst>
            </p:cNvPr>
            <p:cNvSpPr/>
            <p:nvPr/>
          </p:nvSpPr>
          <p:spPr>
            <a:xfrm>
              <a:off x="2756820" y="3488448"/>
              <a:ext cx="232247" cy="232706"/>
            </a:xfrm>
            <a:custGeom>
              <a:avLst/>
              <a:gdLst/>
              <a:ahLst/>
              <a:cxnLst/>
              <a:rect l="l" t="t" r="r" b="b"/>
              <a:pathLst>
                <a:path w="6073" h="6085" extrusionOk="0">
                  <a:moveTo>
                    <a:pt x="3037" y="0"/>
                  </a:moveTo>
                  <a:cubicBezTo>
                    <a:pt x="1358" y="0"/>
                    <a:pt x="0" y="1369"/>
                    <a:pt x="0" y="3036"/>
                  </a:cubicBezTo>
                  <a:cubicBezTo>
                    <a:pt x="0" y="4715"/>
                    <a:pt x="1358" y="6084"/>
                    <a:pt x="3037" y="6084"/>
                  </a:cubicBezTo>
                  <a:cubicBezTo>
                    <a:pt x="4715" y="6084"/>
                    <a:pt x="6073" y="4715"/>
                    <a:pt x="6073" y="3036"/>
                  </a:cubicBezTo>
                  <a:cubicBezTo>
                    <a:pt x="6073" y="1369"/>
                    <a:pt x="4715" y="0"/>
                    <a:pt x="303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1" name="Google Shape;388;p19">
              <a:extLst>
                <a:ext uri="{FF2B5EF4-FFF2-40B4-BE49-F238E27FC236}">
                  <a16:creationId xmlns:a16="http://schemas.microsoft.com/office/drawing/2014/main" id="{38C88857-BECF-4047-92E9-56F86A964ACC}"/>
                </a:ext>
              </a:extLst>
            </p:cNvPr>
            <p:cNvSpPr/>
            <p:nvPr/>
          </p:nvSpPr>
          <p:spPr>
            <a:xfrm>
              <a:off x="935214" y="3035660"/>
              <a:ext cx="1606414" cy="369104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2168" y="0"/>
                    <a:pt x="1417" y="346"/>
                    <a:pt x="882" y="881"/>
                  </a:cubicBezTo>
                  <a:cubicBezTo>
                    <a:pt x="334" y="1429"/>
                    <a:pt x="1" y="2179"/>
                    <a:pt x="1" y="3013"/>
                  </a:cubicBezTo>
                  <a:lnTo>
                    <a:pt x="1" y="8311"/>
                  </a:lnTo>
                  <a:lnTo>
                    <a:pt x="24" y="8668"/>
                  </a:lnTo>
                  <a:cubicBezTo>
                    <a:pt x="108" y="7978"/>
                    <a:pt x="417" y="7370"/>
                    <a:pt x="882" y="6894"/>
                  </a:cubicBezTo>
                  <a:cubicBezTo>
                    <a:pt x="1417" y="6358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2894"/>
                    <a:pt x="42006" y="2775"/>
                    <a:pt x="41982" y="2655"/>
                  </a:cubicBezTo>
                  <a:cubicBezTo>
                    <a:pt x="41815" y="1167"/>
                    <a:pt x="40541" y="0"/>
                    <a:pt x="3900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389;p19">
              <a:extLst>
                <a:ext uri="{FF2B5EF4-FFF2-40B4-BE49-F238E27FC236}">
                  <a16:creationId xmlns:a16="http://schemas.microsoft.com/office/drawing/2014/main" id="{09CC33D4-1D95-4E91-AC16-65307B44A364}"/>
                </a:ext>
              </a:extLst>
            </p:cNvPr>
            <p:cNvSpPr/>
            <p:nvPr/>
          </p:nvSpPr>
          <p:spPr>
            <a:xfrm>
              <a:off x="935214" y="3005729"/>
              <a:ext cx="1606414" cy="383794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8"/>
                    <a:pt x="1" y="2168"/>
                    <a:pt x="1" y="3001"/>
                  </a:cubicBezTo>
                  <a:lnTo>
                    <a:pt x="1" y="9014"/>
                  </a:lnTo>
                  <a:cubicBezTo>
                    <a:pt x="1" y="8192"/>
                    <a:pt x="334" y="7430"/>
                    <a:pt x="882" y="6895"/>
                  </a:cubicBezTo>
                  <a:cubicBezTo>
                    <a:pt x="1417" y="6347"/>
                    <a:pt x="2168" y="6014"/>
                    <a:pt x="3001" y="6014"/>
                  </a:cubicBezTo>
                  <a:lnTo>
                    <a:pt x="39006" y="6014"/>
                  </a:lnTo>
                  <a:cubicBezTo>
                    <a:pt x="40660" y="6014"/>
                    <a:pt x="42006" y="4668"/>
                    <a:pt x="42006" y="3001"/>
                  </a:cubicBezTo>
                  <a:cubicBezTo>
                    <a:pt x="42006" y="1346"/>
                    <a:pt x="40660" y="1"/>
                    <a:pt x="39006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" name="Google Shape;390;p19">
              <a:extLst>
                <a:ext uri="{FF2B5EF4-FFF2-40B4-BE49-F238E27FC236}">
                  <a16:creationId xmlns:a16="http://schemas.microsoft.com/office/drawing/2014/main" id="{6DA30842-970D-4147-AE8D-161D7130F4D5}"/>
                </a:ext>
              </a:extLst>
            </p:cNvPr>
            <p:cNvSpPr txBox="1"/>
            <p:nvPr/>
          </p:nvSpPr>
          <p:spPr>
            <a:xfrm>
              <a:off x="1081172" y="3338113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Proceso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desierto</a:t>
              </a:r>
              <a:endParaRPr lang="en-US" sz="1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" name="Google Shape;391;p19">
              <a:extLst>
                <a:ext uri="{FF2B5EF4-FFF2-40B4-BE49-F238E27FC236}">
                  <a16:creationId xmlns:a16="http://schemas.microsoft.com/office/drawing/2014/main" id="{A0BFA89C-4664-4E3F-B448-2AEF1E8F3406}"/>
                </a:ext>
              </a:extLst>
            </p:cNvPr>
            <p:cNvSpPr txBox="1"/>
            <p:nvPr/>
          </p:nvSpPr>
          <p:spPr>
            <a:xfrm>
              <a:off x="1071825" y="3005788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02/06/2022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25" name="Google Shape;338;p19">
            <a:extLst>
              <a:ext uri="{FF2B5EF4-FFF2-40B4-BE49-F238E27FC236}">
                <a16:creationId xmlns:a16="http://schemas.microsoft.com/office/drawing/2014/main" id="{1F9F5B51-0EDF-43B2-BF40-D8B988AD8697}"/>
              </a:ext>
            </a:extLst>
          </p:cNvPr>
          <p:cNvGrpSpPr/>
          <p:nvPr/>
        </p:nvGrpSpPr>
        <p:grpSpPr>
          <a:xfrm>
            <a:off x="6089283" y="5399572"/>
            <a:ext cx="2078594" cy="979496"/>
            <a:chOff x="2723278" y="3623609"/>
            <a:chExt cx="2078594" cy="979496"/>
          </a:xfrm>
        </p:grpSpPr>
        <p:sp>
          <p:nvSpPr>
            <p:cNvPr id="126" name="Google Shape;339;p19">
              <a:extLst>
                <a:ext uri="{FF2B5EF4-FFF2-40B4-BE49-F238E27FC236}">
                  <a16:creationId xmlns:a16="http://schemas.microsoft.com/office/drawing/2014/main" id="{6E75EFEF-FF55-4539-8771-4D8BB55D34EE}"/>
                </a:ext>
              </a:extLst>
            </p:cNvPr>
            <p:cNvSpPr/>
            <p:nvPr/>
          </p:nvSpPr>
          <p:spPr>
            <a:xfrm>
              <a:off x="2723278" y="3642186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28" y="0"/>
                  </a:moveTo>
                  <a:cubicBezTo>
                    <a:pt x="16310" y="0"/>
                    <a:pt x="14715" y="1511"/>
                    <a:pt x="14657" y="3432"/>
                  </a:cubicBezTo>
                  <a:lnTo>
                    <a:pt x="14348" y="12588"/>
                  </a:lnTo>
                  <a:cubicBezTo>
                    <a:pt x="14312" y="13696"/>
                    <a:pt x="13396" y="14565"/>
                    <a:pt x="12283" y="14565"/>
                  </a:cubicBezTo>
                  <a:cubicBezTo>
                    <a:pt x="12261" y="14565"/>
                    <a:pt x="12239" y="14565"/>
                    <a:pt x="12216" y="14564"/>
                  </a:cubicBezTo>
                  <a:lnTo>
                    <a:pt x="8871" y="14457"/>
                  </a:lnTo>
                  <a:cubicBezTo>
                    <a:pt x="8121" y="14433"/>
                    <a:pt x="7466" y="14004"/>
                    <a:pt x="7132" y="13397"/>
                  </a:cubicBezTo>
                  <a:cubicBezTo>
                    <a:pt x="6501" y="12302"/>
                    <a:pt x="5334" y="11540"/>
                    <a:pt x="3965" y="11492"/>
                  </a:cubicBezTo>
                  <a:cubicBezTo>
                    <a:pt x="3921" y="11491"/>
                    <a:pt x="3877" y="11490"/>
                    <a:pt x="3833" y="11490"/>
                  </a:cubicBezTo>
                  <a:cubicBezTo>
                    <a:pt x="1808" y="11490"/>
                    <a:pt x="130" y="13084"/>
                    <a:pt x="60" y="15100"/>
                  </a:cubicBezTo>
                  <a:cubicBezTo>
                    <a:pt x="0" y="17159"/>
                    <a:pt x="1632" y="18886"/>
                    <a:pt x="3715" y="18957"/>
                  </a:cubicBezTo>
                  <a:cubicBezTo>
                    <a:pt x="3750" y="18958"/>
                    <a:pt x="3784" y="18959"/>
                    <a:pt x="3818" y="18959"/>
                  </a:cubicBezTo>
                  <a:cubicBezTo>
                    <a:pt x="5145" y="18959"/>
                    <a:pt x="6317" y="18288"/>
                    <a:pt x="7001" y="17267"/>
                  </a:cubicBezTo>
                  <a:cubicBezTo>
                    <a:pt x="7371" y="16689"/>
                    <a:pt x="8020" y="16325"/>
                    <a:pt x="8743" y="16325"/>
                  </a:cubicBezTo>
                  <a:cubicBezTo>
                    <a:pt x="8765" y="16325"/>
                    <a:pt x="8788" y="16325"/>
                    <a:pt x="8811" y="16326"/>
                  </a:cubicBezTo>
                  <a:lnTo>
                    <a:pt x="12157" y="16433"/>
                  </a:lnTo>
                  <a:cubicBezTo>
                    <a:pt x="13300" y="16469"/>
                    <a:pt x="14193" y="17410"/>
                    <a:pt x="14157" y="18541"/>
                  </a:cubicBezTo>
                  <a:lnTo>
                    <a:pt x="14097" y="20469"/>
                  </a:lnTo>
                  <a:cubicBezTo>
                    <a:pt x="14026" y="22434"/>
                    <a:pt x="15586" y="24077"/>
                    <a:pt x="17562" y="24137"/>
                  </a:cubicBezTo>
                  <a:lnTo>
                    <a:pt x="47459" y="25125"/>
                  </a:lnTo>
                  <a:cubicBezTo>
                    <a:pt x="47496" y="25126"/>
                    <a:pt x="47533" y="25126"/>
                    <a:pt x="47570" y="25126"/>
                  </a:cubicBezTo>
                  <a:cubicBezTo>
                    <a:pt x="49509" y="25126"/>
                    <a:pt x="51103" y="23612"/>
                    <a:pt x="51174" y="21696"/>
                  </a:cubicBezTo>
                  <a:lnTo>
                    <a:pt x="51733" y="4646"/>
                  </a:lnTo>
                  <a:cubicBezTo>
                    <a:pt x="51793" y="2693"/>
                    <a:pt x="50245" y="1050"/>
                    <a:pt x="48257" y="979"/>
                  </a:cubicBezTo>
                  <a:lnTo>
                    <a:pt x="18360" y="3"/>
                  </a:lnTo>
                  <a:cubicBezTo>
                    <a:pt x="18316" y="1"/>
                    <a:pt x="18271" y="0"/>
                    <a:pt x="18228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7" name="Google Shape;340;p19">
              <a:extLst>
                <a:ext uri="{FF2B5EF4-FFF2-40B4-BE49-F238E27FC236}">
                  <a16:creationId xmlns:a16="http://schemas.microsoft.com/office/drawing/2014/main" id="{3819F3B4-C64B-4E18-9DAA-B28DD28852DF}"/>
                </a:ext>
              </a:extLst>
            </p:cNvPr>
            <p:cNvSpPr/>
            <p:nvPr/>
          </p:nvSpPr>
          <p:spPr>
            <a:xfrm>
              <a:off x="4624272" y="3879408"/>
              <a:ext cx="177598" cy="256288"/>
            </a:xfrm>
            <a:custGeom>
              <a:avLst/>
              <a:gdLst/>
              <a:ahLst/>
              <a:cxnLst/>
              <a:rect l="l" t="t" r="r" b="b"/>
              <a:pathLst>
                <a:path w="4644" h="6025" extrusionOk="0">
                  <a:moveTo>
                    <a:pt x="0" y="0"/>
                  </a:moveTo>
                  <a:lnTo>
                    <a:pt x="0" y="6025"/>
                  </a:lnTo>
                  <a:lnTo>
                    <a:pt x="1643" y="6025"/>
                  </a:lnTo>
                  <a:cubicBezTo>
                    <a:pt x="3298" y="6025"/>
                    <a:pt x="4643" y="4668"/>
                    <a:pt x="4643" y="3013"/>
                  </a:cubicBezTo>
                  <a:cubicBezTo>
                    <a:pt x="4643" y="2179"/>
                    <a:pt x="4310" y="1429"/>
                    <a:pt x="3762" y="893"/>
                  </a:cubicBezTo>
                  <a:cubicBezTo>
                    <a:pt x="3215" y="346"/>
                    <a:pt x="2465" y="0"/>
                    <a:pt x="1643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8" name="Google Shape;341;p19">
              <a:extLst>
                <a:ext uri="{FF2B5EF4-FFF2-40B4-BE49-F238E27FC236}">
                  <a16:creationId xmlns:a16="http://schemas.microsoft.com/office/drawing/2014/main" id="{8CF102DB-D382-49F0-934A-B59EF346D03B}"/>
                </a:ext>
              </a:extLst>
            </p:cNvPr>
            <p:cNvSpPr/>
            <p:nvPr/>
          </p:nvSpPr>
          <p:spPr>
            <a:xfrm>
              <a:off x="2725573" y="3624059"/>
              <a:ext cx="1939698" cy="923901"/>
            </a:xfrm>
            <a:custGeom>
              <a:avLst/>
              <a:gdLst/>
              <a:ahLst/>
              <a:cxnLst/>
              <a:rect l="l" t="t" r="r" b="b"/>
              <a:pathLst>
                <a:path w="50721" h="24159" extrusionOk="0">
                  <a:moveTo>
                    <a:pt x="17597" y="0"/>
                  </a:moveTo>
                  <a:cubicBezTo>
                    <a:pt x="15633" y="0"/>
                    <a:pt x="14037" y="1596"/>
                    <a:pt x="14037" y="3548"/>
                  </a:cubicBezTo>
                  <a:lnTo>
                    <a:pt x="14037" y="12716"/>
                  </a:lnTo>
                  <a:cubicBezTo>
                    <a:pt x="14037" y="13847"/>
                    <a:pt x="13121" y="14764"/>
                    <a:pt x="11990" y="14764"/>
                  </a:cubicBezTo>
                  <a:lnTo>
                    <a:pt x="8692" y="14764"/>
                  </a:lnTo>
                  <a:cubicBezTo>
                    <a:pt x="7941" y="14764"/>
                    <a:pt x="7287" y="14359"/>
                    <a:pt x="6929" y="13764"/>
                  </a:cubicBezTo>
                  <a:cubicBezTo>
                    <a:pt x="6275" y="12681"/>
                    <a:pt x="5084" y="11966"/>
                    <a:pt x="3739" y="11966"/>
                  </a:cubicBezTo>
                  <a:cubicBezTo>
                    <a:pt x="1679" y="11966"/>
                    <a:pt x="0" y="13633"/>
                    <a:pt x="0" y="15693"/>
                  </a:cubicBezTo>
                  <a:cubicBezTo>
                    <a:pt x="0" y="17753"/>
                    <a:pt x="1679" y="19431"/>
                    <a:pt x="3739" y="19431"/>
                  </a:cubicBezTo>
                  <a:cubicBezTo>
                    <a:pt x="5084" y="19431"/>
                    <a:pt x="6275" y="18705"/>
                    <a:pt x="6929" y="17633"/>
                  </a:cubicBezTo>
                  <a:cubicBezTo>
                    <a:pt x="7287" y="17026"/>
                    <a:pt x="7941" y="16633"/>
                    <a:pt x="8692" y="16633"/>
                  </a:cubicBezTo>
                  <a:lnTo>
                    <a:pt x="11990" y="16633"/>
                  </a:lnTo>
                  <a:cubicBezTo>
                    <a:pt x="13121" y="16633"/>
                    <a:pt x="14037" y="17538"/>
                    <a:pt x="14037" y="18669"/>
                  </a:cubicBezTo>
                  <a:lnTo>
                    <a:pt x="14037" y="20598"/>
                  </a:lnTo>
                  <a:cubicBezTo>
                    <a:pt x="14037" y="22563"/>
                    <a:pt x="15633" y="24158"/>
                    <a:pt x="17597" y="24158"/>
                  </a:cubicBezTo>
                  <a:lnTo>
                    <a:pt x="47173" y="24158"/>
                  </a:lnTo>
                  <a:cubicBezTo>
                    <a:pt x="49137" y="24158"/>
                    <a:pt x="50721" y="22563"/>
                    <a:pt x="50721" y="20598"/>
                  </a:cubicBezTo>
                  <a:lnTo>
                    <a:pt x="50721" y="3548"/>
                  </a:lnTo>
                  <a:cubicBezTo>
                    <a:pt x="50721" y="1596"/>
                    <a:pt x="49137" y="0"/>
                    <a:pt x="4717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9" name="Google Shape;342;p19">
              <a:extLst>
                <a:ext uri="{FF2B5EF4-FFF2-40B4-BE49-F238E27FC236}">
                  <a16:creationId xmlns:a16="http://schemas.microsoft.com/office/drawing/2014/main" id="{A245F96B-F8F1-4782-B402-8FB4ACCBB6A5}"/>
                </a:ext>
              </a:extLst>
            </p:cNvPr>
            <p:cNvSpPr/>
            <p:nvPr/>
          </p:nvSpPr>
          <p:spPr>
            <a:xfrm>
              <a:off x="2752419" y="4108053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0" name="Google Shape;343;p19">
              <a:extLst>
                <a:ext uri="{FF2B5EF4-FFF2-40B4-BE49-F238E27FC236}">
                  <a16:creationId xmlns:a16="http://schemas.microsoft.com/office/drawing/2014/main" id="{97F73972-01BC-4B9F-A619-2A50074B40A8}"/>
                </a:ext>
              </a:extLst>
            </p:cNvPr>
            <p:cNvSpPr/>
            <p:nvPr/>
          </p:nvSpPr>
          <p:spPr>
            <a:xfrm>
              <a:off x="3195458" y="3654023"/>
              <a:ext cx="1606414" cy="368715"/>
            </a:xfrm>
            <a:custGeom>
              <a:avLst/>
              <a:gdLst/>
              <a:ahLst/>
              <a:cxnLst/>
              <a:rect l="l" t="t" r="r" b="b"/>
              <a:pathLst>
                <a:path w="42006" h="8668" extrusionOk="0">
                  <a:moveTo>
                    <a:pt x="3001" y="0"/>
                  </a:moveTo>
                  <a:cubicBezTo>
                    <a:pt x="1465" y="0"/>
                    <a:pt x="191" y="1155"/>
                    <a:pt x="12" y="2655"/>
                  </a:cubicBezTo>
                  <a:cubicBezTo>
                    <a:pt x="0" y="2774"/>
                    <a:pt x="0" y="2893"/>
                    <a:pt x="0" y="3012"/>
                  </a:cubicBezTo>
                  <a:cubicBezTo>
                    <a:pt x="0" y="4667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89" y="6358"/>
                    <a:pt x="41124" y="6894"/>
                  </a:cubicBezTo>
                  <a:cubicBezTo>
                    <a:pt x="41589" y="7358"/>
                    <a:pt x="41898" y="7977"/>
                    <a:pt x="41982" y="8668"/>
                  </a:cubicBezTo>
                  <a:lnTo>
                    <a:pt x="42005" y="8311"/>
                  </a:lnTo>
                  <a:lnTo>
                    <a:pt x="42005" y="3012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89" y="345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1" name="Google Shape;344;p19">
              <a:extLst>
                <a:ext uri="{FF2B5EF4-FFF2-40B4-BE49-F238E27FC236}">
                  <a16:creationId xmlns:a16="http://schemas.microsoft.com/office/drawing/2014/main" id="{AD5DFF28-980A-40FE-A4E9-B5D3D48F54C2}"/>
                </a:ext>
              </a:extLst>
            </p:cNvPr>
            <p:cNvSpPr/>
            <p:nvPr/>
          </p:nvSpPr>
          <p:spPr>
            <a:xfrm>
              <a:off x="3195458" y="3623609"/>
              <a:ext cx="1606414" cy="383943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1346" y="1"/>
                    <a:pt x="0" y="1346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77" y="6359"/>
                    <a:pt x="41124" y="6906"/>
                  </a:cubicBezTo>
                  <a:cubicBezTo>
                    <a:pt x="41672" y="7442"/>
                    <a:pt x="42005" y="8192"/>
                    <a:pt x="42005" y="9026"/>
                  </a:cubicBezTo>
                  <a:lnTo>
                    <a:pt x="42005" y="3013"/>
                  </a:lnTo>
                  <a:cubicBezTo>
                    <a:pt x="42005" y="2180"/>
                    <a:pt x="41672" y="1429"/>
                    <a:pt x="41124" y="882"/>
                  </a:cubicBezTo>
                  <a:cubicBezTo>
                    <a:pt x="40577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2" name="Google Shape;345;p19">
              <a:extLst>
                <a:ext uri="{FF2B5EF4-FFF2-40B4-BE49-F238E27FC236}">
                  <a16:creationId xmlns:a16="http://schemas.microsoft.com/office/drawing/2014/main" id="{E0B3834B-0C50-476A-B48D-B045DB8F56ED}"/>
                </a:ext>
              </a:extLst>
            </p:cNvPr>
            <p:cNvSpPr txBox="1"/>
            <p:nvPr/>
          </p:nvSpPr>
          <p:spPr>
            <a:xfrm>
              <a:off x="3265722" y="3955988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Carta de interés de ACP</a:t>
              </a:r>
            </a:p>
          </p:txBody>
        </p:sp>
        <p:sp>
          <p:nvSpPr>
            <p:cNvPr id="133" name="Google Shape;346;p19">
              <a:extLst>
                <a:ext uri="{FF2B5EF4-FFF2-40B4-BE49-F238E27FC236}">
                  <a16:creationId xmlns:a16="http://schemas.microsoft.com/office/drawing/2014/main" id="{21D95F42-3F5E-4E44-B2FC-CA2693466160}"/>
                </a:ext>
              </a:extLst>
            </p:cNvPr>
            <p:cNvSpPr txBox="1"/>
            <p:nvPr/>
          </p:nvSpPr>
          <p:spPr>
            <a:xfrm>
              <a:off x="3195450" y="3623609"/>
              <a:ext cx="1469700" cy="2559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12/01/2022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34" name="Google Shape;383;p19">
            <a:extLst>
              <a:ext uri="{FF2B5EF4-FFF2-40B4-BE49-F238E27FC236}">
                <a16:creationId xmlns:a16="http://schemas.microsoft.com/office/drawing/2014/main" id="{7E5C6849-D7A6-41EA-B5A1-3D325AEDF854}"/>
              </a:ext>
            </a:extLst>
          </p:cNvPr>
          <p:cNvGrpSpPr/>
          <p:nvPr/>
        </p:nvGrpSpPr>
        <p:grpSpPr>
          <a:xfrm>
            <a:off x="4319294" y="5882889"/>
            <a:ext cx="2079971" cy="979046"/>
            <a:chOff x="933838" y="3005721"/>
            <a:chExt cx="2079971" cy="979046"/>
          </a:xfrm>
        </p:grpSpPr>
        <p:sp>
          <p:nvSpPr>
            <p:cNvPr id="135" name="Google Shape;384;p19">
              <a:extLst>
                <a:ext uri="{FF2B5EF4-FFF2-40B4-BE49-F238E27FC236}">
                  <a16:creationId xmlns:a16="http://schemas.microsoft.com/office/drawing/2014/main" id="{7106FF43-2756-4F8F-8822-BC38AF49B5A9}"/>
                </a:ext>
              </a:extLst>
            </p:cNvPr>
            <p:cNvSpPr/>
            <p:nvPr/>
          </p:nvSpPr>
          <p:spPr>
            <a:xfrm>
              <a:off x="1033115" y="3023886"/>
              <a:ext cx="1980694" cy="960881"/>
            </a:xfrm>
            <a:custGeom>
              <a:avLst/>
              <a:gdLst/>
              <a:ahLst/>
              <a:cxnLst/>
              <a:rect l="l" t="t" r="r" b="b"/>
              <a:pathLst>
                <a:path w="51793" h="25126" extrusionOk="0">
                  <a:moveTo>
                    <a:pt x="33544" y="0"/>
                  </a:moveTo>
                  <a:cubicBezTo>
                    <a:pt x="33507" y="0"/>
                    <a:pt x="33470" y="1"/>
                    <a:pt x="33433" y="2"/>
                  </a:cubicBezTo>
                  <a:lnTo>
                    <a:pt x="3537" y="990"/>
                  </a:lnTo>
                  <a:cubicBezTo>
                    <a:pt x="1548" y="1050"/>
                    <a:pt x="0" y="2693"/>
                    <a:pt x="60" y="4657"/>
                  </a:cubicBezTo>
                  <a:lnTo>
                    <a:pt x="620" y="21695"/>
                  </a:lnTo>
                  <a:cubicBezTo>
                    <a:pt x="690" y="23611"/>
                    <a:pt x="2284" y="25126"/>
                    <a:pt x="4211" y="25126"/>
                  </a:cubicBezTo>
                  <a:cubicBezTo>
                    <a:pt x="4248" y="25126"/>
                    <a:pt x="4285" y="25125"/>
                    <a:pt x="4322" y="25124"/>
                  </a:cubicBezTo>
                  <a:lnTo>
                    <a:pt x="34231" y="24136"/>
                  </a:lnTo>
                  <a:cubicBezTo>
                    <a:pt x="36207" y="24076"/>
                    <a:pt x="37767" y="22433"/>
                    <a:pt x="37696" y="20469"/>
                  </a:cubicBezTo>
                  <a:lnTo>
                    <a:pt x="37636" y="18540"/>
                  </a:lnTo>
                  <a:cubicBezTo>
                    <a:pt x="37600" y="17409"/>
                    <a:pt x="38493" y="16468"/>
                    <a:pt x="39636" y="16433"/>
                  </a:cubicBezTo>
                  <a:lnTo>
                    <a:pt x="42982" y="16325"/>
                  </a:lnTo>
                  <a:cubicBezTo>
                    <a:pt x="43004" y="16325"/>
                    <a:pt x="43026" y="16324"/>
                    <a:pt x="43049" y="16324"/>
                  </a:cubicBezTo>
                  <a:cubicBezTo>
                    <a:pt x="43772" y="16324"/>
                    <a:pt x="44422" y="16700"/>
                    <a:pt x="44792" y="17266"/>
                  </a:cubicBezTo>
                  <a:cubicBezTo>
                    <a:pt x="45460" y="18291"/>
                    <a:pt x="46628" y="18959"/>
                    <a:pt x="47943" y="18959"/>
                  </a:cubicBezTo>
                  <a:cubicBezTo>
                    <a:pt x="47988" y="18959"/>
                    <a:pt x="48033" y="18958"/>
                    <a:pt x="48078" y="18957"/>
                  </a:cubicBezTo>
                  <a:cubicBezTo>
                    <a:pt x="50162" y="18885"/>
                    <a:pt x="51793" y="17159"/>
                    <a:pt x="51721" y="15099"/>
                  </a:cubicBezTo>
                  <a:cubicBezTo>
                    <a:pt x="51663" y="13076"/>
                    <a:pt x="49974" y="11490"/>
                    <a:pt x="47940" y="11490"/>
                  </a:cubicBezTo>
                  <a:cubicBezTo>
                    <a:pt x="47903" y="11490"/>
                    <a:pt x="47865" y="11490"/>
                    <a:pt x="47828" y="11491"/>
                  </a:cubicBezTo>
                  <a:cubicBezTo>
                    <a:pt x="46459" y="11539"/>
                    <a:pt x="45292" y="12301"/>
                    <a:pt x="44661" y="13396"/>
                  </a:cubicBezTo>
                  <a:cubicBezTo>
                    <a:pt x="44327" y="14004"/>
                    <a:pt x="43673" y="14432"/>
                    <a:pt x="42911" y="14456"/>
                  </a:cubicBezTo>
                  <a:lnTo>
                    <a:pt x="39577" y="14575"/>
                  </a:lnTo>
                  <a:cubicBezTo>
                    <a:pt x="39555" y="14576"/>
                    <a:pt x="39533" y="14576"/>
                    <a:pt x="39511" y="14576"/>
                  </a:cubicBezTo>
                  <a:cubicBezTo>
                    <a:pt x="38397" y="14576"/>
                    <a:pt x="37480" y="13696"/>
                    <a:pt x="37434" y="12599"/>
                  </a:cubicBezTo>
                  <a:lnTo>
                    <a:pt x="37136" y="3431"/>
                  </a:lnTo>
                  <a:cubicBezTo>
                    <a:pt x="37078" y="1515"/>
                    <a:pt x="35472" y="0"/>
                    <a:pt x="33544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6" name="Google Shape;385;p19">
              <a:extLst>
                <a:ext uri="{FF2B5EF4-FFF2-40B4-BE49-F238E27FC236}">
                  <a16:creationId xmlns:a16="http://schemas.microsoft.com/office/drawing/2014/main" id="{F25D8F5D-7DF0-4B44-AD29-5F470A9F4707}"/>
                </a:ext>
              </a:extLst>
            </p:cNvPr>
            <p:cNvSpPr/>
            <p:nvPr/>
          </p:nvSpPr>
          <p:spPr>
            <a:xfrm>
              <a:off x="933838" y="3261739"/>
              <a:ext cx="177598" cy="256061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7"/>
                    <a:pt x="1" y="2179"/>
                    <a:pt x="1" y="3001"/>
                  </a:cubicBezTo>
                  <a:cubicBezTo>
                    <a:pt x="1" y="4668"/>
                    <a:pt x="1346" y="6013"/>
                    <a:pt x="3001" y="6013"/>
                  </a:cubicBezTo>
                  <a:lnTo>
                    <a:pt x="4644" y="6013"/>
                  </a:lnTo>
                  <a:lnTo>
                    <a:pt x="4644" y="1"/>
                  </a:lnTo>
                  <a:close/>
                </a:path>
              </a:pathLst>
            </a:custGeom>
            <a:solidFill>
              <a:srgbClr val="CF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7" name="Google Shape;386;p19">
              <a:extLst>
                <a:ext uri="{FF2B5EF4-FFF2-40B4-BE49-F238E27FC236}">
                  <a16:creationId xmlns:a16="http://schemas.microsoft.com/office/drawing/2014/main" id="{288BA676-9D19-4C1E-AAA4-BD905185D537}"/>
                </a:ext>
              </a:extLst>
            </p:cNvPr>
            <p:cNvSpPr/>
            <p:nvPr/>
          </p:nvSpPr>
          <p:spPr>
            <a:xfrm>
              <a:off x="1071816" y="3005721"/>
              <a:ext cx="1939277" cy="923901"/>
            </a:xfrm>
            <a:custGeom>
              <a:avLst/>
              <a:gdLst/>
              <a:ahLst/>
              <a:cxnLst/>
              <a:rect l="l" t="t" r="r" b="b"/>
              <a:pathLst>
                <a:path w="50710" h="24159" extrusionOk="0">
                  <a:moveTo>
                    <a:pt x="3549" y="1"/>
                  </a:moveTo>
                  <a:cubicBezTo>
                    <a:pt x="1584" y="1"/>
                    <a:pt x="1" y="1596"/>
                    <a:pt x="1" y="3561"/>
                  </a:cubicBezTo>
                  <a:lnTo>
                    <a:pt x="1" y="20610"/>
                  </a:lnTo>
                  <a:cubicBezTo>
                    <a:pt x="1" y="22563"/>
                    <a:pt x="1584" y="24158"/>
                    <a:pt x="3549" y="24158"/>
                  </a:cubicBezTo>
                  <a:lnTo>
                    <a:pt x="33124" y="24158"/>
                  </a:lnTo>
                  <a:cubicBezTo>
                    <a:pt x="35088" y="24158"/>
                    <a:pt x="36684" y="22563"/>
                    <a:pt x="36684" y="20610"/>
                  </a:cubicBezTo>
                  <a:lnTo>
                    <a:pt x="36684" y="18670"/>
                  </a:lnTo>
                  <a:cubicBezTo>
                    <a:pt x="36684" y="17550"/>
                    <a:pt x="37600" y="16634"/>
                    <a:pt x="38720" y="16634"/>
                  </a:cubicBezTo>
                  <a:lnTo>
                    <a:pt x="42030" y="16634"/>
                  </a:lnTo>
                  <a:cubicBezTo>
                    <a:pt x="42780" y="16634"/>
                    <a:pt x="43435" y="17039"/>
                    <a:pt x="43792" y="17634"/>
                  </a:cubicBezTo>
                  <a:cubicBezTo>
                    <a:pt x="44447" y="18705"/>
                    <a:pt x="45625" y="19432"/>
                    <a:pt x="46983" y="19432"/>
                  </a:cubicBezTo>
                  <a:cubicBezTo>
                    <a:pt x="49042" y="19432"/>
                    <a:pt x="50709" y="17765"/>
                    <a:pt x="50709" y="15693"/>
                  </a:cubicBezTo>
                  <a:cubicBezTo>
                    <a:pt x="50709" y="13633"/>
                    <a:pt x="49042" y="11966"/>
                    <a:pt x="46983" y="11966"/>
                  </a:cubicBezTo>
                  <a:cubicBezTo>
                    <a:pt x="45625" y="11966"/>
                    <a:pt x="44447" y="12693"/>
                    <a:pt x="43792" y="13764"/>
                  </a:cubicBezTo>
                  <a:cubicBezTo>
                    <a:pt x="43435" y="14360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8"/>
                    <a:pt x="36684" y="12728"/>
                  </a:cubicBezTo>
                  <a:lnTo>
                    <a:pt x="36684" y="3561"/>
                  </a:lnTo>
                  <a:cubicBezTo>
                    <a:pt x="36684" y="1596"/>
                    <a:pt x="35088" y="1"/>
                    <a:pt x="33124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8" name="Google Shape;387;p19">
              <a:extLst>
                <a:ext uri="{FF2B5EF4-FFF2-40B4-BE49-F238E27FC236}">
                  <a16:creationId xmlns:a16="http://schemas.microsoft.com/office/drawing/2014/main" id="{8CCDD30D-8BA4-41F1-AFEE-416DD7BEF978}"/>
                </a:ext>
              </a:extLst>
            </p:cNvPr>
            <p:cNvSpPr/>
            <p:nvPr/>
          </p:nvSpPr>
          <p:spPr>
            <a:xfrm>
              <a:off x="2756820" y="3488448"/>
              <a:ext cx="232247" cy="232706"/>
            </a:xfrm>
            <a:custGeom>
              <a:avLst/>
              <a:gdLst/>
              <a:ahLst/>
              <a:cxnLst/>
              <a:rect l="l" t="t" r="r" b="b"/>
              <a:pathLst>
                <a:path w="6073" h="6085" extrusionOk="0">
                  <a:moveTo>
                    <a:pt x="3037" y="0"/>
                  </a:moveTo>
                  <a:cubicBezTo>
                    <a:pt x="1358" y="0"/>
                    <a:pt x="0" y="1369"/>
                    <a:pt x="0" y="3036"/>
                  </a:cubicBezTo>
                  <a:cubicBezTo>
                    <a:pt x="0" y="4715"/>
                    <a:pt x="1358" y="6084"/>
                    <a:pt x="3037" y="6084"/>
                  </a:cubicBezTo>
                  <a:cubicBezTo>
                    <a:pt x="4715" y="6084"/>
                    <a:pt x="6073" y="4715"/>
                    <a:pt x="6073" y="3036"/>
                  </a:cubicBezTo>
                  <a:cubicBezTo>
                    <a:pt x="6073" y="1369"/>
                    <a:pt x="4715" y="0"/>
                    <a:pt x="3037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9" name="Google Shape;388;p19">
              <a:extLst>
                <a:ext uri="{FF2B5EF4-FFF2-40B4-BE49-F238E27FC236}">
                  <a16:creationId xmlns:a16="http://schemas.microsoft.com/office/drawing/2014/main" id="{68722317-6192-4948-8C24-10A14CDA6A24}"/>
                </a:ext>
              </a:extLst>
            </p:cNvPr>
            <p:cNvSpPr/>
            <p:nvPr/>
          </p:nvSpPr>
          <p:spPr>
            <a:xfrm>
              <a:off x="935214" y="3035660"/>
              <a:ext cx="1606414" cy="369104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2168" y="0"/>
                    <a:pt x="1417" y="346"/>
                    <a:pt x="882" y="881"/>
                  </a:cubicBezTo>
                  <a:cubicBezTo>
                    <a:pt x="334" y="1429"/>
                    <a:pt x="1" y="2179"/>
                    <a:pt x="1" y="3013"/>
                  </a:cubicBezTo>
                  <a:lnTo>
                    <a:pt x="1" y="8311"/>
                  </a:lnTo>
                  <a:lnTo>
                    <a:pt x="24" y="8668"/>
                  </a:lnTo>
                  <a:cubicBezTo>
                    <a:pt x="108" y="7978"/>
                    <a:pt x="417" y="7370"/>
                    <a:pt x="882" y="6894"/>
                  </a:cubicBezTo>
                  <a:cubicBezTo>
                    <a:pt x="1417" y="6358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2894"/>
                    <a:pt x="42006" y="2775"/>
                    <a:pt x="41982" y="2655"/>
                  </a:cubicBezTo>
                  <a:cubicBezTo>
                    <a:pt x="41815" y="1167"/>
                    <a:pt x="40541" y="0"/>
                    <a:pt x="3900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0" name="Google Shape;389;p19">
              <a:extLst>
                <a:ext uri="{FF2B5EF4-FFF2-40B4-BE49-F238E27FC236}">
                  <a16:creationId xmlns:a16="http://schemas.microsoft.com/office/drawing/2014/main" id="{ADDDD94C-8C69-4816-9988-BA8C9E851EC3}"/>
                </a:ext>
              </a:extLst>
            </p:cNvPr>
            <p:cNvSpPr/>
            <p:nvPr/>
          </p:nvSpPr>
          <p:spPr>
            <a:xfrm>
              <a:off x="935214" y="3005729"/>
              <a:ext cx="1606414" cy="383794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8"/>
                    <a:pt x="1" y="2168"/>
                    <a:pt x="1" y="3001"/>
                  </a:cubicBezTo>
                  <a:lnTo>
                    <a:pt x="1" y="9014"/>
                  </a:lnTo>
                  <a:cubicBezTo>
                    <a:pt x="1" y="8192"/>
                    <a:pt x="334" y="7430"/>
                    <a:pt x="882" y="6895"/>
                  </a:cubicBezTo>
                  <a:cubicBezTo>
                    <a:pt x="1417" y="6347"/>
                    <a:pt x="2168" y="6014"/>
                    <a:pt x="3001" y="6014"/>
                  </a:cubicBezTo>
                  <a:lnTo>
                    <a:pt x="39006" y="6014"/>
                  </a:lnTo>
                  <a:cubicBezTo>
                    <a:pt x="40660" y="6014"/>
                    <a:pt x="42006" y="4668"/>
                    <a:pt x="42006" y="3001"/>
                  </a:cubicBezTo>
                  <a:cubicBezTo>
                    <a:pt x="42006" y="1346"/>
                    <a:pt x="40660" y="1"/>
                    <a:pt x="39006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1" name="Google Shape;390;p19">
              <a:extLst>
                <a:ext uri="{FF2B5EF4-FFF2-40B4-BE49-F238E27FC236}">
                  <a16:creationId xmlns:a16="http://schemas.microsoft.com/office/drawing/2014/main" id="{706C0B8D-9955-4AC9-8FCE-73C407708FE2}"/>
                </a:ext>
              </a:extLst>
            </p:cNvPr>
            <p:cNvSpPr txBox="1"/>
            <p:nvPr/>
          </p:nvSpPr>
          <p:spPr>
            <a:xfrm>
              <a:off x="1081172" y="3338113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Revisión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del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presupuesto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por ACP</a:t>
              </a:r>
            </a:p>
          </p:txBody>
        </p:sp>
        <p:sp>
          <p:nvSpPr>
            <p:cNvPr id="142" name="Google Shape;391;p19">
              <a:extLst>
                <a:ext uri="{FF2B5EF4-FFF2-40B4-BE49-F238E27FC236}">
                  <a16:creationId xmlns:a16="http://schemas.microsoft.com/office/drawing/2014/main" id="{5903110A-DE3A-483F-9CD6-EED190E6094D}"/>
                </a:ext>
              </a:extLst>
            </p:cNvPr>
            <p:cNvSpPr txBox="1"/>
            <p:nvPr/>
          </p:nvSpPr>
          <p:spPr>
            <a:xfrm>
              <a:off x="1071825" y="3005788"/>
              <a:ext cx="1469700" cy="2559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08/02/2022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4" name="Grupo 143">
            <a:extLst>
              <a:ext uri="{FF2B5EF4-FFF2-40B4-BE49-F238E27FC236}">
                <a16:creationId xmlns:a16="http://schemas.microsoft.com/office/drawing/2014/main" id="{C39C07F8-42A4-4617-8BFA-327C416CB9F8}"/>
              </a:ext>
            </a:extLst>
          </p:cNvPr>
          <p:cNvGrpSpPr/>
          <p:nvPr/>
        </p:nvGrpSpPr>
        <p:grpSpPr>
          <a:xfrm>
            <a:off x="109463" y="2292342"/>
            <a:ext cx="3886845" cy="2494800"/>
            <a:chOff x="265429" y="2335355"/>
            <a:chExt cx="4279358" cy="2494800"/>
          </a:xfrm>
        </p:grpSpPr>
        <p:pic>
          <p:nvPicPr>
            <p:cNvPr id="145" name="Imagen 144">
              <a:extLst>
                <a:ext uri="{FF2B5EF4-FFF2-40B4-BE49-F238E27FC236}">
                  <a16:creationId xmlns:a16="http://schemas.microsoft.com/office/drawing/2014/main" id="{C450F73E-338C-4C2C-82E1-5DE944BD1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429" y="2335355"/>
              <a:ext cx="2153913" cy="2494173"/>
            </a:xfrm>
            <a:prstGeom prst="rect">
              <a:avLst/>
            </a:prstGeom>
          </p:spPr>
        </p:pic>
        <p:pic>
          <p:nvPicPr>
            <p:cNvPr id="146" name="Imagen 145">
              <a:extLst>
                <a:ext uri="{FF2B5EF4-FFF2-40B4-BE49-F238E27FC236}">
                  <a16:creationId xmlns:a16="http://schemas.microsoft.com/office/drawing/2014/main" id="{E98D2753-3249-4306-A334-397E424F8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9457" y="2335355"/>
              <a:ext cx="2125330" cy="2494800"/>
            </a:xfrm>
            <a:prstGeom prst="rect">
              <a:avLst/>
            </a:prstGeom>
          </p:spPr>
        </p:pic>
      </p:grp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3A0507A4-46F8-4093-98EA-28F33FA344B3}"/>
              </a:ext>
            </a:extLst>
          </p:cNvPr>
          <p:cNvSpPr txBox="1"/>
          <p:nvPr/>
        </p:nvSpPr>
        <p:spPr>
          <a:xfrm>
            <a:off x="10616" y="4884512"/>
            <a:ext cx="413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dirty="0"/>
              <a:t>(*) La fecha 15/10/2020 corresponde al segundo pedido de Informe Previo a la CGR, dado que en el primer pedido (21/05/2018), el levantamiento de observaciones superó el plazo otorgado por la CGR; por lo que, se tuvo que iniciar nuevamente la gestión de solicitud de Informe Previo.</a:t>
            </a:r>
          </a:p>
        </p:txBody>
      </p:sp>
      <p:sp>
        <p:nvSpPr>
          <p:cNvPr id="143" name="Google Shape;336;p19">
            <a:extLst>
              <a:ext uri="{FF2B5EF4-FFF2-40B4-BE49-F238E27FC236}">
                <a16:creationId xmlns:a16="http://schemas.microsoft.com/office/drawing/2014/main" id="{AF1BDBF4-A8CD-201F-B0E6-F6D2D84E2F90}"/>
              </a:ext>
            </a:extLst>
          </p:cNvPr>
          <p:cNvSpPr/>
          <p:nvPr/>
        </p:nvSpPr>
        <p:spPr>
          <a:xfrm>
            <a:off x="10260506" y="2759111"/>
            <a:ext cx="45719" cy="1755876"/>
          </a:xfrm>
          <a:custGeom>
            <a:avLst/>
            <a:gdLst/>
            <a:ahLst/>
            <a:cxnLst/>
            <a:rect l="l" t="t" r="r" b="b"/>
            <a:pathLst>
              <a:path w="1513" h="166415" extrusionOk="0">
                <a:moveTo>
                  <a:pt x="751" y="1"/>
                </a:moveTo>
                <a:cubicBezTo>
                  <a:pt x="346" y="1"/>
                  <a:pt x="1" y="334"/>
                  <a:pt x="1" y="751"/>
                </a:cubicBezTo>
                <a:lnTo>
                  <a:pt x="1" y="165664"/>
                </a:lnTo>
                <a:cubicBezTo>
                  <a:pt x="1" y="166081"/>
                  <a:pt x="334" y="166414"/>
                  <a:pt x="751" y="166414"/>
                </a:cubicBezTo>
                <a:cubicBezTo>
                  <a:pt x="1167" y="166414"/>
                  <a:pt x="1513" y="166081"/>
                  <a:pt x="1513" y="165664"/>
                </a:cubicBezTo>
                <a:lnTo>
                  <a:pt x="1513" y="751"/>
                </a:lnTo>
                <a:cubicBezTo>
                  <a:pt x="1513" y="334"/>
                  <a:pt x="1167" y="1"/>
                  <a:pt x="7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66" name="Google Shape;356;p19">
            <a:extLst>
              <a:ext uri="{FF2B5EF4-FFF2-40B4-BE49-F238E27FC236}">
                <a16:creationId xmlns:a16="http://schemas.microsoft.com/office/drawing/2014/main" id="{40D69D69-7317-E71F-2905-D8FBB8BE2C43}"/>
              </a:ext>
            </a:extLst>
          </p:cNvPr>
          <p:cNvGrpSpPr/>
          <p:nvPr/>
        </p:nvGrpSpPr>
        <p:grpSpPr>
          <a:xfrm>
            <a:off x="10129931" y="3707758"/>
            <a:ext cx="2078594" cy="979497"/>
            <a:chOff x="2723278" y="1150750"/>
            <a:chExt cx="2078594" cy="979497"/>
          </a:xfrm>
        </p:grpSpPr>
        <p:sp>
          <p:nvSpPr>
            <p:cNvPr id="167" name="Google Shape;357;p19">
              <a:extLst>
                <a:ext uri="{FF2B5EF4-FFF2-40B4-BE49-F238E27FC236}">
                  <a16:creationId xmlns:a16="http://schemas.microsoft.com/office/drawing/2014/main" id="{436D41E9-CC15-B06E-E5D5-96CEF951EDA9}"/>
                </a:ext>
              </a:extLst>
            </p:cNvPr>
            <p:cNvSpPr/>
            <p:nvPr/>
          </p:nvSpPr>
          <p:spPr>
            <a:xfrm>
              <a:off x="2723278" y="1169328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28" y="1"/>
                  </a:moveTo>
                  <a:cubicBezTo>
                    <a:pt x="16310" y="1"/>
                    <a:pt x="14715" y="1511"/>
                    <a:pt x="14657" y="3432"/>
                  </a:cubicBezTo>
                  <a:lnTo>
                    <a:pt x="14348" y="12588"/>
                  </a:lnTo>
                  <a:cubicBezTo>
                    <a:pt x="14312" y="13697"/>
                    <a:pt x="13396" y="14565"/>
                    <a:pt x="12283" y="14565"/>
                  </a:cubicBezTo>
                  <a:cubicBezTo>
                    <a:pt x="12261" y="14565"/>
                    <a:pt x="12239" y="14565"/>
                    <a:pt x="12216" y="14564"/>
                  </a:cubicBezTo>
                  <a:lnTo>
                    <a:pt x="8871" y="14457"/>
                  </a:lnTo>
                  <a:cubicBezTo>
                    <a:pt x="8121" y="14433"/>
                    <a:pt x="7466" y="14005"/>
                    <a:pt x="7132" y="13397"/>
                  </a:cubicBezTo>
                  <a:cubicBezTo>
                    <a:pt x="6501" y="12302"/>
                    <a:pt x="5334" y="11540"/>
                    <a:pt x="3965" y="11492"/>
                  </a:cubicBezTo>
                  <a:cubicBezTo>
                    <a:pt x="3921" y="11491"/>
                    <a:pt x="3877" y="11490"/>
                    <a:pt x="3833" y="11490"/>
                  </a:cubicBezTo>
                  <a:cubicBezTo>
                    <a:pt x="1808" y="11490"/>
                    <a:pt x="130" y="13084"/>
                    <a:pt x="60" y="15100"/>
                  </a:cubicBezTo>
                  <a:cubicBezTo>
                    <a:pt x="0" y="17160"/>
                    <a:pt x="1632" y="18886"/>
                    <a:pt x="3715" y="18958"/>
                  </a:cubicBezTo>
                  <a:cubicBezTo>
                    <a:pt x="3750" y="18959"/>
                    <a:pt x="3784" y="18959"/>
                    <a:pt x="3818" y="18959"/>
                  </a:cubicBezTo>
                  <a:cubicBezTo>
                    <a:pt x="5145" y="18959"/>
                    <a:pt x="6317" y="18288"/>
                    <a:pt x="7001" y="17267"/>
                  </a:cubicBezTo>
                  <a:cubicBezTo>
                    <a:pt x="7371" y="16690"/>
                    <a:pt x="8020" y="16325"/>
                    <a:pt x="8743" y="16325"/>
                  </a:cubicBezTo>
                  <a:cubicBezTo>
                    <a:pt x="8765" y="16325"/>
                    <a:pt x="8788" y="16326"/>
                    <a:pt x="8811" y="16326"/>
                  </a:cubicBezTo>
                  <a:lnTo>
                    <a:pt x="12157" y="16434"/>
                  </a:lnTo>
                  <a:cubicBezTo>
                    <a:pt x="13300" y="16469"/>
                    <a:pt x="14193" y="17410"/>
                    <a:pt x="14157" y="18541"/>
                  </a:cubicBezTo>
                  <a:lnTo>
                    <a:pt x="14097" y="20470"/>
                  </a:lnTo>
                  <a:cubicBezTo>
                    <a:pt x="14026" y="22434"/>
                    <a:pt x="15586" y="24077"/>
                    <a:pt x="17562" y="24137"/>
                  </a:cubicBezTo>
                  <a:lnTo>
                    <a:pt x="47459" y="25125"/>
                  </a:lnTo>
                  <a:cubicBezTo>
                    <a:pt x="47496" y="25126"/>
                    <a:pt x="47533" y="25127"/>
                    <a:pt x="47570" y="25127"/>
                  </a:cubicBezTo>
                  <a:cubicBezTo>
                    <a:pt x="49509" y="25127"/>
                    <a:pt x="51103" y="23612"/>
                    <a:pt x="51174" y="21696"/>
                  </a:cubicBezTo>
                  <a:lnTo>
                    <a:pt x="51733" y="4646"/>
                  </a:lnTo>
                  <a:cubicBezTo>
                    <a:pt x="51793" y="2694"/>
                    <a:pt x="50245" y="1051"/>
                    <a:pt x="48257" y="979"/>
                  </a:cubicBezTo>
                  <a:lnTo>
                    <a:pt x="18360" y="3"/>
                  </a:lnTo>
                  <a:cubicBezTo>
                    <a:pt x="18316" y="1"/>
                    <a:pt x="18271" y="1"/>
                    <a:pt x="18228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68" name="Google Shape;358;p19">
              <a:extLst>
                <a:ext uri="{FF2B5EF4-FFF2-40B4-BE49-F238E27FC236}">
                  <a16:creationId xmlns:a16="http://schemas.microsoft.com/office/drawing/2014/main" id="{FF859535-D93B-B273-C9DE-63CD997001AA}"/>
                </a:ext>
              </a:extLst>
            </p:cNvPr>
            <p:cNvSpPr/>
            <p:nvPr/>
          </p:nvSpPr>
          <p:spPr>
            <a:xfrm>
              <a:off x="4624272" y="1406505"/>
              <a:ext cx="177598" cy="256316"/>
            </a:xfrm>
            <a:custGeom>
              <a:avLst/>
              <a:gdLst/>
              <a:ahLst/>
              <a:cxnLst/>
              <a:rect l="l" t="t" r="r" b="b"/>
              <a:pathLst>
                <a:path w="4644" h="6026" extrusionOk="0">
                  <a:moveTo>
                    <a:pt x="0" y="1"/>
                  </a:moveTo>
                  <a:lnTo>
                    <a:pt x="0" y="6025"/>
                  </a:lnTo>
                  <a:lnTo>
                    <a:pt x="1643" y="6025"/>
                  </a:lnTo>
                  <a:cubicBezTo>
                    <a:pt x="3298" y="6025"/>
                    <a:pt x="4643" y="4668"/>
                    <a:pt x="4643" y="3013"/>
                  </a:cubicBezTo>
                  <a:cubicBezTo>
                    <a:pt x="4643" y="2179"/>
                    <a:pt x="4310" y="1429"/>
                    <a:pt x="3762" y="894"/>
                  </a:cubicBezTo>
                  <a:cubicBezTo>
                    <a:pt x="3215" y="346"/>
                    <a:pt x="2465" y="1"/>
                    <a:pt x="1643" y="1"/>
                  </a:cubicBezTo>
                  <a:close/>
                </a:path>
              </a:pathLst>
            </a:custGeom>
            <a:solidFill>
              <a:srgbClr val="20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69" name="Google Shape;359;p19">
              <a:extLst>
                <a:ext uri="{FF2B5EF4-FFF2-40B4-BE49-F238E27FC236}">
                  <a16:creationId xmlns:a16="http://schemas.microsoft.com/office/drawing/2014/main" id="{98BFFB0B-3779-2FE7-C87D-47D7A673B1F8}"/>
                </a:ext>
              </a:extLst>
            </p:cNvPr>
            <p:cNvSpPr/>
            <p:nvPr/>
          </p:nvSpPr>
          <p:spPr>
            <a:xfrm>
              <a:off x="2725573" y="1151201"/>
              <a:ext cx="1939698" cy="923901"/>
            </a:xfrm>
            <a:custGeom>
              <a:avLst/>
              <a:gdLst/>
              <a:ahLst/>
              <a:cxnLst/>
              <a:rect l="l" t="t" r="r" b="b"/>
              <a:pathLst>
                <a:path w="50721" h="24159" extrusionOk="0">
                  <a:moveTo>
                    <a:pt x="17597" y="1"/>
                  </a:moveTo>
                  <a:cubicBezTo>
                    <a:pt x="15633" y="1"/>
                    <a:pt x="14037" y="1596"/>
                    <a:pt x="14037" y="3561"/>
                  </a:cubicBezTo>
                  <a:lnTo>
                    <a:pt x="14037" y="12717"/>
                  </a:lnTo>
                  <a:cubicBezTo>
                    <a:pt x="14037" y="13848"/>
                    <a:pt x="13121" y="14764"/>
                    <a:pt x="11990" y="14764"/>
                  </a:cubicBezTo>
                  <a:lnTo>
                    <a:pt x="8692" y="14764"/>
                  </a:lnTo>
                  <a:cubicBezTo>
                    <a:pt x="7941" y="14764"/>
                    <a:pt x="7287" y="14360"/>
                    <a:pt x="6929" y="13764"/>
                  </a:cubicBezTo>
                  <a:cubicBezTo>
                    <a:pt x="6275" y="12681"/>
                    <a:pt x="5084" y="11966"/>
                    <a:pt x="3739" y="11966"/>
                  </a:cubicBezTo>
                  <a:cubicBezTo>
                    <a:pt x="1679" y="11966"/>
                    <a:pt x="0" y="13633"/>
                    <a:pt x="0" y="15693"/>
                  </a:cubicBezTo>
                  <a:cubicBezTo>
                    <a:pt x="0" y="17753"/>
                    <a:pt x="1679" y="19432"/>
                    <a:pt x="3739" y="19432"/>
                  </a:cubicBezTo>
                  <a:cubicBezTo>
                    <a:pt x="5084" y="19432"/>
                    <a:pt x="6275" y="18705"/>
                    <a:pt x="6929" y="17634"/>
                  </a:cubicBezTo>
                  <a:cubicBezTo>
                    <a:pt x="7287" y="17027"/>
                    <a:pt x="7941" y="16634"/>
                    <a:pt x="8692" y="16634"/>
                  </a:cubicBezTo>
                  <a:lnTo>
                    <a:pt x="11990" y="16634"/>
                  </a:lnTo>
                  <a:cubicBezTo>
                    <a:pt x="13121" y="16634"/>
                    <a:pt x="14037" y="17539"/>
                    <a:pt x="14037" y="18670"/>
                  </a:cubicBezTo>
                  <a:lnTo>
                    <a:pt x="14037" y="20598"/>
                  </a:lnTo>
                  <a:cubicBezTo>
                    <a:pt x="14037" y="22563"/>
                    <a:pt x="15633" y="24158"/>
                    <a:pt x="17597" y="24158"/>
                  </a:cubicBezTo>
                  <a:lnTo>
                    <a:pt x="47173" y="24158"/>
                  </a:lnTo>
                  <a:cubicBezTo>
                    <a:pt x="49137" y="24158"/>
                    <a:pt x="50721" y="22563"/>
                    <a:pt x="50721" y="20598"/>
                  </a:cubicBezTo>
                  <a:lnTo>
                    <a:pt x="50721" y="3561"/>
                  </a:lnTo>
                  <a:cubicBezTo>
                    <a:pt x="50721" y="1596"/>
                    <a:pt x="49137" y="1"/>
                    <a:pt x="4717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0" name="Google Shape;360;p19">
              <a:extLst>
                <a:ext uri="{FF2B5EF4-FFF2-40B4-BE49-F238E27FC236}">
                  <a16:creationId xmlns:a16="http://schemas.microsoft.com/office/drawing/2014/main" id="{2E2EC3C0-FEF2-459A-7DAD-6DCB3B5BCFC9}"/>
                </a:ext>
              </a:extLst>
            </p:cNvPr>
            <p:cNvSpPr/>
            <p:nvPr/>
          </p:nvSpPr>
          <p:spPr>
            <a:xfrm>
              <a:off x="2752419" y="1635195"/>
              <a:ext cx="232247" cy="232285"/>
            </a:xfrm>
            <a:custGeom>
              <a:avLst/>
              <a:gdLst/>
              <a:ahLst/>
              <a:cxnLst/>
              <a:rect l="l" t="t" r="r" b="b"/>
              <a:pathLst>
                <a:path w="6073" h="6074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1" name="Google Shape;361;p19">
              <a:extLst>
                <a:ext uri="{FF2B5EF4-FFF2-40B4-BE49-F238E27FC236}">
                  <a16:creationId xmlns:a16="http://schemas.microsoft.com/office/drawing/2014/main" id="{57795A7F-EEBB-7C9B-7A85-8363F375332E}"/>
                </a:ext>
              </a:extLst>
            </p:cNvPr>
            <p:cNvSpPr/>
            <p:nvPr/>
          </p:nvSpPr>
          <p:spPr>
            <a:xfrm>
              <a:off x="3195458" y="1181162"/>
              <a:ext cx="1606414" cy="36873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1465" y="0"/>
                    <a:pt x="191" y="1155"/>
                    <a:pt x="12" y="2655"/>
                  </a:cubicBezTo>
                  <a:cubicBezTo>
                    <a:pt x="0" y="2775"/>
                    <a:pt x="0" y="2894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89" y="6358"/>
                    <a:pt x="41124" y="6894"/>
                  </a:cubicBezTo>
                  <a:cubicBezTo>
                    <a:pt x="41589" y="7358"/>
                    <a:pt x="41898" y="7978"/>
                    <a:pt x="41982" y="8668"/>
                  </a:cubicBezTo>
                  <a:lnTo>
                    <a:pt x="42005" y="8311"/>
                  </a:lnTo>
                  <a:lnTo>
                    <a:pt x="42005" y="3013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89" y="346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2" name="Google Shape;362;p19">
              <a:extLst>
                <a:ext uri="{FF2B5EF4-FFF2-40B4-BE49-F238E27FC236}">
                  <a16:creationId xmlns:a16="http://schemas.microsoft.com/office/drawing/2014/main" id="{9576C1C4-9842-D79B-3657-21303CA50B93}"/>
                </a:ext>
              </a:extLst>
            </p:cNvPr>
            <p:cNvSpPr/>
            <p:nvPr/>
          </p:nvSpPr>
          <p:spPr>
            <a:xfrm>
              <a:off x="3195458" y="1150750"/>
              <a:ext cx="1606414" cy="383921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1346" y="1"/>
                    <a:pt x="0" y="1346"/>
                    <a:pt x="0" y="3013"/>
                  </a:cubicBezTo>
                  <a:cubicBezTo>
                    <a:pt x="0" y="4668"/>
                    <a:pt x="1346" y="6014"/>
                    <a:pt x="3001" y="6014"/>
                  </a:cubicBezTo>
                  <a:lnTo>
                    <a:pt x="39005" y="6014"/>
                  </a:lnTo>
                  <a:cubicBezTo>
                    <a:pt x="39827" y="6014"/>
                    <a:pt x="40577" y="6359"/>
                    <a:pt x="41124" y="6907"/>
                  </a:cubicBezTo>
                  <a:cubicBezTo>
                    <a:pt x="41672" y="7442"/>
                    <a:pt x="42005" y="8192"/>
                    <a:pt x="42005" y="9026"/>
                  </a:cubicBezTo>
                  <a:lnTo>
                    <a:pt x="42005" y="3013"/>
                  </a:lnTo>
                  <a:cubicBezTo>
                    <a:pt x="42005" y="2180"/>
                    <a:pt x="41672" y="1430"/>
                    <a:pt x="41124" y="882"/>
                  </a:cubicBezTo>
                  <a:cubicBezTo>
                    <a:pt x="40577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3" name="Google Shape;363;p19">
              <a:extLst>
                <a:ext uri="{FF2B5EF4-FFF2-40B4-BE49-F238E27FC236}">
                  <a16:creationId xmlns:a16="http://schemas.microsoft.com/office/drawing/2014/main" id="{CF306430-7F59-8AED-9CA0-9685740163CA}"/>
                </a:ext>
              </a:extLst>
            </p:cNvPr>
            <p:cNvSpPr txBox="1"/>
            <p:nvPr/>
          </p:nvSpPr>
          <p:spPr>
            <a:xfrm>
              <a:off x="3265722" y="1475500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ACP desiste de promover el proyecto</a:t>
              </a:r>
            </a:p>
          </p:txBody>
        </p:sp>
        <p:sp>
          <p:nvSpPr>
            <p:cNvPr id="174" name="Google Shape;364;p19">
              <a:extLst>
                <a:ext uri="{FF2B5EF4-FFF2-40B4-BE49-F238E27FC236}">
                  <a16:creationId xmlns:a16="http://schemas.microsoft.com/office/drawing/2014/main" id="{5C168308-91AE-8970-5DAC-07319844D7AB}"/>
                </a:ext>
              </a:extLst>
            </p:cNvPr>
            <p:cNvSpPr txBox="1"/>
            <p:nvPr/>
          </p:nvSpPr>
          <p:spPr>
            <a:xfrm>
              <a:off x="3195450" y="1150750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06/06/2022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75" name="Google Shape;365;p19">
            <a:extLst>
              <a:ext uri="{FF2B5EF4-FFF2-40B4-BE49-F238E27FC236}">
                <a16:creationId xmlns:a16="http://schemas.microsoft.com/office/drawing/2014/main" id="{4AD6E460-A8BE-7D69-7D8D-F34F39F1305D}"/>
              </a:ext>
            </a:extLst>
          </p:cNvPr>
          <p:cNvGrpSpPr/>
          <p:nvPr/>
        </p:nvGrpSpPr>
        <p:grpSpPr>
          <a:xfrm>
            <a:off x="8340491" y="3089908"/>
            <a:ext cx="2079971" cy="979046"/>
            <a:chOff x="933838" y="532900"/>
            <a:chExt cx="2079971" cy="979046"/>
          </a:xfrm>
        </p:grpSpPr>
        <p:sp>
          <p:nvSpPr>
            <p:cNvPr id="177" name="Google Shape;366;p19">
              <a:extLst>
                <a:ext uri="{FF2B5EF4-FFF2-40B4-BE49-F238E27FC236}">
                  <a16:creationId xmlns:a16="http://schemas.microsoft.com/office/drawing/2014/main" id="{AD2B9451-4E14-0654-C293-0F237FA49981}"/>
                </a:ext>
              </a:extLst>
            </p:cNvPr>
            <p:cNvSpPr/>
            <p:nvPr/>
          </p:nvSpPr>
          <p:spPr>
            <a:xfrm>
              <a:off x="1033115" y="551027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33544" y="1"/>
                  </a:moveTo>
                  <a:cubicBezTo>
                    <a:pt x="33507" y="1"/>
                    <a:pt x="33470" y="1"/>
                    <a:pt x="33433" y="2"/>
                  </a:cubicBezTo>
                  <a:lnTo>
                    <a:pt x="3537" y="990"/>
                  </a:lnTo>
                  <a:cubicBezTo>
                    <a:pt x="1548" y="1050"/>
                    <a:pt x="0" y="2693"/>
                    <a:pt x="60" y="4658"/>
                  </a:cubicBezTo>
                  <a:lnTo>
                    <a:pt x="620" y="21695"/>
                  </a:lnTo>
                  <a:cubicBezTo>
                    <a:pt x="690" y="23611"/>
                    <a:pt x="2284" y="25126"/>
                    <a:pt x="4211" y="25126"/>
                  </a:cubicBezTo>
                  <a:cubicBezTo>
                    <a:pt x="4248" y="25126"/>
                    <a:pt x="4285" y="25126"/>
                    <a:pt x="4322" y="25124"/>
                  </a:cubicBezTo>
                  <a:lnTo>
                    <a:pt x="34231" y="24136"/>
                  </a:lnTo>
                  <a:cubicBezTo>
                    <a:pt x="36207" y="24077"/>
                    <a:pt x="37767" y="22434"/>
                    <a:pt x="37696" y="20469"/>
                  </a:cubicBezTo>
                  <a:lnTo>
                    <a:pt x="37636" y="18540"/>
                  </a:lnTo>
                  <a:cubicBezTo>
                    <a:pt x="37600" y="17409"/>
                    <a:pt x="38493" y="16469"/>
                    <a:pt x="39636" y="16433"/>
                  </a:cubicBezTo>
                  <a:lnTo>
                    <a:pt x="42982" y="16326"/>
                  </a:lnTo>
                  <a:cubicBezTo>
                    <a:pt x="43004" y="16325"/>
                    <a:pt x="43026" y="16325"/>
                    <a:pt x="43049" y="16325"/>
                  </a:cubicBezTo>
                  <a:cubicBezTo>
                    <a:pt x="43772" y="16325"/>
                    <a:pt x="44422" y="16700"/>
                    <a:pt x="44792" y="17266"/>
                  </a:cubicBezTo>
                  <a:cubicBezTo>
                    <a:pt x="45460" y="18291"/>
                    <a:pt x="46628" y="18959"/>
                    <a:pt x="47943" y="18959"/>
                  </a:cubicBezTo>
                  <a:cubicBezTo>
                    <a:pt x="47988" y="18959"/>
                    <a:pt x="48033" y="18959"/>
                    <a:pt x="48078" y="18957"/>
                  </a:cubicBezTo>
                  <a:cubicBezTo>
                    <a:pt x="50162" y="18886"/>
                    <a:pt x="51793" y="17159"/>
                    <a:pt x="51721" y="15099"/>
                  </a:cubicBezTo>
                  <a:cubicBezTo>
                    <a:pt x="51663" y="13077"/>
                    <a:pt x="49974" y="11490"/>
                    <a:pt x="47940" y="11490"/>
                  </a:cubicBezTo>
                  <a:cubicBezTo>
                    <a:pt x="47903" y="11490"/>
                    <a:pt x="47865" y="11491"/>
                    <a:pt x="47828" y="11492"/>
                  </a:cubicBezTo>
                  <a:cubicBezTo>
                    <a:pt x="46459" y="11539"/>
                    <a:pt x="45292" y="12301"/>
                    <a:pt x="44661" y="13397"/>
                  </a:cubicBezTo>
                  <a:cubicBezTo>
                    <a:pt x="44327" y="14004"/>
                    <a:pt x="43673" y="14433"/>
                    <a:pt x="42911" y="14456"/>
                  </a:cubicBezTo>
                  <a:lnTo>
                    <a:pt x="39577" y="14575"/>
                  </a:lnTo>
                  <a:cubicBezTo>
                    <a:pt x="39555" y="14576"/>
                    <a:pt x="39533" y="14577"/>
                    <a:pt x="39511" y="14577"/>
                  </a:cubicBezTo>
                  <a:cubicBezTo>
                    <a:pt x="38397" y="14577"/>
                    <a:pt x="37480" y="13697"/>
                    <a:pt x="37434" y="12599"/>
                  </a:cubicBezTo>
                  <a:lnTo>
                    <a:pt x="37136" y="3431"/>
                  </a:lnTo>
                  <a:cubicBezTo>
                    <a:pt x="37078" y="1515"/>
                    <a:pt x="35472" y="1"/>
                    <a:pt x="33544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8" name="Google Shape;367;p19">
              <a:extLst>
                <a:ext uri="{FF2B5EF4-FFF2-40B4-BE49-F238E27FC236}">
                  <a16:creationId xmlns:a16="http://schemas.microsoft.com/office/drawing/2014/main" id="{3319A1A2-9A95-85B1-2F0D-C541868A39F0}"/>
                </a:ext>
              </a:extLst>
            </p:cNvPr>
            <p:cNvSpPr/>
            <p:nvPr/>
          </p:nvSpPr>
          <p:spPr>
            <a:xfrm>
              <a:off x="933838" y="788897"/>
              <a:ext cx="177598" cy="256076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8"/>
                    <a:pt x="1" y="2180"/>
                    <a:pt x="1" y="3001"/>
                  </a:cubicBezTo>
                  <a:cubicBezTo>
                    <a:pt x="1" y="4668"/>
                    <a:pt x="1346" y="6014"/>
                    <a:pt x="3001" y="6014"/>
                  </a:cubicBezTo>
                  <a:lnTo>
                    <a:pt x="4644" y="6014"/>
                  </a:lnTo>
                  <a:lnTo>
                    <a:pt x="4644" y="1"/>
                  </a:lnTo>
                  <a:close/>
                </a:path>
              </a:pathLst>
            </a:custGeom>
            <a:solidFill>
              <a:srgbClr val="EB7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9" name="Google Shape;368;p19">
              <a:extLst>
                <a:ext uri="{FF2B5EF4-FFF2-40B4-BE49-F238E27FC236}">
                  <a16:creationId xmlns:a16="http://schemas.microsoft.com/office/drawing/2014/main" id="{51DD42E7-ED97-0751-7362-055422D2BEB9}"/>
                </a:ext>
              </a:extLst>
            </p:cNvPr>
            <p:cNvSpPr/>
            <p:nvPr/>
          </p:nvSpPr>
          <p:spPr>
            <a:xfrm>
              <a:off x="1071816" y="532900"/>
              <a:ext cx="1939277" cy="923862"/>
            </a:xfrm>
            <a:custGeom>
              <a:avLst/>
              <a:gdLst/>
              <a:ahLst/>
              <a:cxnLst/>
              <a:rect l="l" t="t" r="r" b="b"/>
              <a:pathLst>
                <a:path w="50710" h="24158" extrusionOk="0">
                  <a:moveTo>
                    <a:pt x="3549" y="0"/>
                  </a:moveTo>
                  <a:cubicBezTo>
                    <a:pt x="1584" y="0"/>
                    <a:pt x="1" y="1595"/>
                    <a:pt x="1" y="3560"/>
                  </a:cubicBezTo>
                  <a:lnTo>
                    <a:pt x="1" y="20610"/>
                  </a:lnTo>
                  <a:cubicBezTo>
                    <a:pt x="1" y="22562"/>
                    <a:pt x="1584" y="24158"/>
                    <a:pt x="3549" y="24158"/>
                  </a:cubicBezTo>
                  <a:lnTo>
                    <a:pt x="33124" y="24158"/>
                  </a:lnTo>
                  <a:cubicBezTo>
                    <a:pt x="35088" y="24158"/>
                    <a:pt x="36684" y="22562"/>
                    <a:pt x="36684" y="20610"/>
                  </a:cubicBezTo>
                  <a:lnTo>
                    <a:pt x="36684" y="18669"/>
                  </a:lnTo>
                  <a:cubicBezTo>
                    <a:pt x="36684" y="17550"/>
                    <a:pt x="37600" y="16633"/>
                    <a:pt x="38720" y="16633"/>
                  </a:cubicBezTo>
                  <a:lnTo>
                    <a:pt x="42030" y="16633"/>
                  </a:lnTo>
                  <a:cubicBezTo>
                    <a:pt x="42780" y="16633"/>
                    <a:pt x="43435" y="17038"/>
                    <a:pt x="43792" y="17633"/>
                  </a:cubicBezTo>
                  <a:cubicBezTo>
                    <a:pt x="44447" y="18705"/>
                    <a:pt x="45625" y="19431"/>
                    <a:pt x="46983" y="19431"/>
                  </a:cubicBezTo>
                  <a:cubicBezTo>
                    <a:pt x="49042" y="19431"/>
                    <a:pt x="50709" y="17752"/>
                    <a:pt x="50709" y="15692"/>
                  </a:cubicBezTo>
                  <a:cubicBezTo>
                    <a:pt x="50709" y="13633"/>
                    <a:pt x="49042" y="11966"/>
                    <a:pt x="46983" y="11966"/>
                  </a:cubicBezTo>
                  <a:cubicBezTo>
                    <a:pt x="45625" y="11966"/>
                    <a:pt x="44447" y="12692"/>
                    <a:pt x="43792" y="13764"/>
                  </a:cubicBezTo>
                  <a:cubicBezTo>
                    <a:pt x="43435" y="14359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7"/>
                    <a:pt x="36684" y="12728"/>
                  </a:cubicBezTo>
                  <a:lnTo>
                    <a:pt x="36684" y="3560"/>
                  </a:lnTo>
                  <a:cubicBezTo>
                    <a:pt x="36684" y="1595"/>
                    <a:pt x="35088" y="0"/>
                    <a:pt x="3312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0" name="Google Shape;369;p19">
              <a:extLst>
                <a:ext uri="{FF2B5EF4-FFF2-40B4-BE49-F238E27FC236}">
                  <a16:creationId xmlns:a16="http://schemas.microsoft.com/office/drawing/2014/main" id="{141FEA06-366E-5015-E566-A434AC03F514}"/>
                </a:ext>
              </a:extLst>
            </p:cNvPr>
            <p:cNvSpPr/>
            <p:nvPr/>
          </p:nvSpPr>
          <p:spPr>
            <a:xfrm>
              <a:off x="2752419" y="1016894"/>
              <a:ext cx="232247" cy="232706"/>
            </a:xfrm>
            <a:custGeom>
              <a:avLst/>
              <a:gdLst/>
              <a:ahLst/>
              <a:cxnLst/>
              <a:rect l="l" t="t" r="r" b="b"/>
              <a:pathLst>
                <a:path w="6073" h="6085" extrusionOk="0">
                  <a:moveTo>
                    <a:pt x="3037" y="0"/>
                  </a:moveTo>
                  <a:cubicBezTo>
                    <a:pt x="1358" y="0"/>
                    <a:pt x="0" y="1370"/>
                    <a:pt x="0" y="3036"/>
                  </a:cubicBezTo>
                  <a:cubicBezTo>
                    <a:pt x="0" y="4715"/>
                    <a:pt x="1358" y="6084"/>
                    <a:pt x="3037" y="6084"/>
                  </a:cubicBezTo>
                  <a:cubicBezTo>
                    <a:pt x="4715" y="6084"/>
                    <a:pt x="6073" y="4715"/>
                    <a:pt x="6073" y="3036"/>
                  </a:cubicBezTo>
                  <a:cubicBezTo>
                    <a:pt x="6073" y="1370"/>
                    <a:pt x="4715" y="0"/>
                    <a:pt x="303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1" name="Google Shape;370;p19">
              <a:extLst>
                <a:ext uri="{FF2B5EF4-FFF2-40B4-BE49-F238E27FC236}">
                  <a16:creationId xmlns:a16="http://schemas.microsoft.com/office/drawing/2014/main" id="{7EA2B24F-692D-84F1-692E-1E08B63B9130}"/>
                </a:ext>
              </a:extLst>
            </p:cNvPr>
            <p:cNvSpPr/>
            <p:nvPr/>
          </p:nvSpPr>
          <p:spPr>
            <a:xfrm>
              <a:off x="935214" y="562799"/>
              <a:ext cx="1606414" cy="36912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1"/>
                  </a:moveTo>
                  <a:cubicBezTo>
                    <a:pt x="2168" y="1"/>
                    <a:pt x="1417" y="346"/>
                    <a:pt x="882" y="882"/>
                  </a:cubicBezTo>
                  <a:cubicBezTo>
                    <a:pt x="334" y="1429"/>
                    <a:pt x="1" y="2180"/>
                    <a:pt x="1" y="3013"/>
                  </a:cubicBezTo>
                  <a:lnTo>
                    <a:pt x="1" y="8311"/>
                  </a:lnTo>
                  <a:lnTo>
                    <a:pt x="24" y="8668"/>
                  </a:lnTo>
                  <a:cubicBezTo>
                    <a:pt x="108" y="7978"/>
                    <a:pt x="417" y="7371"/>
                    <a:pt x="882" y="6894"/>
                  </a:cubicBezTo>
                  <a:cubicBezTo>
                    <a:pt x="1417" y="6359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2894"/>
                    <a:pt x="42006" y="2775"/>
                    <a:pt x="41982" y="2656"/>
                  </a:cubicBezTo>
                  <a:cubicBezTo>
                    <a:pt x="41815" y="1168"/>
                    <a:pt x="40541" y="1"/>
                    <a:pt x="39006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3" name="Google Shape;371;p19">
              <a:extLst>
                <a:ext uri="{FF2B5EF4-FFF2-40B4-BE49-F238E27FC236}">
                  <a16:creationId xmlns:a16="http://schemas.microsoft.com/office/drawing/2014/main" id="{0060766A-42A0-6AAD-D92F-6ED218FB864C}"/>
                </a:ext>
              </a:extLst>
            </p:cNvPr>
            <p:cNvSpPr/>
            <p:nvPr/>
          </p:nvSpPr>
          <p:spPr>
            <a:xfrm>
              <a:off x="935214" y="532909"/>
              <a:ext cx="1606414" cy="383816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0"/>
                  </a:moveTo>
                  <a:cubicBezTo>
                    <a:pt x="2168" y="0"/>
                    <a:pt x="1417" y="334"/>
                    <a:pt x="882" y="881"/>
                  </a:cubicBezTo>
                  <a:cubicBezTo>
                    <a:pt x="334" y="1417"/>
                    <a:pt x="1" y="2167"/>
                    <a:pt x="1" y="3001"/>
                  </a:cubicBezTo>
                  <a:lnTo>
                    <a:pt x="1" y="9013"/>
                  </a:lnTo>
                  <a:cubicBezTo>
                    <a:pt x="1" y="8192"/>
                    <a:pt x="334" y="7430"/>
                    <a:pt x="882" y="6894"/>
                  </a:cubicBezTo>
                  <a:cubicBezTo>
                    <a:pt x="1417" y="6346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7"/>
                    <a:pt x="42006" y="3001"/>
                  </a:cubicBezTo>
                  <a:cubicBezTo>
                    <a:pt x="42006" y="1346"/>
                    <a:pt x="40660" y="0"/>
                    <a:pt x="39006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4" name="Google Shape;372;p19">
              <a:extLst>
                <a:ext uri="{FF2B5EF4-FFF2-40B4-BE49-F238E27FC236}">
                  <a16:creationId xmlns:a16="http://schemas.microsoft.com/office/drawing/2014/main" id="{0A9ACF4C-383C-847A-06A7-910DC31CED55}"/>
                </a:ext>
              </a:extLst>
            </p:cNvPr>
            <p:cNvSpPr txBox="1"/>
            <p:nvPr/>
          </p:nvSpPr>
          <p:spPr>
            <a:xfrm>
              <a:off x="1081172" y="857225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Actualización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de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presupuesto</a:t>
              </a:r>
              <a:endParaRPr lang="en-US" sz="1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5" name="Google Shape;373;p19">
              <a:extLst>
                <a:ext uri="{FF2B5EF4-FFF2-40B4-BE49-F238E27FC236}">
                  <a16:creationId xmlns:a16="http://schemas.microsoft.com/office/drawing/2014/main" id="{5908A3EF-7794-F4AF-AEE6-EF3B41E03F23}"/>
                </a:ext>
              </a:extLst>
            </p:cNvPr>
            <p:cNvSpPr txBox="1"/>
            <p:nvPr/>
          </p:nvSpPr>
          <p:spPr>
            <a:xfrm>
              <a:off x="1071825" y="532900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16/05/2022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34" name="Google Shape;336;p19">
            <a:extLst>
              <a:ext uri="{FF2B5EF4-FFF2-40B4-BE49-F238E27FC236}">
                <a16:creationId xmlns:a16="http://schemas.microsoft.com/office/drawing/2014/main" id="{A8C05656-7C41-07ED-895B-2396775353AF}"/>
              </a:ext>
            </a:extLst>
          </p:cNvPr>
          <p:cNvSpPr/>
          <p:nvPr/>
        </p:nvSpPr>
        <p:spPr>
          <a:xfrm flipH="1">
            <a:off x="8192418" y="2759111"/>
            <a:ext cx="45719" cy="3726270"/>
          </a:xfrm>
          <a:custGeom>
            <a:avLst/>
            <a:gdLst/>
            <a:ahLst/>
            <a:cxnLst/>
            <a:rect l="l" t="t" r="r" b="b"/>
            <a:pathLst>
              <a:path w="1513" h="166415" extrusionOk="0">
                <a:moveTo>
                  <a:pt x="751" y="1"/>
                </a:moveTo>
                <a:cubicBezTo>
                  <a:pt x="346" y="1"/>
                  <a:pt x="1" y="334"/>
                  <a:pt x="1" y="751"/>
                </a:cubicBezTo>
                <a:lnTo>
                  <a:pt x="1" y="165664"/>
                </a:lnTo>
                <a:cubicBezTo>
                  <a:pt x="1" y="166081"/>
                  <a:pt x="334" y="166414"/>
                  <a:pt x="751" y="166414"/>
                </a:cubicBezTo>
                <a:cubicBezTo>
                  <a:pt x="1167" y="166414"/>
                  <a:pt x="1513" y="166081"/>
                  <a:pt x="1513" y="165664"/>
                </a:cubicBezTo>
                <a:lnTo>
                  <a:pt x="1513" y="751"/>
                </a:lnTo>
                <a:cubicBezTo>
                  <a:pt x="1513" y="334"/>
                  <a:pt x="1167" y="1"/>
                  <a:pt x="7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5" name="Google Shape;336;p19">
            <a:extLst>
              <a:ext uri="{FF2B5EF4-FFF2-40B4-BE49-F238E27FC236}">
                <a16:creationId xmlns:a16="http://schemas.microsoft.com/office/drawing/2014/main" id="{6614E4AE-84B3-8340-D524-108435D2026B}"/>
              </a:ext>
            </a:extLst>
          </p:cNvPr>
          <p:cNvSpPr/>
          <p:nvPr/>
        </p:nvSpPr>
        <p:spPr>
          <a:xfrm rot="5400000">
            <a:off x="9217987" y="1741716"/>
            <a:ext cx="45719" cy="2095915"/>
          </a:xfrm>
          <a:custGeom>
            <a:avLst/>
            <a:gdLst/>
            <a:ahLst/>
            <a:cxnLst/>
            <a:rect l="l" t="t" r="r" b="b"/>
            <a:pathLst>
              <a:path w="1513" h="166415" extrusionOk="0">
                <a:moveTo>
                  <a:pt x="751" y="1"/>
                </a:moveTo>
                <a:cubicBezTo>
                  <a:pt x="346" y="1"/>
                  <a:pt x="1" y="334"/>
                  <a:pt x="1" y="751"/>
                </a:cubicBezTo>
                <a:lnTo>
                  <a:pt x="1" y="165664"/>
                </a:lnTo>
                <a:cubicBezTo>
                  <a:pt x="1" y="166081"/>
                  <a:pt x="334" y="166414"/>
                  <a:pt x="751" y="166414"/>
                </a:cubicBezTo>
                <a:cubicBezTo>
                  <a:pt x="1167" y="166414"/>
                  <a:pt x="1513" y="166081"/>
                  <a:pt x="1513" y="165664"/>
                </a:cubicBezTo>
                <a:lnTo>
                  <a:pt x="1513" y="751"/>
                </a:lnTo>
                <a:cubicBezTo>
                  <a:pt x="1513" y="334"/>
                  <a:pt x="1167" y="1"/>
                  <a:pt x="7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6" name="Google Shape;336;p19">
            <a:extLst>
              <a:ext uri="{FF2B5EF4-FFF2-40B4-BE49-F238E27FC236}">
                <a16:creationId xmlns:a16="http://schemas.microsoft.com/office/drawing/2014/main" id="{D535FB4A-EABE-EBBA-1D9F-0AA1F1F9FEFB}"/>
              </a:ext>
            </a:extLst>
          </p:cNvPr>
          <p:cNvSpPr/>
          <p:nvPr/>
        </p:nvSpPr>
        <p:spPr>
          <a:xfrm rot="5400000">
            <a:off x="7277405" y="5551660"/>
            <a:ext cx="51550" cy="1901577"/>
          </a:xfrm>
          <a:custGeom>
            <a:avLst/>
            <a:gdLst/>
            <a:ahLst/>
            <a:cxnLst/>
            <a:rect l="l" t="t" r="r" b="b"/>
            <a:pathLst>
              <a:path w="1513" h="166415" extrusionOk="0">
                <a:moveTo>
                  <a:pt x="751" y="1"/>
                </a:moveTo>
                <a:cubicBezTo>
                  <a:pt x="346" y="1"/>
                  <a:pt x="1" y="334"/>
                  <a:pt x="1" y="751"/>
                </a:cubicBezTo>
                <a:lnTo>
                  <a:pt x="1" y="165664"/>
                </a:lnTo>
                <a:cubicBezTo>
                  <a:pt x="1" y="166081"/>
                  <a:pt x="334" y="166414"/>
                  <a:pt x="751" y="166414"/>
                </a:cubicBezTo>
                <a:cubicBezTo>
                  <a:pt x="1167" y="166414"/>
                  <a:pt x="1513" y="166081"/>
                  <a:pt x="1513" y="165664"/>
                </a:cubicBezTo>
                <a:lnTo>
                  <a:pt x="1513" y="751"/>
                </a:lnTo>
                <a:cubicBezTo>
                  <a:pt x="1513" y="334"/>
                  <a:pt x="1167" y="1"/>
                  <a:pt x="7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80366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28"/>
          <p:cNvSpPr/>
          <p:nvPr/>
        </p:nvSpPr>
        <p:spPr>
          <a:xfrm>
            <a:off x="6800850" y="5273675"/>
            <a:ext cx="5211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28"/>
          <p:cNvSpPr txBox="1"/>
          <p:nvPr/>
        </p:nvSpPr>
        <p:spPr>
          <a:xfrm>
            <a:off x="7641771" y="4504234"/>
            <a:ext cx="244406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GRACIAS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15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2468795"/>
            <a:ext cx="1737231" cy="479955"/>
            <a:chOff x="0" y="0"/>
            <a:chExt cx="3474461" cy="95991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474461" cy="959910"/>
            </a:xfrm>
            <a:prstGeom prst="rect">
              <a:avLst/>
            </a:prstGeom>
            <a:solidFill>
              <a:srgbClr val="EB3A1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69440" y="144040"/>
              <a:ext cx="2535585" cy="625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5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3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Parte</a:t>
              </a: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1: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5800" y="3271605"/>
            <a:ext cx="6924769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33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Antecedentes</a:t>
            </a:r>
            <a:endParaRPr kumimoji="0" lang="en-US" sz="73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54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nitorean dotación de agua potable en distritos de la región Lambayeque">
            <a:extLst>
              <a:ext uri="{FF2B5EF4-FFF2-40B4-BE49-F238E27FC236}">
                <a16:creationId xmlns:a16="http://schemas.microsoft.com/office/drawing/2014/main" id="{271CFEAF-2026-443C-A860-4A334C84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1" y="250371"/>
            <a:ext cx="5957889" cy="332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0B3235F-49FC-42AF-88D0-2790F7D815B8}"/>
              </a:ext>
            </a:extLst>
          </p:cNvPr>
          <p:cNvSpPr txBox="1"/>
          <p:nvPr/>
        </p:nvSpPr>
        <p:spPr>
          <a:xfrm>
            <a:off x="626091" y="3697708"/>
            <a:ext cx="420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Monitorean dotación de agua potable en distritos </a:t>
            </a:r>
          </a:p>
          <a:p>
            <a:pPr algn="ctr"/>
            <a:r>
              <a:rPr lang="es-ES" sz="1400" b="1" dirty="0"/>
              <a:t>de la región Lambayeque (</a:t>
            </a:r>
            <a:r>
              <a:rPr lang="es-PE" sz="1400" b="1" dirty="0"/>
              <a:t>Junio 2020)</a:t>
            </a:r>
            <a:endParaRPr lang="es-ES" sz="1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DCF9F2-841E-4B7C-B914-6C7BE5E09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11" y="2929993"/>
            <a:ext cx="6229634" cy="350245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4DACC1C-9DCB-4624-9766-D6E20EDDF186}"/>
              </a:ext>
            </a:extLst>
          </p:cNvPr>
          <p:cNvSpPr txBox="1"/>
          <p:nvPr/>
        </p:nvSpPr>
        <p:spPr>
          <a:xfrm>
            <a:off x="6931356" y="6366431"/>
            <a:ext cx="420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Agua de red pública contaminada – Distrito  José Leonardo Ortiz (</a:t>
            </a:r>
            <a:r>
              <a:rPr lang="es-PE" sz="1400" b="1" dirty="0"/>
              <a:t>Diciembre 2021)</a:t>
            </a:r>
            <a:endParaRPr lang="es-ES" sz="1400" b="1" dirty="0"/>
          </a:p>
        </p:txBody>
      </p:sp>
      <p:sp>
        <p:nvSpPr>
          <p:cNvPr id="10" name="Rectángulo 9">
            <a:hlinkClick r:id="rId4"/>
            <a:extLst>
              <a:ext uri="{FF2B5EF4-FFF2-40B4-BE49-F238E27FC236}">
                <a16:creationId xmlns:a16="http://schemas.microsoft.com/office/drawing/2014/main" id="{09F0183F-1CB4-4A96-B565-6485C9025ABB}"/>
              </a:ext>
            </a:extLst>
          </p:cNvPr>
          <p:cNvSpPr/>
          <p:nvPr/>
        </p:nvSpPr>
        <p:spPr>
          <a:xfrm>
            <a:off x="1104010" y="4681222"/>
            <a:ext cx="3835021" cy="9280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Ver vídeo</a:t>
            </a:r>
            <a:endParaRPr lang="es-PE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01F4960-9455-48FF-BF80-E843B178A5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84" t="14112" r="29365" b="32330"/>
          <a:stretch/>
        </p:blipFill>
        <p:spPr>
          <a:xfrm>
            <a:off x="6315748" y="250371"/>
            <a:ext cx="5434725" cy="262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66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lc-record-2021-12-07-08h19m49s-yt5s.com-LATINA NOTICIAS MATINAL - DOMINGO 5 DE DICIEMBRE 2021(360p).mp4-">
            <a:hlinkClick r:id="" action="ppaction://media"/>
            <a:extLst>
              <a:ext uri="{FF2B5EF4-FFF2-40B4-BE49-F238E27FC236}">
                <a16:creationId xmlns:a16="http://schemas.microsoft.com/office/drawing/2014/main" id="{D235CD79-1EA0-42AD-8616-2B9F497A4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3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TASS invertirá S/ 41 millones en plan de mejoras de Epsel | Noticias |  Agencia Peruana de Noticias Andina">
            <a:extLst>
              <a:ext uri="{FF2B5EF4-FFF2-40B4-BE49-F238E27FC236}">
                <a16:creationId xmlns:a16="http://schemas.microsoft.com/office/drawing/2014/main" id="{71EF8BB5-79BE-4134-B0C9-61891D9B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oogle Shape;344;p3"/>
          <p:cNvGrpSpPr/>
          <p:nvPr/>
        </p:nvGrpSpPr>
        <p:grpSpPr>
          <a:xfrm>
            <a:off x="5227385" y="2468795"/>
            <a:ext cx="1737231" cy="479955"/>
            <a:chOff x="0" y="0"/>
            <a:chExt cx="3474461" cy="959910"/>
          </a:xfrm>
        </p:grpSpPr>
        <p:sp>
          <p:nvSpPr>
            <p:cNvPr id="345" name="Google Shape;345;p3"/>
            <p:cNvSpPr/>
            <p:nvPr/>
          </p:nvSpPr>
          <p:spPr>
            <a:xfrm>
              <a:off x="0" y="0"/>
              <a:ext cx="3474461" cy="959910"/>
            </a:xfrm>
            <a:prstGeom prst="rect">
              <a:avLst/>
            </a:prstGeom>
            <a:solidFill>
              <a:srgbClr val="EB3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 txBox="1"/>
            <p:nvPr/>
          </p:nvSpPr>
          <p:spPr>
            <a:xfrm>
              <a:off x="469440" y="144040"/>
              <a:ext cx="2535585" cy="78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1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33"/>
                <a:buFont typeface="Arial"/>
                <a:buNone/>
                <a:tabLst/>
                <a:defRPr/>
              </a:pPr>
              <a:r>
                <a:rPr kumimoji="0" lang="es-PE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Parte 2: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p3"/>
          <p:cNvSpPr txBox="1"/>
          <p:nvPr/>
        </p:nvSpPr>
        <p:spPr>
          <a:xfrm>
            <a:off x="2633616" y="3271605"/>
            <a:ext cx="6924769" cy="270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33"/>
              <a:buFont typeface="Arial"/>
              <a:buNone/>
              <a:tabLst/>
              <a:defRPr/>
            </a:pPr>
            <a:r>
              <a:rPr kumimoji="0" lang="es-PE" sz="7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Solución al Problema</a:t>
            </a:r>
            <a:endParaRPr kumimoji="0" sz="73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ángulo 181">
            <a:extLst>
              <a:ext uri="{FF2B5EF4-FFF2-40B4-BE49-F238E27FC236}">
                <a16:creationId xmlns:a16="http://schemas.microsoft.com/office/drawing/2014/main" id="{9335B5B6-9B0C-4420-8006-9B1BF7CBCBEA}"/>
              </a:ext>
            </a:extLst>
          </p:cNvPr>
          <p:cNvSpPr/>
          <p:nvPr/>
        </p:nvSpPr>
        <p:spPr>
          <a:xfrm>
            <a:off x="82769" y="28516"/>
            <a:ext cx="12060748" cy="7201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P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“Ampliación, Mejoramiento de la Planta de Tratamiento de Agua Potable EPSEL PTAP N° 2 Distrito de Chiclayo, Provincia de Chiclayo - Lambayeque” </a:t>
            </a:r>
            <a:r>
              <a:rPr lang="es-PE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CUI: </a:t>
            </a:r>
            <a:r>
              <a:rPr lang="es-P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2341058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Conector recto 11">
            <a:extLst>
              <a:ext uri="{FF2B5EF4-FFF2-40B4-BE49-F238E27FC236}">
                <a16:creationId xmlns:a16="http://schemas.microsoft.com/office/drawing/2014/main" id="{96560341-47B2-46DF-93E4-B55CE4C653F0}"/>
              </a:ext>
            </a:extLst>
          </p:cNvPr>
          <p:cNvCxnSpPr>
            <a:cxnSpLocks/>
          </p:cNvCxnSpPr>
          <p:nvPr/>
        </p:nvCxnSpPr>
        <p:spPr>
          <a:xfrm>
            <a:off x="119249" y="748897"/>
            <a:ext cx="119016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75" name="Tabla 1074">
            <a:extLst>
              <a:ext uri="{FF2B5EF4-FFF2-40B4-BE49-F238E27FC236}">
                <a16:creationId xmlns:a16="http://schemas.microsoft.com/office/drawing/2014/main" id="{664105F5-D632-46CC-9085-C96D4363E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113817"/>
              </p:ext>
            </p:extLst>
          </p:nvPr>
        </p:nvGraphicFramePr>
        <p:xfrm>
          <a:off x="149078" y="4143720"/>
          <a:ext cx="3960676" cy="2626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27018">
                  <a:extLst>
                    <a:ext uri="{9D8B030D-6E8A-4147-A177-3AD203B41FA5}">
                      <a16:colId xmlns:a16="http://schemas.microsoft.com/office/drawing/2014/main" val="3401535175"/>
                    </a:ext>
                  </a:extLst>
                </a:gridCol>
                <a:gridCol w="3033658">
                  <a:extLst>
                    <a:ext uri="{9D8B030D-6E8A-4147-A177-3AD203B41FA5}">
                      <a16:colId xmlns:a16="http://schemas.microsoft.com/office/drawing/2014/main" val="4114797431"/>
                    </a:ext>
                  </a:extLst>
                </a:gridCol>
              </a:tblGrid>
              <a:tr h="19236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050" b="1" dirty="0">
                          <a:effectLst/>
                        </a:rPr>
                        <a:t>Viabilidad</a:t>
                      </a:r>
                      <a:endParaRPr lang="es-PE" sz="105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20.02.2017</a:t>
                      </a:r>
                      <a:endParaRPr lang="es-MX" sz="105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2113599"/>
                  </a:ext>
                </a:extLst>
              </a:tr>
              <a:tr h="38472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050" b="1" dirty="0">
                          <a:effectLst/>
                        </a:rPr>
                        <a:t>Objetivo del Proyecto</a:t>
                      </a:r>
                      <a:endParaRPr lang="es-PE" sz="105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Acceder</a:t>
                      </a:r>
                      <a:r>
                        <a:rPr lang="es-PE" sz="1050" baseline="0" dirty="0">
                          <a:effectLst/>
                        </a:rPr>
                        <a:t> a un servicio de agua potable que cumpla los estándares de calidad establecidos para la población de los distritos de José Leonardo Ortiz y Pimentel de la provincia de Chiclayo, y el distrito de San José de la provincia de Lambayeque.</a:t>
                      </a:r>
                      <a:endParaRPr lang="es-MX" sz="105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3731695"/>
                  </a:ext>
                </a:extLst>
              </a:tr>
              <a:tr h="38472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05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Convenio de Cooperación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50" dirty="0">
                          <a:effectLst/>
                        </a:rPr>
                        <a:t>Convenio</a:t>
                      </a:r>
                      <a:r>
                        <a:rPr lang="es-PE" sz="1050" baseline="0" dirty="0">
                          <a:effectLst/>
                        </a:rPr>
                        <a:t> N° 669-2017-VIVIENDA/VMCS/PNSU</a:t>
                      </a:r>
                      <a:endParaRPr lang="es-MX" sz="105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4365183"/>
                  </a:ext>
                </a:extLst>
              </a:tr>
              <a:tr h="38472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05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Localidades Beneficiarias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50" dirty="0">
                          <a:effectLst/>
                        </a:rPr>
                        <a:t>Centros</a:t>
                      </a:r>
                      <a:r>
                        <a:rPr lang="es-PE" sz="1050" baseline="0" dirty="0">
                          <a:effectLst/>
                        </a:rPr>
                        <a:t> Poblados de los distritos de José Leonardo Ortiz y Pimentel de la provincia de Chiclayo, y del distrito de San José de la provincia de Lambayeque.</a:t>
                      </a:r>
                      <a:endParaRPr lang="es-MX" sz="105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425072"/>
                  </a:ext>
                </a:extLst>
              </a:tr>
              <a:tr h="38472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05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Plazo de Ejecución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50" dirty="0">
                          <a:effectLst/>
                        </a:rPr>
                        <a:t>60 dc para</a:t>
                      </a:r>
                      <a:r>
                        <a:rPr lang="es-MX" sz="1050" baseline="0" dirty="0">
                          <a:effectLst/>
                        </a:rPr>
                        <a:t> ET, 210 dc para Obra y 60 dc para Liquidación.</a:t>
                      </a:r>
                      <a:endParaRPr lang="es-MX" sz="105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2184609"/>
                  </a:ext>
                </a:extLst>
              </a:tr>
              <a:tr h="38472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105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Inversión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50" b="1" dirty="0">
                          <a:effectLst/>
                        </a:rPr>
                        <a:t>S/ 12,592,437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2533539"/>
                  </a:ext>
                </a:extLst>
              </a:tr>
            </a:tbl>
          </a:graphicData>
        </a:graphic>
      </p:graphicFrame>
      <p:sp>
        <p:nvSpPr>
          <p:cNvPr id="1079" name="Rectangle 10">
            <a:extLst>
              <a:ext uri="{FF2B5EF4-FFF2-40B4-BE49-F238E27FC236}">
                <a16:creationId xmlns:a16="http://schemas.microsoft.com/office/drawing/2014/main" id="{0913305F-BE58-43E5-B5DB-70C85B1A3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5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CuadroTexto 225">
            <a:extLst>
              <a:ext uri="{FF2B5EF4-FFF2-40B4-BE49-F238E27FC236}">
                <a16:creationId xmlns:a16="http://schemas.microsoft.com/office/drawing/2014/main" id="{220F2C7B-54CD-4EF3-A057-30F78F6BB546}"/>
              </a:ext>
            </a:extLst>
          </p:cNvPr>
          <p:cNvSpPr txBox="1"/>
          <p:nvPr/>
        </p:nvSpPr>
        <p:spPr>
          <a:xfrm>
            <a:off x="4846805" y="790598"/>
            <a:ext cx="3526924" cy="33855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dirty="0">
                <a:solidFill>
                  <a:prstClr val="white"/>
                </a:solidFill>
                <a:latin typeface="Calibri" panose="020F0502020204030204"/>
              </a:rPr>
              <a:t>Principales Problemas que Resuelve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CuadroTexto 227">
            <a:extLst>
              <a:ext uri="{FF2B5EF4-FFF2-40B4-BE49-F238E27FC236}">
                <a16:creationId xmlns:a16="http://schemas.microsoft.com/office/drawing/2014/main" id="{015169F6-F725-4115-B996-DF56947A4AD7}"/>
              </a:ext>
            </a:extLst>
          </p:cNvPr>
          <p:cNvSpPr txBox="1"/>
          <p:nvPr/>
        </p:nvSpPr>
        <p:spPr>
          <a:xfrm>
            <a:off x="119249" y="790598"/>
            <a:ext cx="4007596" cy="33855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dirty="0">
                <a:solidFill>
                  <a:prstClr val="white"/>
                </a:solidFill>
                <a:latin typeface="Calibri" panose="020F0502020204030204"/>
              </a:rPr>
              <a:t>Descripción General: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9" name="Imagen 228" descr="Forma&#10;&#10;Descripción generada automáticamente con confianza baja">
            <a:extLst>
              <a:ext uri="{FF2B5EF4-FFF2-40B4-BE49-F238E27FC236}">
                <a16:creationId xmlns:a16="http://schemas.microsoft.com/office/drawing/2014/main" id="{53AA2222-1EBA-4DDD-9D68-B73F2C2D1F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205" y="796547"/>
            <a:ext cx="308223" cy="308223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FBFACA3-1409-43B6-991C-DF74A2BE35AA}"/>
              </a:ext>
            </a:extLst>
          </p:cNvPr>
          <p:cNvGrpSpPr/>
          <p:nvPr/>
        </p:nvGrpSpPr>
        <p:grpSpPr>
          <a:xfrm>
            <a:off x="5007630" y="3790654"/>
            <a:ext cx="3317375" cy="356368"/>
            <a:chOff x="5089873" y="3400734"/>
            <a:chExt cx="3317375" cy="356368"/>
          </a:xfrm>
        </p:grpSpPr>
        <p:sp>
          <p:nvSpPr>
            <p:cNvPr id="173" name="CuadroTexto 172">
              <a:extLst>
                <a:ext uri="{FF2B5EF4-FFF2-40B4-BE49-F238E27FC236}">
                  <a16:creationId xmlns:a16="http://schemas.microsoft.com/office/drawing/2014/main" id="{344D8086-4186-4D8E-BCDB-1488BAE48DB7}"/>
                </a:ext>
              </a:extLst>
            </p:cNvPr>
            <p:cNvSpPr txBox="1"/>
            <p:nvPr/>
          </p:nvSpPr>
          <p:spPr>
            <a:xfrm>
              <a:off x="5089873" y="3413231"/>
              <a:ext cx="3297839" cy="3385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1600" b="1" dirty="0">
                  <a:solidFill>
                    <a:prstClr val="white"/>
                  </a:solidFill>
                  <a:latin typeface="Calibri" panose="020F0502020204030204"/>
                </a:rPr>
                <a:t>Metas Esperadas</a:t>
              </a:r>
              <a:endPara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5" name="Imagen 174" descr="Diagrama, Esquemático&#10;&#10;Descripción generada automáticamente">
              <a:extLst>
                <a:ext uri="{FF2B5EF4-FFF2-40B4-BE49-F238E27FC236}">
                  <a16:creationId xmlns:a16="http://schemas.microsoft.com/office/drawing/2014/main" id="{243E6CBA-E56F-465C-A2EF-275429AC0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7899" y="3400734"/>
              <a:ext cx="369349" cy="356368"/>
            </a:xfrm>
            <a:prstGeom prst="rect">
              <a:avLst/>
            </a:prstGeom>
          </p:spPr>
        </p:pic>
      </p:grpSp>
      <p:pic>
        <p:nvPicPr>
          <p:cNvPr id="176" name="Imagen 175" descr="Icono&#10;&#10;Descripción generada automáticamente">
            <a:extLst>
              <a:ext uri="{FF2B5EF4-FFF2-40B4-BE49-F238E27FC236}">
                <a16:creationId xmlns:a16="http://schemas.microsoft.com/office/drawing/2014/main" id="{DB4C9FA9-8262-4996-A82C-EF22743D07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063" y="810901"/>
            <a:ext cx="242382" cy="242382"/>
          </a:xfrm>
          <a:prstGeom prst="rect">
            <a:avLst/>
          </a:prstGeom>
        </p:spPr>
      </p:pic>
      <p:graphicFrame>
        <p:nvGraphicFramePr>
          <p:cNvPr id="172" name="Tabla 1086">
            <a:extLst>
              <a:ext uri="{FF2B5EF4-FFF2-40B4-BE49-F238E27FC236}">
                <a16:creationId xmlns:a16="http://schemas.microsoft.com/office/drawing/2014/main" id="{8CD1A956-BBD1-432A-BD0D-1DD798BBF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154973"/>
              </p:ext>
            </p:extLst>
          </p:nvPr>
        </p:nvGraphicFramePr>
        <p:xfrm>
          <a:off x="4904260" y="1358942"/>
          <a:ext cx="3493630" cy="2116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630">
                  <a:extLst>
                    <a:ext uri="{9D8B030D-6E8A-4147-A177-3AD203B41FA5}">
                      <a16:colId xmlns:a16="http://schemas.microsoft.com/office/drawing/2014/main" val="606720990"/>
                    </a:ext>
                  </a:extLst>
                </a:gridCol>
              </a:tblGrid>
              <a:tr h="2116340">
                <a:tc>
                  <a:txBody>
                    <a:bodyPr/>
                    <a:lstStyle/>
                    <a:p>
                      <a:pPr marL="172800" indent="-172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P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Deficiente</a:t>
                      </a:r>
                      <a:r>
                        <a:rPr lang="es-PE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 inadecuado abastecimiento del servicio de agua potable, debido a la deficiente infraestructura en la producción de agua potable de la PTAP N° 2 de EPSEL.</a:t>
                      </a:r>
                      <a:endParaRPr lang="es-PE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2800" marR="0" lvl="0" indent="-172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s-P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Deficiente</a:t>
                      </a:r>
                      <a:r>
                        <a:rPr lang="es-PE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gestión del servicio en el tratamiento de agua potable, debido a la escasa gestión técnica administrativa en la operación de la PTAP N° 2 de EPSEL.</a:t>
                      </a:r>
                      <a:endParaRPr lang="es-PE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454526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8BFDAEF4-99D7-4388-9325-4EFE70589E80}"/>
              </a:ext>
            </a:extLst>
          </p:cNvPr>
          <p:cNvSpPr/>
          <p:nvPr/>
        </p:nvSpPr>
        <p:spPr>
          <a:xfrm>
            <a:off x="118159" y="1243635"/>
            <a:ext cx="4766565" cy="27743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accent2"/>
                </a:solidFill>
              </a:rPr>
              <a:t>MAPA CON LA ZONA DE INFLUENCIA DEL PROYECTO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8A3CD1A-A730-4D75-8198-1D9D0D1DC046}"/>
              </a:ext>
            </a:extLst>
          </p:cNvPr>
          <p:cNvGrpSpPr/>
          <p:nvPr/>
        </p:nvGrpSpPr>
        <p:grpSpPr>
          <a:xfrm>
            <a:off x="4261702" y="4309157"/>
            <a:ext cx="4259545" cy="2053734"/>
            <a:chOff x="4255352" y="4309157"/>
            <a:chExt cx="2113658" cy="2053734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94093A61-B473-48AB-B9CA-EA244656B19D}"/>
                </a:ext>
              </a:extLst>
            </p:cNvPr>
            <p:cNvGrpSpPr/>
            <p:nvPr/>
          </p:nvGrpSpPr>
          <p:grpSpPr>
            <a:xfrm>
              <a:off x="4255352" y="4309157"/>
              <a:ext cx="2113658" cy="2053734"/>
              <a:chOff x="416118" y="5298355"/>
              <a:chExt cx="2113658" cy="2053734"/>
            </a:xfrm>
          </p:grpSpPr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4DEE7EE5-7B63-4220-A17F-1972A24FA7CD}"/>
                  </a:ext>
                </a:extLst>
              </p:cNvPr>
              <p:cNvGrpSpPr/>
              <p:nvPr/>
            </p:nvGrpSpPr>
            <p:grpSpPr>
              <a:xfrm>
                <a:off x="416118" y="5298355"/>
                <a:ext cx="2113658" cy="2053734"/>
                <a:chOff x="416118" y="5298355"/>
                <a:chExt cx="2113658" cy="2053734"/>
              </a:xfrm>
            </p:grpSpPr>
            <p:pic>
              <p:nvPicPr>
                <p:cNvPr id="192" name="Imagen 191" descr="Forma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DA129419-5F39-4592-A03B-CB6320908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0658" y="6717130"/>
                  <a:ext cx="202341" cy="249804"/>
                </a:xfrm>
                <a:prstGeom prst="rect">
                  <a:avLst/>
                </a:prstGeom>
              </p:spPr>
            </p:pic>
            <p:sp>
              <p:nvSpPr>
                <p:cNvPr id="193" name="CuadroTexto 192">
                  <a:extLst>
                    <a:ext uri="{FF2B5EF4-FFF2-40B4-BE49-F238E27FC236}">
                      <a16:creationId xmlns:a16="http://schemas.microsoft.com/office/drawing/2014/main" id="{C64A1CDE-42F7-470B-9578-2E5694E5953B}"/>
                    </a:ext>
                  </a:extLst>
                </p:cNvPr>
                <p:cNvSpPr txBox="1"/>
                <p:nvPr/>
              </p:nvSpPr>
              <p:spPr>
                <a:xfrm>
                  <a:off x="467690" y="6951979"/>
                  <a:ext cx="417175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CAUDAL PROMEDIO</a:t>
                  </a:r>
                  <a:endParaRPr kumimoji="0" lang="es-P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CuadroTexto 189">
                  <a:extLst>
                    <a:ext uri="{FF2B5EF4-FFF2-40B4-BE49-F238E27FC236}">
                      <a16:creationId xmlns:a16="http://schemas.microsoft.com/office/drawing/2014/main" id="{F89E6C49-5B46-4307-A2CB-81B3E1F46142}"/>
                    </a:ext>
                  </a:extLst>
                </p:cNvPr>
                <p:cNvSpPr txBox="1"/>
                <p:nvPr/>
              </p:nvSpPr>
              <p:spPr>
                <a:xfrm>
                  <a:off x="416118" y="5458772"/>
                  <a:ext cx="52777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BENEFICIARIOS</a:t>
                  </a:r>
                  <a:r>
                    <a:rPr kumimoji="0" lang="es-PE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256" name="CuadroTexto 255">
                  <a:extLst>
                    <a:ext uri="{FF2B5EF4-FFF2-40B4-BE49-F238E27FC236}">
                      <a16:creationId xmlns:a16="http://schemas.microsoft.com/office/drawing/2014/main" id="{91BF15A1-C859-4C74-869B-7AC8933D4F44}"/>
                    </a:ext>
                  </a:extLst>
                </p:cNvPr>
                <p:cNvSpPr txBox="1"/>
                <p:nvPr/>
              </p:nvSpPr>
              <p:spPr>
                <a:xfrm>
                  <a:off x="458593" y="6220405"/>
                  <a:ext cx="432871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ES" sz="1000" b="1" dirty="0">
                      <a:solidFill>
                        <a:prstClr val="black"/>
                      </a:solidFill>
                      <a:latin typeface="Calibri"/>
                      <a:cs typeface="Calibri"/>
                    </a:rPr>
                    <a:t>SERVICIO DE AGUA</a:t>
                  </a:r>
                  <a:endParaRPr kumimoji="0" lang="es-P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CuadroTexto 256">
                  <a:extLst>
                    <a:ext uri="{FF2B5EF4-FFF2-40B4-BE49-F238E27FC236}">
                      <a16:creationId xmlns:a16="http://schemas.microsoft.com/office/drawing/2014/main" id="{52491EFB-9798-4A50-B079-41131D872C44}"/>
                    </a:ext>
                  </a:extLst>
                </p:cNvPr>
                <p:cNvSpPr txBox="1"/>
                <p:nvPr/>
              </p:nvSpPr>
              <p:spPr>
                <a:xfrm>
                  <a:off x="919114" y="5881418"/>
                  <a:ext cx="1610662" cy="9002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28600" lvl="0" indent="-228600">
                    <a:buAutoNum type="arabicParenR"/>
                    <a:tabLst>
                      <a:tab pos="355600" algn="l"/>
                    </a:tabLst>
                    <a:defRPr/>
                  </a:pPr>
                  <a:r>
                    <a:rPr lang="es-PE" sz="105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/>
                      <a:cs typeface="Calibri"/>
                      <a:sym typeface="Calibri"/>
                    </a:rPr>
                    <a:t>Incremento de cobertura (horas al día) de servicio de agua potable de 25% a 100%.</a:t>
                  </a:r>
                  <a:endParaRPr lang="es-MX" sz="105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/>
                    <a:cs typeface="Calibri"/>
                    <a:sym typeface="Calibri"/>
                  </a:endParaRPr>
                </a:p>
                <a:p>
                  <a:pPr marL="228600" lvl="0" indent="-228600">
                    <a:buAutoNum type="arabicParenR"/>
                    <a:tabLst>
                      <a:tab pos="355600" algn="l"/>
                    </a:tabLst>
                    <a:defRPr/>
                  </a:pPr>
                  <a:r>
                    <a:rPr lang="es-MX" sz="105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/>
                      <a:cs typeface="Calibri"/>
                      <a:sym typeface="Calibri"/>
                    </a:rPr>
                    <a:t>Cobertura del 100% de </a:t>
                  </a:r>
                  <a:r>
                    <a:rPr lang="es-PE" sz="105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/>
                      <a:cs typeface="Calibri"/>
                      <a:sym typeface="Calibri"/>
                    </a:rPr>
                    <a:t>de viviendas urbanas con servicio de agua con cloro residual menor al límite permisible (0.5 mg/l)</a:t>
                  </a:r>
                </a:p>
              </p:txBody>
            </p:sp>
            <p:pic>
              <p:nvPicPr>
                <p:cNvPr id="60" name="Imagen 59">
                  <a:extLst>
                    <a:ext uri="{FF2B5EF4-FFF2-40B4-BE49-F238E27FC236}">
                      <a16:creationId xmlns:a16="http://schemas.microsoft.com/office/drawing/2014/main" id="{03E0AB7A-8F07-437B-84C0-EFDE0646B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517" y="5298355"/>
                  <a:ext cx="313163" cy="309460"/>
                </a:xfrm>
                <a:prstGeom prst="rect">
                  <a:avLst/>
                </a:prstGeom>
              </p:spPr>
            </p:pic>
            <p:sp>
              <p:nvSpPr>
                <p:cNvPr id="61" name="CuadroTexto 60">
                  <a:extLst>
                    <a:ext uri="{FF2B5EF4-FFF2-40B4-BE49-F238E27FC236}">
                      <a16:creationId xmlns:a16="http://schemas.microsoft.com/office/drawing/2014/main" id="{F2D27EBC-8F7D-4434-AD06-88C0A6FFC98A}"/>
                    </a:ext>
                  </a:extLst>
                </p:cNvPr>
                <p:cNvSpPr txBox="1"/>
                <p:nvPr/>
              </p:nvSpPr>
              <p:spPr>
                <a:xfrm>
                  <a:off x="943894" y="5364699"/>
                  <a:ext cx="158588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PE" sz="1100" b="0" dirty="0">
                      <a:latin typeface="+mn-lt"/>
                    </a:rPr>
                    <a:t>219,250 hab.</a:t>
                  </a:r>
                </a:p>
              </p:txBody>
            </p:sp>
          </p:grp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24306022-5BF7-42B7-9E0B-5AC7F4A40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685" y="5936823"/>
                <a:ext cx="185385" cy="324507"/>
              </a:xfrm>
              <a:prstGeom prst="rect">
                <a:avLst/>
              </a:prstGeom>
            </p:spPr>
          </p:pic>
        </p:grp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D376A07D-DB37-4225-936C-2F168FE386D6}"/>
                </a:ext>
              </a:extLst>
            </p:cNvPr>
            <p:cNvSpPr txBox="1"/>
            <p:nvPr/>
          </p:nvSpPr>
          <p:spPr>
            <a:xfrm>
              <a:off x="4783128" y="5831243"/>
              <a:ext cx="1504943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/>
                  <a:sym typeface="Calibri"/>
                </a:rPr>
                <a:t>644.76 l/s (</a:t>
              </a:r>
              <a:r>
                <a:rPr kumimoji="0" lang="es-PE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/>
                  <a:sym typeface="Calibri"/>
                </a:rPr>
                <a:t>Caudal proyectado para abastecer la población).</a:t>
              </a:r>
              <a:endPara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53" name="Tabla 52">
            <a:extLst>
              <a:ext uri="{FF2B5EF4-FFF2-40B4-BE49-F238E27FC236}">
                <a16:creationId xmlns:a16="http://schemas.microsoft.com/office/drawing/2014/main" id="{6875181B-1CE3-480D-A032-42A69313F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03103"/>
              </p:ext>
            </p:extLst>
          </p:nvPr>
        </p:nvGraphicFramePr>
        <p:xfrm>
          <a:off x="8547205" y="1172505"/>
          <a:ext cx="3604166" cy="25926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3508">
                  <a:extLst>
                    <a:ext uri="{9D8B030D-6E8A-4147-A177-3AD203B41FA5}">
                      <a16:colId xmlns:a16="http://schemas.microsoft.com/office/drawing/2014/main" val="3401535175"/>
                    </a:ext>
                  </a:extLst>
                </a:gridCol>
                <a:gridCol w="3080658">
                  <a:extLst>
                    <a:ext uri="{9D8B030D-6E8A-4147-A177-3AD203B41FA5}">
                      <a16:colId xmlns:a16="http://schemas.microsoft.com/office/drawing/2014/main" val="4114797431"/>
                    </a:ext>
                  </a:extLst>
                </a:gridCol>
              </a:tblGrid>
              <a:tr h="192360"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7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SISTEMA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700" b="1" dirty="0">
                          <a:effectLst/>
                        </a:rPr>
                        <a:t>COMPONENTE</a:t>
                      </a:r>
                      <a:endParaRPr lang="es-MX" sz="700" b="1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2113599"/>
                  </a:ext>
                </a:extLst>
              </a:tr>
              <a:tr h="38472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PE" sz="9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Agua Potable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Ampliación</a:t>
                      </a:r>
                      <a:r>
                        <a:rPr lang="es-MX" sz="1050" baseline="0" dirty="0">
                          <a:effectLst/>
                        </a:rPr>
                        <a:t> y mejoramiento de la PTAP N° 2 de EPSEL - Chiclayo - Lambayeque,  incrementando su caudal de producción de 757 a 864 </a:t>
                      </a:r>
                      <a:r>
                        <a:rPr lang="es-MX" sz="1050" baseline="0" dirty="0" err="1">
                          <a:effectLst/>
                        </a:rPr>
                        <a:t>lps</a:t>
                      </a:r>
                      <a:r>
                        <a:rPr lang="es-MX" sz="1050" baseline="0" dirty="0">
                          <a:effectLst/>
                        </a:rPr>
                        <a:t>. (</a:t>
                      </a:r>
                      <a:r>
                        <a:rPr lang="es-PE" sz="1050" baseline="0" dirty="0">
                          <a:effectLst/>
                        </a:rPr>
                        <a:t>Caudal de producción en Planta (Caudal máximo diario -</a:t>
                      </a:r>
                      <a:r>
                        <a:rPr lang="es-PE" sz="1050" baseline="0" dirty="0" err="1">
                          <a:effectLst/>
                        </a:rPr>
                        <a:t>Qmd</a:t>
                      </a:r>
                      <a:r>
                        <a:rPr lang="es-PE" sz="1050" baseline="0" dirty="0">
                          <a:effectLst/>
                        </a:rPr>
                        <a:t>)</a:t>
                      </a:r>
                      <a:endParaRPr lang="es-MX" sz="1050" baseline="0" dirty="0">
                        <a:effectLst/>
                      </a:endParaRPr>
                    </a:p>
                    <a:p>
                      <a:pPr marL="0" indent="-108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MX" sz="1050" baseline="0" dirty="0">
                          <a:effectLst/>
                        </a:rPr>
                        <a:t>Mejoramiento en las obras de reparto (aplicación de coagulante, válvulas mariposa, medidor de caudal).</a:t>
                      </a:r>
                    </a:p>
                    <a:p>
                      <a:pPr marL="0" indent="-108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MX" sz="1050" baseline="0" dirty="0">
                          <a:effectLst/>
                        </a:rPr>
                        <a:t>Mejoramiento de los decantadores A y B.</a:t>
                      </a:r>
                    </a:p>
                    <a:p>
                      <a:pPr marL="0" indent="-108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PE" sz="1050" baseline="0" dirty="0">
                          <a:effectLst/>
                        </a:rPr>
                        <a:t>Mejoramiento de las unidades de filtración.</a:t>
                      </a:r>
                    </a:p>
                    <a:p>
                      <a:pPr marL="0" indent="-108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PE" sz="1050" baseline="0" dirty="0">
                          <a:effectLst/>
                        </a:rPr>
                        <a:t>Edificio de bombeo de agua tratada (equipamiento eléctrico y automatización).</a:t>
                      </a:r>
                    </a:p>
                    <a:p>
                      <a:pPr marL="0" indent="-108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PE" sz="1050" baseline="0" dirty="0">
                          <a:effectLst/>
                        </a:rPr>
                        <a:t>Edificio de operación (</a:t>
                      </a:r>
                      <a:r>
                        <a:rPr lang="es-PE" sz="1050" baseline="0" dirty="0" err="1">
                          <a:effectLst/>
                        </a:rPr>
                        <a:t>inst.</a:t>
                      </a:r>
                      <a:r>
                        <a:rPr lang="es-PE" sz="1050" baseline="0" dirty="0">
                          <a:effectLst/>
                        </a:rPr>
                        <a:t> de electrobombas para lavado de filtros).</a:t>
                      </a:r>
                    </a:p>
                    <a:p>
                      <a:pPr marL="0" indent="-108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PE" sz="1050" baseline="0" dirty="0">
                          <a:effectLst/>
                        </a:rPr>
                        <a:t>Edificio de reactivos (sum. de equipos y mantenimiento de la sala de reactivos).</a:t>
                      </a:r>
                    </a:p>
                    <a:p>
                      <a:pPr marL="0" indent="-108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PE" sz="1050" baseline="0" dirty="0">
                          <a:effectLst/>
                        </a:rPr>
                        <a:t>Otros</a:t>
                      </a:r>
                      <a:endParaRPr lang="es-MX" sz="1050" baseline="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3731695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DC5305E-33ED-48CF-9E0E-9DA61E6EC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882156"/>
              </p:ext>
            </p:extLst>
          </p:nvPr>
        </p:nvGraphicFramePr>
        <p:xfrm>
          <a:off x="8571035" y="4354883"/>
          <a:ext cx="3471887" cy="1090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2091">
                  <a:extLst>
                    <a:ext uri="{9D8B030D-6E8A-4147-A177-3AD203B41FA5}">
                      <a16:colId xmlns:a16="http://schemas.microsoft.com/office/drawing/2014/main" val="2593062379"/>
                    </a:ext>
                  </a:extLst>
                </a:gridCol>
                <a:gridCol w="1199796">
                  <a:extLst>
                    <a:ext uri="{9D8B030D-6E8A-4147-A177-3AD203B41FA5}">
                      <a16:colId xmlns:a16="http://schemas.microsoft.com/office/drawing/2014/main" val="1917621451"/>
                    </a:ext>
                  </a:extLst>
                </a:gridCol>
              </a:tblGrid>
              <a:tr h="179691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RUBRO</a:t>
                      </a:r>
                      <a:endParaRPr lang="es-P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COSTO (SOLES)</a:t>
                      </a:r>
                      <a:endParaRPr lang="es-P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586678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r>
                        <a:rPr lang="es-ES" sz="1000" b="0" dirty="0">
                          <a:solidFill>
                            <a:schemeClr val="tx1"/>
                          </a:solidFill>
                          <a:effectLst/>
                        </a:rPr>
                        <a:t>EXPEDIENTE TÉCNICO</a:t>
                      </a:r>
                      <a:endParaRPr lang="es-P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b="0" dirty="0">
                          <a:solidFill>
                            <a:schemeClr val="tx1"/>
                          </a:solidFill>
                          <a:effectLst/>
                        </a:rPr>
                        <a:t>547,951.17 </a:t>
                      </a:r>
                      <a:endParaRPr lang="es-P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853209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r>
                        <a:rPr lang="es-ES" sz="1000" b="0" dirty="0">
                          <a:solidFill>
                            <a:schemeClr val="tx1"/>
                          </a:solidFill>
                          <a:effectLst/>
                        </a:rPr>
                        <a:t>EJECUCION DE OBRA</a:t>
                      </a:r>
                      <a:endParaRPr lang="es-P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11,326,899.87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39006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r>
                        <a:rPr lang="es-ES" sz="1000" b="0" dirty="0">
                          <a:solidFill>
                            <a:schemeClr val="tx1"/>
                          </a:solidFill>
                          <a:effectLst/>
                        </a:rPr>
                        <a:t>SUPERVISIÓN</a:t>
                      </a:r>
                      <a:endParaRPr lang="es-P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717,585.87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26492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COSTO TOTAL DE INVERSION REFERENCIAL</a:t>
                      </a:r>
                      <a:endParaRPr lang="es-PE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12,592,437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75512"/>
                  </a:ext>
                </a:extLst>
              </a:tr>
            </a:tbl>
          </a:graphicData>
        </a:graphic>
      </p:graphicFrame>
      <p:grpSp>
        <p:nvGrpSpPr>
          <p:cNvPr id="36" name="Grupo 35">
            <a:extLst>
              <a:ext uri="{FF2B5EF4-FFF2-40B4-BE49-F238E27FC236}">
                <a16:creationId xmlns:a16="http://schemas.microsoft.com/office/drawing/2014/main" id="{65EDFD21-A91E-4E3F-B174-9CDFED814A05}"/>
              </a:ext>
            </a:extLst>
          </p:cNvPr>
          <p:cNvGrpSpPr/>
          <p:nvPr/>
        </p:nvGrpSpPr>
        <p:grpSpPr>
          <a:xfrm>
            <a:off x="8547206" y="3811923"/>
            <a:ext cx="3459785" cy="354389"/>
            <a:chOff x="8547206" y="3243888"/>
            <a:chExt cx="3459785" cy="354389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18D36B55-0675-4113-9197-DD6D07D5F518}"/>
                </a:ext>
              </a:extLst>
            </p:cNvPr>
            <p:cNvSpPr txBox="1"/>
            <p:nvPr/>
          </p:nvSpPr>
          <p:spPr>
            <a:xfrm>
              <a:off x="8547206" y="3243888"/>
              <a:ext cx="3431434" cy="3385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1600" b="1" dirty="0">
                  <a:solidFill>
                    <a:prstClr val="white"/>
                  </a:solidFill>
                  <a:latin typeface="Calibri" panose="020F0502020204030204"/>
                </a:rPr>
                <a:t>Presupuesto del Proyecto</a:t>
              </a:r>
              <a:endPara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Imagen 37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7DCBF27F-1D99-48DF-9C24-0126C7AC5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0921" y="3259722"/>
              <a:ext cx="406070" cy="338555"/>
            </a:xfrm>
            <a:prstGeom prst="rect">
              <a:avLst/>
            </a:prstGeom>
          </p:spPr>
        </p:pic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51F1E096-D222-4323-83CC-C29EFB7AABC2}"/>
              </a:ext>
            </a:extLst>
          </p:cNvPr>
          <p:cNvGrpSpPr/>
          <p:nvPr/>
        </p:nvGrpSpPr>
        <p:grpSpPr>
          <a:xfrm>
            <a:off x="8569686" y="790598"/>
            <a:ext cx="3455505" cy="352661"/>
            <a:chOff x="8569686" y="790598"/>
            <a:chExt cx="3455505" cy="352661"/>
          </a:xfrm>
        </p:grpSpPr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BD2A224-C932-4E48-AAF8-F8CD20C562D4}"/>
                </a:ext>
              </a:extLst>
            </p:cNvPr>
            <p:cNvSpPr txBox="1"/>
            <p:nvPr/>
          </p:nvSpPr>
          <p:spPr>
            <a:xfrm>
              <a:off x="8569686" y="790598"/>
              <a:ext cx="3431434" cy="3385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Componentes del Proyectos</a:t>
              </a:r>
              <a:endPara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Imagen 40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B73A830D-4ADF-4CD1-848F-113011B7B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19121" y="804704"/>
              <a:ext cx="406070" cy="338555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037" y="1613202"/>
            <a:ext cx="4735199" cy="2138217"/>
          </a:xfrm>
          <a:prstGeom prst="rect">
            <a:avLst/>
          </a:prstGeom>
        </p:spPr>
      </p:pic>
      <p:sp>
        <p:nvSpPr>
          <p:cNvPr id="6" name="Forma libre 5"/>
          <p:cNvSpPr/>
          <p:nvPr/>
        </p:nvSpPr>
        <p:spPr>
          <a:xfrm>
            <a:off x="3876491" y="3226879"/>
            <a:ext cx="737875" cy="450620"/>
          </a:xfrm>
          <a:custGeom>
            <a:avLst/>
            <a:gdLst>
              <a:gd name="connsiteX0" fmla="*/ 35305 w 737875"/>
              <a:gd name="connsiteY0" fmla="*/ 7061 h 450620"/>
              <a:gd name="connsiteX1" fmla="*/ 52958 w 737875"/>
              <a:gd name="connsiteY1" fmla="*/ 10591 h 450620"/>
              <a:gd name="connsiteX2" fmla="*/ 180056 w 737875"/>
              <a:gd name="connsiteY2" fmla="*/ 3530 h 450620"/>
              <a:gd name="connsiteX3" fmla="*/ 564880 w 737875"/>
              <a:gd name="connsiteY3" fmla="*/ 0 h 450620"/>
              <a:gd name="connsiteX4" fmla="*/ 684917 w 737875"/>
              <a:gd name="connsiteY4" fmla="*/ 3530 h 450620"/>
              <a:gd name="connsiteX5" fmla="*/ 706101 w 737875"/>
              <a:gd name="connsiteY5" fmla="*/ 10591 h 450620"/>
              <a:gd name="connsiteX6" fmla="*/ 709631 w 737875"/>
              <a:gd name="connsiteY6" fmla="*/ 38835 h 450620"/>
              <a:gd name="connsiteX7" fmla="*/ 716692 w 737875"/>
              <a:gd name="connsiteY7" fmla="*/ 70610 h 450620"/>
              <a:gd name="connsiteX8" fmla="*/ 723753 w 737875"/>
              <a:gd name="connsiteY8" fmla="*/ 155342 h 450620"/>
              <a:gd name="connsiteX9" fmla="*/ 730814 w 737875"/>
              <a:gd name="connsiteY9" fmla="*/ 353050 h 450620"/>
              <a:gd name="connsiteX10" fmla="*/ 734345 w 737875"/>
              <a:gd name="connsiteY10" fmla="*/ 363641 h 450620"/>
              <a:gd name="connsiteX11" fmla="*/ 737875 w 737875"/>
              <a:gd name="connsiteY11" fmla="*/ 377763 h 450620"/>
              <a:gd name="connsiteX12" fmla="*/ 713162 w 737875"/>
              <a:gd name="connsiteY12" fmla="*/ 391885 h 450620"/>
              <a:gd name="connsiteX13" fmla="*/ 699040 w 737875"/>
              <a:gd name="connsiteY13" fmla="*/ 395416 h 450620"/>
              <a:gd name="connsiteX14" fmla="*/ 684917 w 737875"/>
              <a:gd name="connsiteY14" fmla="*/ 413068 h 450620"/>
              <a:gd name="connsiteX15" fmla="*/ 681387 w 737875"/>
              <a:gd name="connsiteY15" fmla="*/ 423660 h 450620"/>
              <a:gd name="connsiteX16" fmla="*/ 554289 w 737875"/>
              <a:gd name="connsiteY16" fmla="*/ 441313 h 450620"/>
              <a:gd name="connsiteX17" fmla="*/ 91793 w 737875"/>
              <a:gd name="connsiteY17" fmla="*/ 437782 h 450620"/>
              <a:gd name="connsiteX18" fmla="*/ 81202 w 737875"/>
              <a:gd name="connsiteY18" fmla="*/ 434252 h 450620"/>
              <a:gd name="connsiteX19" fmla="*/ 42366 w 737875"/>
              <a:gd name="connsiteY19" fmla="*/ 430721 h 450620"/>
              <a:gd name="connsiteX20" fmla="*/ 24714 w 737875"/>
              <a:gd name="connsiteY20" fmla="*/ 427190 h 450620"/>
              <a:gd name="connsiteX21" fmla="*/ 17653 w 737875"/>
              <a:gd name="connsiteY21" fmla="*/ 406007 h 450620"/>
              <a:gd name="connsiteX22" fmla="*/ 10592 w 737875"/>
              <a:gd name="connsiteY22" fmla="*/ 395416 h 450620"/>
              <a:gd name="connsiteX23" fmla="*/ 7061 w 737875"/>
              <a:gd name="connsiteY23" fmla="*/ 377763 h 450620"/>
              <a:gd name="connsiteX24" fmla="*/ 0 w 737875"/>
              <a:gd name="connsiteY24" fmla="*/ 356580 h 450620"/>
              <a:gd name="connsiteX25" fmla="*/ 3531 w 737875"/>
              <a:gd name="connsiteY25" fmla="*/ 261257 h 450620"/>
              <a:gd name="connsiteX26" fmla="*/ 7061 w 737875"/>
              <a:gd name="connsiteY26" fmla="*/ 250665 h 450620"/>
              <a:gd name="connsiteX27" fmla="*/ 14122 w 737875"/>
              <a:gd name="connsiteY27" fmla="*/ 208299 h 450620"/>
              <a:gd name="connsiteX28" fmla="*/ 17653 w 737875"/>
              <a:gd name="connsiteY28" fmla="*/ 91793 h 450620"/>
              <a:gd name="connsiteX29" fmla="*/ 28244 w 737875"/>
              <a:gd name="connsiteY29" fmla="*/ 52957 h 450620"/>
              <a:gd name="connsiteX30" fmla="*/ 35305 w 737875"/>
              <a:gd name="connsiteY30" fmla="*/ 7061 h 45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7875" h="450620">
                <a:moveTo>
                  <a:pt x="35305" y="7061"/>
                </a:moveTo>
                <a:cubicBezTo>
                  <a:pt x="39424" y="0"/>
                  <a:pt x="46957" y="10591"/>
                  <a:pt x="52958" y="10591"/>
                </a:cubicBezTo>
                <a:cubicBezTo>
                  <a:pt x="143420" y="10591"/>
                  <a:pt x="128610" y="12105"/>
                  <a:pt x="180056" y="3530"/>
                </a:cubicBezTo>
                <a:cubicBezTo>
                  <a:pt x="307879" y="9922"/>
                  <a:pt x="438301" y="21094"/>
                  <a:pt x="564880" y="0"/>
                </a:cubicBezTo>
                <a:cubicBezTo>
                  <a:pt x="604892" y="1177"/>
                  <a:pt x="644999" y="536"/>
                  <a:pt x="684917" y="3530"/>
                </a:cubicBezTo>
                <a:cubicBezTo>
                  <a:pt x="692339" y="4087"/>
                  <a:pt x="706101" y="10591"/>
                  <a:pt x="706101" y="10591"/>
                </a:cubicBezTo>
                <a:cubicBezTo>
                  <a:pt x="707278" y="20006"/>
                  <a:pt x="708188" y="29457"/>
                  <a:pt x="709631" y="38835"/>
                </a:cubicBezTo>
                <a:cubicBezTo>
                  <a:pt x="711422" y="50479"/>
                  <a:pt x="713883" y="59372"/>
                  <a:pt x="716692" y="70610"/>
                </a:cubicBezTo>
                <a:cubicBezTo>
                  <a:pt x="719046" y="98854"/>
                  <a:pt x="722556" y="127025"/>
                  <a:pt x="723753" y="155342"/>
                </a:cubicBezTo>
                <a:cubicBezTo>
                  <a:pt x="723971" y="160512"/>
                  <a:pt x="721857" y="299310"/>
                  <a:pt x="730814" y="353050"/>
                </a:cubicBezTo>
                <a:cubicBezTo>
                  <a:pt x="731426" y="356721"/>
                  <a:pt x="733323" y="360063"/>
                  <a:pt x="734345" y="363641"/>
                </a:cubicBezTo>
                <a:cubicBezTo>
                  <a:pt x="735678" y="368306"/>
                  <a:pt x="736698" y="373056"/>
                  <a:pt x="737875" y="377763"/>
                </a:cubicBezTo>
                <a:cubicBezTo>
                  <a:pt x="729637" y="382470"/>
                  <a:pt x="721799" y="387959"/>
                  <a:pt x="713162" y="391885"/>
                </a:cubicBezTo>
                <a:cubicBezTo>
                  <a:pt x="708745" y="393893"/>
                  <a:pt x="703380" y="393246"/>
                  <a:pt x="699040" y="395416"/>
                </a:cubicBezTo>
                <a:cubicBezTo>
                  <a:pt x="694008" y="397932"/>
                  <a:pt x="687413" y="409324"/>
                  <a:pt x="684917" y="413068"/>
                </a:cubicBezTo>
                <a:cubicBezTo>
                  <a:pt x="683740" y="416599"/>
                  <a:pt x="682853" y="420239"/>
                  <a:pt x="681387" y="423660"/>
                </a:cubicBezTo>
                <a:cubicBezTo>
                  <a:pt x="660037" y="473479"/>
                  <a:pt x="652106" y="438436"/>
                  <a:pt x="554289" y="441313"/>
                </a:cubicBezTo>
                <a:lnTo>
                  <a:pt x="91793" y="437782"/>
                </a:lnTo>
                <a:cubicBezTo>
                  <a:pt x="88072" y="437726"/>
                  <a:pt x="84886" y="434778"/>
                  <a:pt x="81202" y="434252"/>
                </a:cubicBezTo>
                <a:cubicBezTo>
                  <a:pt x="68334" y="432414"/>
                  <a:pt x="55311" y="431898"/>
                  <a:pt x="42366" y="430721"/>
                </a:cubicBezTo>
                <a:cubicBezTo>
                  <a:pt x="36482" y="429544"/>
                  <a:pt x="28957" y="431433"/>
                  <a:pt x="24714" y="427190"/>
                </a:cubicBezTo>
                <a:cubicBezTo>
                  <a:pt x="19451" y="421927"/>
                  <a:pt x="21782" y="412200"/>
                  <a:pt x="17653" y="406007"/>
                </a:cubicBezTo>
                <a:lnTo>
                  <a:pt x="10592" y="395416"/>
                </a:lnTo>
                <a:cubicBezTo>
                  <a:pt x="9415" y="389532"/>
                  <a:pt x="8640" y="383552"/>
                  <a:pt x="7061" y="377763"/>
                </a:cubicBezTo>
                <a:cubicBezTo>
                  <a:pt x="5103" y="370582"/>
                  <a:pt x="0" y="356580"/>
                  <a:pt x="0" y="356580"/>
                </a:cubicBezTo>
                <a:cubicBezTo>
                  <a:pt x="1177" y="324806"/>
                  <a:pt x="1416" y="292983"/>
                  <a:pt x="3531" y="261257"/>
                </a:cubicBezTo>
                <a:cubicBezTo>
                  <a:pt x="3779" y="257544"/>
                  <a:pt x="6449" y="254336"/>
                  <a:pt x="7061" y="250665"/>
                </a:cubicBezTo>
                <a:cubicBezTo>
                  <a:pt x="14944" y="203367"/>
                  <a:pt x="5846" y="233131"/>
                  <a:pt x="14122" y="208299"/>
                </a:cubicBezTo>
                <a:cubicBezTo>
                  <a:pt x="15299" y="169464"/>
                  <a:pt x="14818" y="130543"/>
                  <a:pt x="17653" y="91793"/>
                </a:cubicBezTo>
                <a:cubicBezTo>
                  <a:pt x="20249" y="56319"/>
                  <a:pt x="23704" y="74143"/>
                  <a:pt x="28244" y="52957"/>
                </a:cubicBezTo>
                <a:cubicBezTo>
                  <a:pt x="38128" y="6829"/>
                  <a:pt x="31186" y="14122"/>
                  <a:pt x="35305" y="7061"/>
                </a:cubicBezTo>
                <a:close/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Forma libre 6"/>
          <p:cNvSpPr/>
          <p:nvPr/>
        </p:nvSpPr>
        <p:spPr>
          <a:xfrm>
            <a:off x="4003365" y="2148965"/>
            <a:ext cx="83261" cy="61498"/>
          </a:xfrm>
          <a:custGeom>
            <a:avLst/>
            <a:gdLst>
              <a:gd name="connsiteX0" fmla="*/ 19995 w 83261"/>
              <a:gd name="connsiteY0" fmla="*/ 5838 h 61498"/>
              <a:gd name="connsiteX1" fmla="*/ 79630 w 83261"/>
              <a:gd name="connsiteY1" fmla="*/ 5838 h 61498"/>
              <a:gd name="connsiteX2" fmla="*/ 75654 w 83261"/>
              <a:gd name="connsiteY2" fmla="*/ 61498 h 61498"/>
              <a:gd name="connsiteX3" fmla="*/ 47825 w 83261"/>
              <a:gd name="connsiteY3" fmla="*/ 57522 h 61498"/>
              <a:gd name="connsiteX4" fmla="*/ 8068 w 83261"/>
              <a:gd name="connsiteY4" fmla="*/ 49571 h 61498"/>
              <a:gd name="connsiteX5" fmla="*/ 4092 w 83261"/>
              <a:gd name="connsiteY5" fmla="*/ 25717 h 61498"/>
              <a:gd name="connsiteX6" fmla="*/ 12044 w 83261"/>
              <a:gd name="connsiteY6" fmla="*/ 13790 h 61498"/>
              <a:gd name="connsiteX7" fmla="*/ 19995 w 83261"/>
              <a:gd name="connsiteY7" fmla="*/ 5838 h 6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261" h="61498">
                <a:moveTo>
                  <a:pt x="19995" y="5838"/>
                </a:moveTo>
                <a:cubicBezTo>
                  <a:pt x="31259" y="4513"/>
                  <a:pt x="72161" y="-6610"/>
                  <a:pt x="79630" y="5838"/>
                </a:cubicBezTo>
                <a:cubicBezTo>
                  <a:pt x="89200" y="21788"/>
                  <a:pt x="76979" y="42945"/>
                  <a:pt x="75654" y="61498"/>
                </a:cubicBezTo>
                <a:cubicBezTo>
                  <a:pt x="66378" y="60173"/>
                  <a:pt x="57053" y="59150"/>
                  <a:pt x="47825" y="57522"/>
                </a:cubicBezTo>
                <a:cubicBezTo>
                  <a:pt x="34516" y="55173"/>
                  <a:pt x="8068" y="49571"/>
                  <a:pt x="8068" y="49571"/>
                </a:cubicBezTo>
                <a:cubicBezTo>
                  <a:pt x="-420" y="36839"/>
                  <a:pt x="-2962" y="39825"/>
                  <a:pt x="4092" y="25717"/>
                </a:cubicBezTo>
                <a:cubicBezTo>
                  <a:pt x="6229" y="21443"/>
                  <a:pt x="9059" y="17521"/>
                  <a:pt x="12044" y="13790"/>
                </a:cubicBezTo>
                <a:cubicBezTo>
                  <a:pt x="14386" y="10863"/>
                  <a:pt x="8731" y="7163"/>
                  <a:pt x="19995" y="5838"/>
                </a:cubicBezTo>
                <a:close/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Forma libre 11"/>
          <p:cNvSpPr/>
          <p:nvPr/>
        </p:nvSpPr>
        <p:spPr>
          <a:xfrm>
            <a:off x="3363058" y="1689652"/>
            <a:ext cx="1181112" cy="492981"/>
          </a:xfrm>
          <a:custGeom>
            <a:avLst/>
            <a:gdLst>
              <a:gd name="connsiteX0" fmla="*/ 628497 w 1181112"/>
              <a:gd name="connsiteY0" fmla="*/ 492981 h 492981"/>
              <a:gd name="connsiteX1" fmla="*/ 437665 w 1181112"/>
              <a:gd name="connsiteY1" fmla="*/ 481054 h 492981"/>
              <a:gd name="connsiteX2" fmla="*/ 421763 w 1181112"/>
              <a:gd name="connsiteY2" fmla="*/ 473103 h 492981"/>
              <a:gd name="connsiteX3" fmla="*/ 389958 w 1181112"/>
              <a:gd name="connsiteY3" fmla="*/ 465151 h 492981"/>
              <a:gd name="connsiteX4" fmla="*/ 374055 w 1181112"/>
              <a:gd name="connsiteY4" fmla="*/ 461176 h 492981"/>
              <a:gd name="connsiteX5" fmla="*/ 358152 w 1181112"/>
              <a:gd name="connsiteY5" fmla="*/ 453225 h 492981"/>
              <a:gd name="connsiteX6" fmla="*/ 294542 w 1181112"/>
              <a:gd name="connsiteY6" fmla="*/ 445273 h 492981"/>
              <a:gd name="connsiteX7" fmla="*/ 270688 w 1181112"/>
              <a:gd name="connsiteY7" fmla="*/ 441298 h 492981"/>
              <a:gd name="connsiteX8" fmla="*/ 254785 w 1181112"/>
              <a:gd name="connsiteY8" fmla="*/ 437322 h 492981"/>
              <a:gd name="connsiteX9" fmla="*/ 234907 w 1181112"/>
              <a:gd name="connsiteY9" fmla="*/ 433346 h 492981"/>
              <a:gd name="connsiteX10" fmla="*/ 222980 w 1181112"/>
              <a:gd name="connsiteY10" fmla="*/ 425395 h 492981"/>
              <a:gd name="connsiteX11" fmla="*/ 147443 w 1181112"/>
              <a:gd name="connsiteY11" fmla="*/ 417444 h 492981"/>
              <a:gd name="connsiteX12" fmla="*/ 135516 w 1181112"/>
              <a:gd name="connsiteY12" fmla="*/ 409492 h 492981"/>
              <a:gd name="connsiteX13" fmla="*/ 123589 w 1181112"/>
              <a:gd name="connsiteY13" fmla="*/ 385638 h 492981"/>
              <a:gd name="connsiteX14" fmla="*/ 115638 w 1181112"/>
              <a:gd name="connsiteY14" fmla="*/ 373711 h 492981"/>
              <a:gd name="connsiteX15" fmla="*/ 95759 w 1181112"/>
              <a:gd name="connsiteY15" fmla="*/ 357809 h 492981"/>
              <a:gd name="connsiteX16" fmla="*/ 71905 w 1181112"/>
              <a:gd name="connsiteY16" fmla="*/ 341906 h 492981"/>
              <a:gd name="connsiteX17" fmla="*/ 52027 w 1181112"/>
              <a:gd name="connsiteY17" fmla="*/ 322028 h 492981"/>
              <a:gd name="connsiteX18" fmla="*/ 40100 w 1181112"/>
              <a:gd name="connsiteY18" fmla="*/ 298174 h 492981"/>
              <a:gd name="connsiteX19" fmla="*/ 28173 w 1181112"/>
              <a:gd name="connsiteY19" fmla="*/ 282271 h 492981"/>
              <a:gd name="connsiteX20" fmla="*/ 24198 w 1181112"/>
              <a:gd name="connsiteY20" fmla="*/ 270345 h 492981"/>
              <a:gd name="connsiteX21" fmla="*/ 16246 w 1181112"/>
              <a:gd name="connsiteY21" fmla="*/ 258418 h 492981"/>
              <a:gd name="connsiteX22" fmla="*/ 4319 w 1181112"/>
              <a:gd name="connsiteY22" fmla="*/ 226612 h 492981"/>
              <a:gd name="connsiteX23" fmla="*/ 4319 w 1181112"/>
              <a:gd name="connsiteY23" fmla="*/ 202758 h 492981"/>
              <a:gd name="connsiteX24" fmla="*/ 24198 w 1181112"/>
              <a:gd name="connsiteY24" fmla="*/ 198783 h 492981"/>
              <a:gd name="connsiteX25" fmla="*/ 59979 w 1181112"/>
              <a:gd name="connsiteY25" fmla="*/ 174929 h 492981"/>
              <a:gd name="connsiteX26" fmla="*/ 83832 w 1181112"/>
              <a:gd name="connsiteY26" fmla="*/ 159026 h 492981"/>
              <a:gd name="connsiteX27" fmla="*/ 107686 w 1181112"/>
              <a:gd name="connsiteY27" fmla="*/ 143124 h 492981"/>
              <a:gd name="connsiteX28" fmla="*/ 131540 w 1181112"/>
              <a:gd name="connsiteY28" fmla="*/ 131197 h 492981"/>
              <a:gd name="connsiteX29" fmla="*/ 143467 w 1181112"/>
              <a:gd name="connsiteY29" fmla="*/ 123245 h 492981"/>
              <a:gd name="connsiteX30" fmla="*/ 187199 w 1181112"/>
              <a:gd name="connsiteY30" fmla="*/ 111318 h 492981"/>
              <a:gd name="connsiteX31" fmla="*/ 211053 w 1181112"/>
              <a:gd name="connsiteY31" fmla="*/ 95416 h 492981"/>
              <a:gd name="connsiteX32" fmla="*/ 230932 w 1181112"/>
              <a:gd name="connsiteY32" fmla="*/ 83489 h 492981"/>
              <a:gd name="connsiteX33" fmla="*/ 242859 w 1181112"/>
              <a:gd name="connsiteY33" fmla="*/ 71562 h 492981"/>
              <a:gd name="connsiteX34" fmla="*/ 270688 w 1181112"/>
              <a:gd name="connsiteY34" fmla="*/ 59635 h 492981"/>
              <a:gd name="connsiteX35" fmla="*/ 282615 w 1181112"/>
              <a:gd name="connsiteY35" fmla="*/ 47708 h 492981"/>
              <a:gd name="connsiteX36" fmla="*/ 294542 w 1181112"/>
              <a:gd name="connsiteY36" fmla="*/ 43732 h 492981"/>
              <a:gd name="connsiteX37" fmla="*/ 318396 w 1181112"/>
              <a:gd name="connsiteY37" fmla="*/ 27830 h 492981"/>
              <a:gd name="connsiteX38" fmla="*/ 318396 w 1181112"/>
              <a:gd name="connsiteY38" fmla="*/ 27830 h 492981"/>
              <a:gd name="connsiteX39" fmla="*/ 350201 w 1181112"/>
              <a:gd name="connsiteY39" fmla="*/ 0 h 492981"/>
              <a:gd name="connsiteX40" fmla="*/ 429714 w 1181112"/>
              <a:gd name="connsiteY40" fmla="*/ 7951 h 492981"/>
              <a:gd name="connsiteX41" fmla="*/ 465495 w 1181112"/>
              <a:gd name="connsiteY41" fmla="*/ 15903 h 492981"/>
              <a:gd name="connsiteX42" fmla="*/ 477422 w 1181112"/>
              <a:gd name="connsiteY42" fmla="*/ 19878 h 492981"/>
              <a:gd name="connsiteX43" fmla="*/ 501276 w 1181112"/>
              <a:gd name="connsiteY43" fmla="*/ 23854 h 492981"/>
              <a:gd name="connsiteX44" fmla="*/ 525130 w 1181112"/>
              <a:gd name="connsiteY44" fmla="*/ 35781 h 492981"/>
              <a:gd name="connsiteX45" fmla="*/ 537057 w 1181112"/>
              <a:gd name="connsiteY45" fmla="*/ 39757 h 492981"/>
              <a:gd name="connsiteX46" fmla="*/ 541032 w 1181112"/>
              <a:gd name="connsiteY46" fmla="*/ 51684 h 492981"/>
              <a:gd name="connsiteX47" fmla="*/ 564886 w 1181112"/>
              <a:gd name="connsiteY47" fmla="*/ 59635 h 492981"/>
              <a:gd name="connsiteX48" fmla="*/ 664278 w 1181112"/>
              <a:gd name="connsiteY48" fmla="*/ 71562 h 492981"/>
              <a:gd name="connsiteX49" fmla="*/ 676205 w 1181112"/>
              <a:gd name="connsiteY49" fmla="*/ 79513 h 492981"/>
              <a:gd name="connsiteX50" fmla="*/ 715961 w 1181112"/>
              <a:gd name="connsiteY50" fmla="*/ 91440 h 492981"/>
              <a:gd name="connsiteX51" fmla="*/ 727888 w 1181112"/>
              <a:gd name="connsiteY51" fmla="*/ 99391 h 492981"/>
              <a:gd name="connsiteX52" fmla="*/ 751742 w 1181112"/>
              <a:gd name="connsiteY52" fmla="*/ 107343 h 492981"/>
              <a:gd name="connsiteX53" fmla="*/ 787523 w 1181112"/>
              <a:gd name="connsiteY53" fmla="*/ 123245 h 492981"/>
              <a:gd name="connsiteX54" fmla="*/ 799450 w 1181112"/>
              <a:gd name="connsiteY54" fmla="*/ 127221 h 492981"/>
              <a:gd name="connsiteX55" fmla="*/ 827279 w 1181112"/>
              <a:gd name="connsiteY55" fmla="*/ 135172 h 492981"/>
              <a:gd name="connsiteX56" fmla="*/ 859085 w 1181112"/>
              <a:gd name="connsiteY56" fmla="*/ 139148 h 492981"/>
              <a:gd name="connsiteX57" fmla="*/ 890890 w 1181112"/>
              <a:gd name="connsiteY57" fmla="*/ 147099 h 492981"/>
              <a:gd name="connsiteX58" fmla="*/ 902817 w 1181112"/>
              <a:gd name="connsiteY58" fmla="*/ 151075 h 492981"/>
              <a:gd name="connsiteX59" fmla="*/ 930646 w 1181112"/>
              <a:gd name="connsiteY59" fmla="*/ 159026 h 492981"/>
              <a:gd name="connsiteX60" fmla="*/ 950525 w 1181112"/>
              <a:gd name="connsiteY60" fmla="*/ 174929 h 492981"/>
              <a:gd name="connsiteX61" fmla="*/ 962452 w 1181112"/>
              <a:gd name="connsiteY61" fmla="*/ 178905 h 492981"/>
              <a:gd name="connsiteX62" fmla="*/ 1022086 w 1181112"/>
              <a:gd name="connsiteY62" fmla="*/ 186856 h 492981"/>
              <a:gd name="connsiteX63" fmla="*/ 1077745 w 1181112"/>
              <a:gd name="connsiteY63" fmla="*/ 194807 h 492981"/>
              <a:gd name="connsiteX64" fmla="*/ 1093648 w 1181112"/>
              <a:gd name="connsiteY64" fmla="*/ 198783 h 492981"/>
              <a:gd name="connsiteX65" fmla="*/ 1121478 w 1181112"/>
              <a:gd name="connsiteY65" fmla="*/ 202758 h 492981"/>
              <a:gd name="connsiteX66" fmla="*/ 1145332 w 1181112"/>
              <a:gd name="connsiteY66" fmla="*/ 210710 h 492981"/>
              <a:gd name="connsiteX67" fmla="*/ 1157259 w 1181112"/>
              <a:gd name="connsiteY67" fmla="*/ 218661 h 492981"/>
              <a:gd name="connsiteX68" fmla="*/ 1181112 w 1181112"/>
              <a:gd name="connsiteY68" fmla="*/ 230588 h 492981"/>
              <a:gd name="connsiteX69" fmla="*/ 1169185 w 1181112"/>
              <a:gd name="connsiteY69" fmla="*/ 238539 h 492981"/>
              <a:gd name="connsiteX70" fmla="*/ 1145332 w 1181112"/>
              <a:gd name="connsiteY70" fmla="*/ 246491 h 492981"/>
              <a:gd name="connsiteX71" fmla="*/ 1121478 w 1181112"/>
              <a:gd name="connsiteY71" fmla="*/ 262393 h 492981"/>
              <a:gd name="connsiteX72" fmla="*/ 1109551 w 1181112"/>
              <a:gd name="connsiteY72" fmla="*/ 266369 h 492981"/>
              <a:gd name="connsiteX73" fmla="*/ 1085697 w 1181112"/>
              <a:gd name="connsiteY73" fmla="*/ 282271 h 492981"/>
              <a:gd name="connsiteX74" fmla="*/ 1065819 w 1181112"/>
              <a:gd name="connsiteY74" fmla="*/ 290223 h 492981"/>
              <a:gd name="connsiteX75" fmla="*/ 1041965 w 1181112"/>
              <a:gd name="connsiteY75" fmla="*/ 298174 h 492981"/>
              <a:gd name="connsiteX76" fmla="*/ 1018111 w 1181112"/>
              <a:gd name="connsiteY76" fmla="*/ 310101 h 492981"/>
              <a:gd name="connsiteX77" fmla="*/ 1006184 w 1181112"/>
              <a:gd name="connsiteY77" fmla="*/ 318052 h 492981"/>
              <a:gd name="connsiteX78" fmla="*/ 982330 w 1181112"/>
              <a:gd name="connsiteY78" fmla="*/ 322028 h 492981"/>
              <a:gd name="connsiteX79" fmla="*/ 970403 w 1181112"/>
              <a:gd name="connsiteY79" fmla="*/ 329979 h 492981"/>
              <a:gd name="connsiteX80" fmla="*/ 962452 w 1181112"/>
              <a:gd name="connsiteY80" fmla="*/ 337931 h 492981"/>
              <a:gd name="connsiteX81" fmla="*/ 942573 w 1181112"/>
              <a:gd name="connsiteY81" fmla="*/ 341906 h 492981"/>
              <a:gd name="connsiteX82" fmla="*/ 938598 w 1181112"/>
              <a:gd name="connsiteY82" fmla="*/ 353833 h 492981"/>
              <a:gd name="connsiteX83" fmla="*/ 918719 w 1181112"/>
              <a:gd name="connsiteY83" fmla="*/ 369736 h 492981"/>
              <a:gd name="connsiteX84" fmla="*/ 902817 w 1181112"/>
              <a:gd name="connsiteY84" fmla="*/ 385638 h 492981"/>
              <a:gd name="connsiteX85" fmla="*/ 890890 w 1181112"/>
              <a:gd name="connsiteY85" fmla="*/ 389614 h 492981"/>
              <a:gd name="connsiteX86" fmla="*/ 871012 w 1181112"/>
              <a:gd name="connsiteY86" fmla="*/ 397565 h 492981"/>
              <a:gd name="connsiteX87" fmla="*/ 847158 w 1181112"/>
              <a:gd name="connsiteY87" fmla="*/ 413468 h 492981"/>
              <a:gd name="connsiteX88" fmla="*/ 839206 w 1181112"/>
              <a:gd name="connsiteY88" fmla="*/ 421419 h 492981"/>
              <a:gd name="connsiteX89" fmla="*/ 827279 w 1181112"/>
              <a:gd name="connsiteY89" fmla="*/ 425395 h 492981"/>
              <a:gd name="connsiteX90" fmla="*/ 783547 w 1181112"/>
              <a:gd name="connsiteY90" fmla="*/ 445273 h 492981"/>
              <a:gd name="connsiteX91" fmla="*/ 775596 w 1181112"/>
              <a:gd name="connsiteY91" fmla="*/ 453225 h 492981"/>
              <a:gd name="connsiteX92" fmla="*/ 767645 w 1181112"/>
              <a:gd name="connsiteY92" fmla="*/ 465151 h 492981"/>
              <a:gd name="connsiteX93" fmla="*/ 747766 w 1181112"/>
              <a:gd name="connsiteY93" fmla="*/ 481054 h 492981"/>
              <a:gd name="connsiteX94" fmla="*/ 739815 w 1181112"/>
              <a:gd name="connsiteY94" fmla="*/ 481054 h 49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181112" h="492981">
                <a:moveTo>
                  <a:pt x="628497" y="492981"/>
                </a:moveTo>
                <a:cubicBezTo>
                  <a:pt x="545612" y="476402"/>
                  <a:pt x="675048" y="501256"/>
                  <a:pt x="437665" y="481054"/>
                </a:cubicBezTo>
                <a:cubicBezTo>
                  <a:pt x="431760" y="480551"/>
                  <a:pt x="427385" y="474977"/>
                  <a:pt x="421763" y="473103"/>
                </a:cubicBezTo>
                <a:cubicBezTo>
                  <a:pt x="411396" y="469647"/>
                  <a:pt x="400560" y="467801"/>
                  <a:pt x="389958" y="465151"/>
                </a:cubicBezTo>
                <a:lnTo>
                  <a:pt x="374055" y="461176"/>
                </a:lnTo>
                <a:cubicBezTo>
                  <a:pt x="368754" y="458526"/>
                  <a:pt x="363599" y="455560"/>
                  <a:pt x="358152" y="453225"/>
                </a:cubicBezTo>
                <a:cubicBezTo>
                  <a:pt x="337501" y="444374"/>
                  <a:pt x="318791" y="447138"/>
                  <a:pt x="294542" y="445273"/>
                </a:cubicBezTo>
                <a:cubicBezTo>
                  <a:pt x="286591" y="443948"/>
                  <a:pt x="278592" y="442879"/>
                  <a:pt x="270688" y="441298"/>
                </a:cubicBezTo>
                <a:cubicBezTo>
                  <a:pt x="265330" y="440226"/>
                  <a:pt x="260119" y="438507"/>
                  <a:pt x="254785" y="437322"/>
                </a:cubicBezTo>
                <a:cubicBezTo>
                  <a:pt x="248189" y="435856"/>
                  <a:pt x="241533" y="434671"/>
                  <a:pt x="234907" y="433346"/>
                </a:cubicBezTo>
                <a:cubicBezTo>
                  <a:pt x="230931" y="430696"/>
                  <a:pt x="227615" y="426554"/>
                  <a:pt x="222980" y="425395"/>
                </a:cubicBezTo>
                <a:cubicBezTo>
                  <a:pt x="219341" y="424485"/>
                  <a:pt x="148778" y="417577"/>
                  <a:pt x="147443" y="417444"/>
                </a:cubicBezTo>
                <a:cubicBezTo>
                  <a:pt x="143467" y="414793"/>
                  <a:pt x="138895" y="412871"/>
                  <a:pt x="135516" y="409492"/>
                </a:cubicBezTo>
                <a:cubicBezTo>
                  <a:pt x="124124" y="398099"/>
                  <a:pt x="130055" y="398571"/>
                  <a:pt x="123589" y="385638"/>
                </a:cubicBezTo>
                <a:cubicBezTo>
                  <a:pt x="121452" y="381364"/>
                  <a:pt x="118623" y="377442"/>
                  <a:pt x="115638" y="373711"/>
                </a:cubicBezTo>
                <a:cubicBezTo>
                  <a:pt x="106386" y="362147"/>
                  <a:pt x="108155" y="368139"/>
                  <a:pt x="95759" y="357809"/>
                </a:cubicBezTo>
                <a:cubicBezTo>
                  <a:pt x="75904" y="341264"/>
                  <a:pt x="92866" y="348894"/>
                  <a:pt x="71905" y="341906"/>
                </a:cubicBezTo>
                <a:cubicBezTo>
                  <a:pt x="50702" y="310101"/>
                  <a:pt x="78531" y="348532"/>
                  <a:pt x="52027" y="322028"/>
                </a:cubicBezTo>
                <a:cubicBezTo>
                  <a:pt x="38178" y="308179"/>
                  <a:pt x="48722" y="313261"/>
                  <a:pt x="40100" y="298174"/>
                </a:cubicBezTo>
                <a:cubicBezTo>
                  <a:pt x="36812" y="292421"/>
                  <a:pt x="32149" y="287572"/>
                  <a:pt x="28173" y="282271"/>
                </a:cubicBezTo>
                <a:cubicBezTo>
                  <a:pt x="26848" y="278296"/>
                  <a:pt x="26072" y="274093"/>
                  <a:pt x="24198" y="270345"/>
                </a:cubicBezTo>
                <a:cubicBezTo>
                  <a:pt x="22061" y="266071"/>
                  <a:pt x="17924" y="262892"/>
                  <a:pt x="16246" y="258418"/>
                </a:cubicBezTo>
                <a:cubicBezTo>
                  <a:pt x="1508" y="219115"/>
                  <a:pt x="22968" y="254583"/>
                  <a:pt x="4319" y="226612"/>
                </a:cubicBezTo>
                <a:cubicBezTo>
                  <a:pt x="2392" y="220830"/>
                  <a:pt x="-4354" y="208540"/>
                  <a:pt x="4319" y="202758"/>
                </a:cubicBezTo>
                <a:cubicBezTo>
                  <a:pt x="9942" y="199010"/>
                  <a:pt x="17572" y="200108"/>
                  <a:pt x="24198" y="198783"/>
                </a:cubicBezTo>
                <a:lnTo>
                  <a:pt x="59979" y="174929"/>
                </a:lnTo>
                <a:cubicBezTo>
                  <a:pt x="59981" y="174927"/>
                  <a:pt x="83831" y="159027"/>
                  <a:pt x="83832" y="159026"/>
                </a:cubicBezTo>
                <a:cubicBezTo>
                  <a:pt x="102067" y="140793"/>
                  <a:pt x="78799" y="162382"/>
                  <a:pt x="107686" y="143124"/>
                </a:cubicBezTo>
                <a:cubicBezTo>
                  <a:pt x="128952" y="128946"/>
                  <a:pt x="98226" y="139524"/>
                  <a:pt x="131540" y="131197"/>
                </a:cubicBezTo>
                <a:cubicBezTo>
                  <a:pt x="135516" y="128546"/>
                  <a:pt x="139101" y="125186"/>
                  <a:pt x="143467" y="123245"/>
                </a:cubicBezTo>
                <a:cubicBezTo>
                  <a:pt x="159971" y="115910"/>
                  <a:pt x="170196" y="114719"/>
                  <a:pt x="187199" y="111318"/>
                </a:cubicBezTo>
                <a:cubicBezTo>
                  <a:pt x="217525" y="80992"/>
                  <a:pt x="182287" y="112673"/>
                  <a:pt x="211053" y="95416"/>
                </a:cubicBezTo>
                <a:cubicBezTo>
                  <a:pt x="238346" y="79042"/>
                  <a:pt x="197139" y="94754"/>
                  <a:pt x="230932" y="83489"/>
                </a:cubicBezTo>
                <a:cubicBezTo>
                  <a:pt x="234908" y="79513"/>
                  <a:pt x="238284" y="74830"/>
                  <a:pt x="242859" y="71562"/>
                </a:cubicBezTo>
                <a:cubicBezTo>
                  <a:pt x="251455" y="65422"/>
                  <a:pt x="260956" y="62879"/>
                  <a:pt x="270688" y="59635"/>
                </a:cubicBezTo>
                <a:cubicBezTo>
                  <a:pt x="274664" y="55659"/>
                  <a:pt x="277937" y="50827"/>
                  <a:pt x="282615" y="47708"/>
                </a:cubicBezTo>
                <a:cubicBezTo>
                  <a:pt x="286102" y="45383"/>
                  <a:pt x="290879" y="45767"/>
                  <a:pt x="294542" y="43732"/>
                </a:cubicBezTo>
                <a:cubicBezTo>
                  <a:pt x="302896" y="39091"/>
                  <a:pt x="310445" y="33131"/>
                  <a:pt x="318396" y="27830"/>
                </a:cubicBezTo>
                <a:lnTo>
                  <a:pt x="318396" y="27830"/>
                </a:lnTo>
                <a:cubicBezTo>
                  <a:pt x="341653" y="4572"/>
                  <a:pt x="330477" y="13149"/>
                  <a:pt x="350201" y="0"/>
                </a:cubicBezTo>
                <a:cubicBezTo>
                  <a:pt x="389227" y="3002"/>
                  <a:pt x="396711" y="2451"/>
                  <a:pt x="429714" y="7951"/>
                </a:cubicBezTo>
                <a:cubicBezTo>
                  <a:pt x="439553" y="9591"/>
                  <a:pt x="455487" y="13044"/>
                  <a:pt x="465495" y="15903"/>
                </a:cubicBezTo>
                <a:cubicBezTo>
                  <a:pt x="469524" y="17054"/>
                  <a:pt x="473331" y="18969"/>
                  <a:pt x="477422" y="19878"/>
                </a:cubicBezTo>
                <a:cubicBezTo>
                  <a:pt x="485291" y="21627"/>
                  <a:pt x="493407" y="22105"/>
                  <a:pt x="501276" y="23854"/>
                </a:cubicBezTo>
                <a:cubicBezTo>
                  <a:pt x="519262" y="27851"/>
                  <a:pt x="507976" y="27204"/>
                  <a:pt x="525130" y="35781"/>
                </a:cubicBezTo>
                <a:cubicBezTo>
                  <a:pt x="528878" y="37655"/>
                  <a:pt x="533081" y="38432"/>
                  <a:pt x="537057" y="39757"/>
                </a:cubicBezTo>
                <a:cubicBezTo>
                  <a:pt x="538382" y="43733"/>
                  <a:pt x="537622" y="49248"/>
                  <a:pt x="541032" y="51684"/>
                </a:cubicBezTo>
                <a:cubicBezTo>
                  <a:pt x="547852" y="56556"/>
                  <a:pt x="557104" y="56522"/>
                  <a:pt x="564886" y="59635"/>
                </a:cubicBezTo>
                <a:cubicBezTo>
                  <a:pt x="609405" y="77441"/>
                  <a:pt x="577637" y="67230"/>
                  <a:pt x="664278" y="71562"/>
                </a:cubicBezTo>
                <a:cubicBezTo>
                  <a:pt x="668254" y="74212"/>
                  <a:pt x="671839" y="77572"/>
                  <a:pt x="676205" y="79513"/>
                </a:cubicBezTo>
                <a:cubicBezTo>
                  <a:pt x="688656" y="85047"/>
                  <a:pt x="702740" y="88135"/>
                  <a:pt x="715961" y="91440"/>
                </a:cubicBezTo>
                <a:cubicBezTo>
                  <a:pt x="719937" y="94090"/>
                  <a:pt x="723522" y="97450"/>
                  <a:pt x="727888" y="99391"/>
                </a:cubicBezTo>
                <a:cubicBezTo>
                  <a:pt x="735547" y="102795"/>
                  <a:pt x="744768" y="102694"/>
                  <a:pt x="751742" y="107343"/>
                </a:cubicBezTo>
                <a:cubicBezTo>
                  <a:pt x="770644" y="119943"/>
                  <a:pt x="759135" y="113782"/>
                  <a:pt x="787523" y="123245"/>
                </a:cubicBezTo>
                <a:lnTo>
                  <a:pt x="799450" y="127221"/>
                </a:lnTo>
                <a:cubicBezTo>
                  <a:pt x="808906" y="130373"/>
                  <a:pt x="817290" y="133507"/>
                  <a:pt x="827279" y="135172"/>
                </a:cubicBezTo>
                <a:cubicBezTo>
                  <a:pt x="837818" y="136928"/>
                  <a:pt x="848483" y="137823"/>
                  <a:pt x="859085" y="139148"/>
                </a:cubicBezTo>
                <a:cubicBezTo>
                  <a:pt x="886349" y="148237"/>
                  <a:pt x="852510" y="137504"/>
                  <a:pt x="890890" y="147099"/>
                </a:cubicBezTo>
                <a:cubicBezTo>
                  <a:pt x="894956" y="148115"/>
                  <a:pt x="898788" y="149924"/>
                  <a:pt x="902817" y="151075"/>
                </a:cubicBezTo>
                <a:cubicBezTo>
                  <a:pt x="937787" y="161068"/>
                  <a:pt x="902029" y="149489"/>
                  <a:pt x="930646" y="159026"/>
                </a:cubicBezTo>
                <a:cubicBezTo>
                  <a:pt x="938043" y="166423"/>
                  <a:pt x="940493" y="169913"/>
                  <a:pt x="950525" y="174929"/>
                </a:cubicBezTo>
                <a:cubicBezTo>
                  <a:pt x="954273" y="176803"/>
                  <a:pt x="958422" y="177754"/>
                  <a:pt x="962452" y="178905"/>
                </a:cubicBezTo>
                <a:cubicBezTo>
                  <a:pt x="987031" y="185928"/>
                  <a:pt x="987709" y="183731"/>
                  <a:pt x="1022086" y="186856"/>
                </a:cubicBezTo>
                <a:cubicBezTo>
                  <a:pt x="1058331" y="195916"/>
                  <a:pt x="1014464" y="185766"/>
                  <a:pt x="1077745" y="194807"/>
                </a:cubicBezTo>
                <a:cubicBezTo>
                  <a:pt x="1083154" y="195580"/>
                  <a:pt x="1088272" y="197806"/>
                  <a:pt x="1093648" y="198783"/>
                </a:cubicBezTo>
                <a:cubicBezTo>
                  <a:pt x="1102868" y="200459"/>
                  <a:pt x="1112201" y="201433"/>
                  <a:pt x="1121478" y="202758"/>
                </a:cubicBezTo>
                <a:cubicBezTo>
                  <a:pt x="1129429" y="205409"/>
                  <a:pt x="1138358" y="206061"/>
                  <a:pt x="1145332" y="210710"/>
                </a:cubicBezTo>
                <a:cubicBezTo>
                  <a:pt x="1149308" y="213360"/>
                  <a:pt x="1152985" y="216524"/>
                  <a:pt x="1157259" y="218661"/>
                </a:cubicBezTo>
                <a:cubicBezTo>
                  <a:pt x="1190178" y="235121"/>
                  <a:pt x="1146930" y="207801"/>
                  <a:pt x="1181112" y="230588"/>
                </a:cubicBezTo>
                <a:cubicBezTo>
                  <a:pt x="1177136" y="233238"/>
                  <a:pt x="1173551" y="236598"/>
                  <a:pt x="1169185" y="238539"/>
                </a:cubicBezTo>
                <a:cubicBezTo>
                  <a:pt x="1161526" y="241943"/>
                  <a:pt x="1152306" y="241842"/>
                  <a:pt x="1145332" y="246491"/>
                </a:cubicBezTo>
                <a:cubicBezTo>
                  <a:pt x="1137381" y="251792"/>
                  <a:pt x="1130544" y="259371"/>
                  <a:pt x="1121478" y="262393"/>
                </a:cubicBezTo>
                <a:cubicBezTo>
                  <a:pt x="1117502" y="263718"/>
                  <a:pt x="1113214" y="264334"/>
                  <a:pt x="1109551" y="266369"/>
                </a:cubicBezTo>
                <a:cubicBezTo>
                  <a:pt x="1101197" y="271010"/>
                  <a:pt x="1094570" y="278722"/>
                  <a:pt x="1085697" y="282271"/>
                </a:cubicBezTo>
                <a:cubicBezTo>
                  <a:pt x="1079071" y="284922"/>
                  <a:pt x="1072526" y="287784"/>
                  <a:pt x="1065819" y="290223"/>
                </a:cubicBezTo>
                <a:cubicBezTo>
                  <a:pt x="1057942" y="293087"/>
                  <a:pt x="1048939" y="293525"/>
                  <a:pt x="1041965" y="298174"/>
                </a:cubicBezTo>
                <a:cubicBezTo>
                  <a:pt x="1007784" y="320960"/>
                  <a:pt x="1051031" y="293641"/>
                  <a:pt x="1018111" y="310101"/>
                </a:cubicBezTo>
                <a:cubicBezTo>
                  <a:pt x="1013837" y="312238"/>
                  <a:pt x="1010717" y="316541"/>
                  <a:pt x="1006184" y="318052"/>
                </a:cubicBezTo>
                <a:cubicBezTo>
                  <a:pt x="998537" y="320601"/>
                  <a:pt x="990281" y="320703"/>
                  <a:pt x="982330" y="322028"/>
                </a:cubicBezTo>
                <a:cubicBezTo>
                  <a:pt x="978354" y="324678"/>
                  <a:pt x="974134" y="326994"/>
                  <a:pt x="970403" y="329979"/>
                </a:cubicBezTo>
                <a:cubicBezTo>
                  <a:pt x="967476" y="332321"/>
                  <a:pt x="965897" y="336454"/>
                  <a:pt x="962452" y="337931"/>
                </a:cubicBezTo>
                <a:cubicBezTo>
                  <a:pt x="956241" y="340593"/>
                  <a:pt x="949199" y="340581"/>
                  <a:pt x="942573" y="341906"/>
                </a:cubicBezTo>
                <a:cubicBezTo>
                  <a:pt x="941248" y="345882"/>
                  <a:pt x="940754" y="350240"/>
                  <a:pt x="938598" y="353833"/>
                </a:cubicBezTo>
                <a:cubicBezTo>
                  <a:pt x="933821" y="361795"/>
                  <a:pt x="925412" y="364000"/>
                  <a:pt x="918719" y="369736"/>
                </a:cubicBezTo>
                <a:cubicBezTo>
                  <a:pt x="913027" y="374614"/>
                  <a:pt x="908917" y="381281"/>
                  <a:pt x="902817" y="385638"/>
                </a:cubicBezTo>
                <a:cubicBezTo>
                  <a:pt x="899407" y="388074"/>
                  <a:pt x="894814" y="388143"/>
                  <a:pt x="890890" y="389614"/>
                </a:cubicBezTo>
                <a:cubicBezTo>
                  <a:pt x="884208" y="392120"/>
                  <a:pt x="877277" y="394148"/>
                  <a:pt x="871012" y="397565"/>
                </a:cubicBezTo>
                <a:cubicBezTo>
                  <a:pt x="862623" y="402141"/>
                  <a:pt x="853916" y="406711"/>
                  <a:pt x="847158" y="413468"/>
                </a:cubicBezTo>
                <a:cubicBezTo>
                  <a:pt x="844507" y="416118"/>
                  <a:pt x="842420" y="419491"/>
                  <a:pt x="839206" y="421419"/>
                </a:cubicBezTo>
                <a:cubicBezTo>
                  <a:pt x="835612" y="423575"/>
                  <a:pt x="830942" y="423360"/>
                  <a:pt x="827279" y="425395"/>
                </a:cubicBezTo>
                <a:cubicBezTo>
                  <a:pt x="788593" y="446888"/>
                  <a:pt x="819308" y="438122"/>
                  <a:pt x="783547" y="445273"/>
                </a:cubicBezTo>
                <a:cubicBezTo>
                  <a:pt x="780897" y="447924"/>
                  <a:pt x="777938" y="450298"/>
                  <a:pt x="775596" y="453225"/>
                </a:cubicBezTo>
                <a:cubicBezTo>
                  <a:pt x="772611" y="456956"/>
                  <a:pt x="770630" y="461420"/>
                  <a:pt x="767645" y="465151"/>
                </a:cubicBezTo>
                <a:cubicBezTo>
                  <a:pt x="763350" y="470520"/>
                  <a:pt x="753845" y="478623"/>
                  <a:pt x="747766" y="481054"/>
                </a:cubicBezTo>
                <a:cubicBezTo>
                  <a:pt x="745305" y="482038"/>
                  <a:pt x="742465" y="481054"/>
                  <a:pt x="739815" y="48105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Forma libre 12"/>
          <p:cNvSpPr/>
          <p:nvPr/>
        </p:nvSpPr>
        <p:spPr>
          <a:xfrm>
            <a:off x="2158779" y="3261110"/>
            <a:ext cx="353833" cy="428295"/>
          </a:xfrm>
          <a:custGeom>
            <a:avLst/>
            <a:gdLst>
              <a:gd name="connsiteX0" fmla="*/ 178904 w 353833"/>
              <a:gd name="connsiteY0" fmla="*/ 46633 h 428295"/>
              <a:gd name="connsiteX1" fmla="*/ 159026 w 353833"/>
              <a:gd name="connsiteY1" fmla="*/ 50608 h 428295"/>
              <a:gd name="connsiteX2" fmla="*/ 147099 w 353833"/>
              <a:gd name="connsiteY2" fmla="*/ 54584 h 428295"/>
              <a:gd name="connsiteX3" fmla="*/ 103367 w 353833"/>
              <a:gd name="connsiteY3" fmla="*/ 50608 h 428295"/>
              <a:gd name="connsiteX4" fmla="*/ 99391 w 353833"/>
              <a:gd name="connsiteY4" fmla="*/ 38681 h 428295"/>
              <a:gd name="connsiteX5" fmla="*/ 87464 w 353833"/>
              <a:gd name="connsiteY5" fmla="*/ 14827 h 428295"/>
              <a:gd name="connsiteX6" fmla="*/ 67586 w 353833"/>
              <a:gd name="connsiteY6" fmla="*/ 10852 h 428295"/>
              <a:gd name="connsiteX7" fmla="*/ 19878 w 353833"/>
              <a:gd name="connsiteY7" fmla="*/ 6876 h 428295"/>
              <a:gd name="connsiteX8" fmla="*/ 11927 w 353833"/>
              <a:gd name="connsiteY8" fmla="*/ 18803 h 428295"/>
              <a:gd name="connsiteX9" fmla="*/ 7951 w 353833"/>
              <a:gd name="connsiteY9" fmla="*/ 34706 h 428295"/>
              <a:gd name="connsiteX10" fmla="*/ 0 w 353833"/>
              <a:gd name="connsiteY10" fmla="*/ 58560 h 428295"/>
              <a:gd name="connsiteX11" fmla="*/ 7951 w 353833"/>
              <a:gd name="connsiteY11" fmla="*/ 86389 h 428295"/>
              <a:gd name="connsiteX12" fmla="*/ 15903 w 353833"/>
              <a:gd name="connsiteY12" fmla="*/ 98316 h 428295"/>
              <a:gd name="connsiteX13" fmla="*/ 23854 w 353833"/>
              <a:gd name="connsiteY13" fmla="*/ 225537 h 428295"/>
              <a:gd name="connsiteX14" fmla="*/ 27830 w 353833"/>
              <a:gd name="connsiteY14" fmla="*/ 249391 h 428295"/>
              <a:gd name="connsiteX15" fmla="*/ 35781 w 353833"/>
              <a:gd name="connsiteY15" fmla="*/ 273245 h 428295"/>
              <a:gd name="connsiteX16" fmla="*/ 31805 w 353833"/>
              <a:gd name="connsiteY16" fmla="*/ 388539 h 428295"/>
              <a:gd name="connsiteX17" fmla="*/ 35781 w 353833"/>
              <a:gd name="connsiteY17" fmla="*/ 420344 h 428295"/>
              <a:gd name="connsiteX18" fmla="*/ 47708 w 353833"/>
              <a:gd name="connsiteY18" fmla="*/ 428295 h 428295"/>
              <a:gd name="connsiteX19" fmla="*/ 123245 w 353833"/>
              <a:gd name="connsiteY19" fmla="*/ 424320 h 428295"/>
              <a:gd name="connsiteX20" fmla="*/ 143124 w 353833"/>
              <a:gd name="connsiteY20" fmla="*/ 404441 h 428295"/>
              <a:gd name="connsiteX21" fmla="*/ 159026 w 353833"/>
              <a:gd name="connsiteY21" fmla="*/ 396490 h 428295"/>
              <a:gd name="connsiteX22" fmla="*/ 163002 w 353833"/>
              <a:gd name="connsiteY22" fmla="*/ 380587 h 428295"/>
              <a:gd name="connsiteX23" fmla="*/ 174929 w 353833"/>
              <a:gd name="connsiteY23" fmla="*/ 356733 h 428295"/>
              <a:gd name="connsiteX24" fmla="*/ 186856 w 353833"/>
              <a:gd name="connsiteY24" fmla="*/ 348782 h 428295"/>
              <a:gd name="connsiteX25" fmla="*/ 202758 w 353833"/>
              <a:gd name="connsiteY25" fmla="*/ 324928 h 428295"/>
              <a:gd name="connsiteX26" fmla="*/ 210710 w 353833"/>
              <a:gd name="connsiteY26" fmla="*/ 313001 h 428295"/>
              <a:gd name="connsiteX27" fmla="*/ 234564 w 353833"/>
              <a:gd name="connsiteY27" fmla="*/ 305050 h 428295"/>
              <a:gd name="connsiteX28" fmla="*/ 274320 w 353833"/>
              <a:gd name="connsiteY28" fmla="*/ 293123 h 428295"/>
              <a:gd name="connsiteX29" fmla="*/ 282271 w 353833"/>
              <a:gd name="connsiteY29" fmla="*/ 281196 h 428295"/>
              <a:gd name="connsiteX30" fmla="*/ 290223 w 353833"/>
              <a:gd name="connsiteY30" fmla="*/ 245415 h 428295"/>
              <a:gd name="connsiteX31" fmla="*/ 302150 w 353833"/>
              <a:gd name="connsiteY31" fmla="*/ 237464 h 428295"/>
              <a:gd name="connsiteX32" fmla="*/ 310101 w 353833"/>
              <a:gd name="connsiteY32" fmla="*/ 225537 h 428295"/>
              <a:gd name="connsiteX33" fmla="*/ 333955 w 353833"/>
              <a:gd name="connsiteY33" fmla="*/ 205659 h 428295"/>
              <a:gd name="connsiteX34" fmla="*/ 353833 w 353833"/>
              <a:gd name="connsiteY34" fmla="*/ 165902 h 428295"/>
              <a:gd name="connsiteX35" fmla="*/ 345882 w 353833"/>
              <a:gd name="connsiteY35" fmla="*/ 130121 h 428295"/>
              <a:gd name="connsiteX36" fmla="*/ 337931 w 353833"/>
              <a:gd name="connsiteY36" fmla="*/ 118194 h 428295"/>
              <a:gd name="connsiteX37" fmla="*/ 333955 w 353833"/>
              <a:gd name="connsiteY37" fmla="*/ 106267 h 428295"/>
              <a:gd name="connsiteX38" fmla="*/ 306125 w 353833"/>
              <a:gd name="connsiteY38" fmla="*/ 74462 h 428295"/>
              <a:gd name="connsiteX39" fmla="*/ 294198 w 353833"/>
              <a:gd name="connsiteY39" fmla="*/ 66511 h 428295"/>
              <a:gd name="connsiteX40" fmla="*/ 278296 w 353833"/>
              <a:gd name="connsiteY40" fmla="*/ 62535 h 428295"/>
              <a:gd name="connsiteX41" fmla="*/ 266369 w 353833"/>
              <a:gd name="connsiteY41" fmla="*/ 58560 h 428295"/>
              <a:gd name="connsiteX42" fmla="*/ 262393 w 353833"/>
              <a:gd name="connsiteY42" fmla="*/ 46633 h 428295"/>
              <a:gd name="connsiteX43" fmla="*/ 222637 w 353833"/>
              <a:gd name="connsiteY43" fmla="*/ 42657 h 428295"/>
              <a:gd name="connsiteX44" fmla="*/ 206734 w 353833"/>
              <a:gd name="connsiteY44" fmla="*/ 46633 h 428295"/>
              <a:gd name="connsiteX45" fmla="*/ 170953 w 353833"/>
              <a:gd name="connsiteY45" fmla="*/ 50608 h 428295"/>
              <a:gd name="connsiteX46" fmla="*/ 178904 w 353833"/>
              <a:gd name="connsiteY46" fmla="*/ 46633 h 42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53833" h="428295">
                <a:moveTo>
                  <a:pt x="178904" y="46633"/>
                </a:moveTo>
                <a:cubicBezTo>
                  <a:pt x="176916" y="46633"/>
                  <a:pt x="165581" y="48969"/>
                  <a:pt x="159026" y="50608"/>
                </a:cubicBezTo>
                <a:cubicBezTo>
                  <a:pt x="154960" y="51624"/>
                  <a:pt x="151290" y="54584"/>
                  <a:pt x="147099" y="54584"/>
                </a:cubicBezTo>
                <a:cubicBezTo>
                  <a:pt x="132462" y="54584"/>
                  <a:pt x="117944" y="51933"/>
                  <a:pt x="103367" y="50608"/>
                </a:cubicBezTo>
                <a:cubicBezTo>
                  <a:pt x="102042" y="46632"/>
                  <a:pt x="100542" y="42711"/>
                  <a:pt x="99391" y="38681"/>
                </a:cubicBezTo>
                <a:cubicBezTo>
                  <a:pt x="96915" y="30015"/>
                  <a:pt x="97627" y="19183"/>
                  <a:pt x="87464" y="14827"/>
                </a:cubicBezTo>
                <a:cubicBezTo>
                  <a:pt x="81253" y="12165"/>
                  <a:pt x="74212" y="12177"/>
                  <a:pt x="67586" y="10852"/>
                </a:cubicBezTo>
                <a:cubicBezTo>
                  <a:pt x="49629" y="-1120"/>
                  <a:pt x="50475" y="-4250"/>
                  <a:pt x="19878" y="6876"/>
                </a:cubicBezTo>
                <a:cubicBezTo>
                  <a:pt x="15388" y="8509"/>
                  <a:pt x="14577" y="14827"/>
                  <a:pt x="11927" y="18803"/>
                </a:cubicBezTo>
                <a:cubicBezTo>
                  <a:pt x="10602" y="24104"/>
                  <a:pt x="9521" y="29472"/>
                  <a:pt x="7951" y="34706"/>
                </a:cubicBezTo>
                <a:cubicBezTo>
                  <a:pt x="5543" y="42734"/>
                  <a:pt x="0" y="58560"/>
                  <a:pt x="0" y="58560"/>
                </a:cubicBezTo>
                <a:cubicBezTo>
                  <a:pt x="1272" y="63648"/>
                  <a:pt x="5102" y="80691"/>
                  <a:pt x="7951" y="86389"/>
                </a:cubicBezTo>
                <a:cubicBezTo>
                  <a:pt x="10088" y="90663"/>
                  <a:pt x="13252" y="94340"/>
                  <a:pt x="15903" y="98316"/>
                </a:cubicBezTo>
                <a:cubicBezTo>
                  <a:pt x="32393" y="147793"/>
                  <a:pt x="16465" y="96249"/>
                  <a:pt x="23854" y="225537"/>
                </a:cubicBezTo>
                <a:cubicBezTo>
                  <a:pt x="24314" y="233585"/>
                  <a:pt x="25875" y="241571"/>
                  <a:pt x="27830" y="249391"/>
                </a:cubicBezTo>
                <a:cubicBezTo>
                  <a:pt x="29863" y="257522"/>
                  <a:pt x="35781" y="273245"/>
                  <a:pt x="35781" y="273245"/>
                </a:cubicBezTo>
                <a:cubicBezTo>
                  <a:pt x="34456" y="311676"/>
                  <a:pt x="31805" y="350085"/>
                  <a:pt x="31805" y="388539"/>
                </a:cubicBezTo>
                <a:cubicBezTo>
                  <a:pt x="31805" y="399223"/>
                  <a:pt x="31813" y="410424"/>
                  <a:pt x="35781" y="420344"/>
                </a:cubicBezTo>
                <a:cubicBezTo>
                  <a:pt x="37556" y="424780"/>
                  <a:pt x="43732" y="425645"/>
                  <a:pt x="47708" y="428295"/>
                </a:cubicBezTo>
                <a:cubicBezTo>
                  <a:pt x="72887" y="426970"/>
                  <a:pt x="98784" y="430435"/>
                  <a:pt x="123245" y="424320"/>
                </a:cubicBezTo>
                <a:cubicBezTo>
                  <a:pt x="132336" y="422047"/>
                  <a:pt x="134742" y="408632"/>
                  <a:pt x="143124" y="404441"/>
                </a:cubicBezTo>
                <a:lnTo>
                  <a:pt x="159026" y="396490"/>
                </a:lnTo>
                <a:cubicBezTo>
                  <a:pt x="160351" y="391189"/>
                  <a:pt x="161501" y="385841"/>
                  <a:pt x="163002" y="380587"/>
                </a:cubicBezTo>
                <a:cubicBezTo>
                  <a:pt x="165589" y="371534"/>
                  <a:pt x="167960" y="363702"/>
                  <a:pt x="174929" y="356733"/>
                </a:cubicBezTo>
                <a:cubicBezTo>
                  <a:pt x="178308" y="353354"/>
                  <a:pt x="182880" y="351432"/>
                  <a:pt x="186856" y="348782"/>
                </a:cubicBezTo>
                <a:cubicBezTo>
                  <a:pt x="193841" y="327823"/>
                  <a:pt x="186214" y="344780"/>
                  <a:pt x="202758" y="324928"/>
                </a:cubicBezTo>
                <a:cubicBezTo>
                  <a:pt x="205817" y="321257"/>
                  <a:pt x="206658" y="315533"/>
                  <a:pt x="210710" y="313001"/>
                </a:cubicBezTo>
                <a:cubicBezTo>
                  <a:pt x="217817" y="308559"/>
                  <a:pt x="226505" y="307353"/>
                  <a:pt x="234564" y="305050"/>
                </a:cubicBezTo>
                <a:cubicBezTo>
                  <a:pt x="266423" y="295948"/>
                  <a:pt x="253241" y="300150"/>
                  <a:pt x="274320" y="293123"/>
                </a:cubicBezTo>
                <a:cubicBezTo>
                  <a:pt x="276970" y="289147"/>
                  <a:pt x="280760" y="285729"/>
                  <a:pt x="282271" y="281196"/>
                </a:cubicBezTo>
                <a:cubicBezTo>
                  <a:pt x="282382" y="280864"/>
                  <a:pt x="286065" y="250612"/>
                  <a:pt x="290223" y="245415"/>
                </a:cubicBezTo>
                <a:cubicBezTo>
                  <a:pt x="293208" y="241684"/>
                  <a:pt x="298174" y="240114"/>
                  <a:pt x="302150" y="237464"/>
                </a:cubicBezTo>
                <a:cubicBezTo>
                  <a:pt x="304800" y="233488"/>
                  <a:pt x="307042" y="229208"/>
                  <a:pt x="310101" y="225537"/>
                </a:cubicBezTo>
                <a:cubicBezTo>
                  <a:pt x="319667" y="214058"/>
                  <a:pt x="322228" y="213477"/>
                  <a:pt x="333955" y="205659"/>
                </a:cubicBezTo>
                <a:cubicBezTo>
                  <a:pt x="352889" y="177259"/>
                  <a:pt x="347541" y="191076"/>
                  <a:pt x="353833" y="165902"/>
                </a:cubicBezTo>
                <a:cubicBezTo>
                  <a:pt x="352305" y="156735"/>
                  <a:pt x="350777" y="139911"/>
                  <a:pt x="345882" y="130121"/>
                </a:cubicBezTo>
                <a:cubicBezTo>
                  <a:pt x="343745" y="125847"/>
                  <a:pt x="340068" y="122468"/>
                  <a:pt x="337931" y="118194"/>
                </a:cubicBezTo>
                <a:cubicBezTo>
                  <a:pt x="336057" y="114446"/>
                  <a:pt x="335829" y="110015"/>
                  <a:pt x="333955" y="106267"/>
                </a:cubicBezTo>
                <a:cubicBezTo>
                  <a:pt x="328701" y="95758"/>
                  <a:pt x="313900" y="79645"/>
                  <a:pt x="306125" y="74462"/>
                </a:cubicBezTo>
                <a:cubicBezTo>
                  <a:pt x="302149" y="71812"/>
                  <a:pt x="298590" y="68393"/>
                  <a:pt x="294198" y="66511"/>
                </a:cubicBezTo>
                <a:cubicBezTo>
                  <a:pt x="289176" y="64359"/>
                  <a:pt x="283550" y="64036"/>
                  <a:pt x="278296" y="62535"/>
                </a:cubicBezTo>
                <a:cubicBezTo>
                  <a:pt x="274267" y="61384"/>
                  <a:pt x="270345" y="59885"/>
                  <a:pt x="266369" y="58560"/>
                </a:cubicBezTo>
                <a:cubicBezTo>
                  <a:pt x="265044" y="54584"/>
                  <a:pt x="265011" y="49905"/>
                  <a:pt x="262393" y="46633"/>
                </a:cubicBezTo>
                <a:cubicBezTo>
                  <a:pt x="251156" y="32587"/>
                  <a:pt x="238554" y="39763"/>
                  <a:pt x="222637" y="42657"/>
                </a:cubicBezTo>
                <a:cubicBezTo>
                  <a:pt x="217261" y="43635"/>
                  <a:pt x="212135" y="45802"/>
                  <a:pt x="206734" y="46633"/>
                </a:cubicBezTo>
                <a:cubicBezTo>
                  <a:pt x="194873" y="48458"/>
                  <a:pt x="182880" y="49283"/>
                  <a:pt x="170953" y="50608"/>
                </a:cubicBezTo>
                <a:cubicBezTo>
                  <a:pt x="153765" y="54905"/>
                  <a:pt x="180892" y="46633"/>
                  <a:pt x="178904" y="46633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Forma libre 13"/>
          <p:cNvSpPr/>
          <p:nvPr/>
        </p:nvSpPr>
        <p:spPr>
          <a:xfrm>
            <a:off x="1558456" y="2118374"/>
            <a:ext cx="186855" cy="259066"/>
          </a:xfrm>
          <a:custGeom>
            <a:avLst/>
            <a:gdLst>
              <a:gd name="connsiteX0" fmla="*/ 43732 w 186855"/>
              <a:gd name="connsiteY0" fmla="*/ 211358 h 259066"/>
              <a:gd name="connsiteX1" fmla="*/ 63610 w 186855"/>
              <a:gd name="connsiteY1" fmla="*/ 227261 h 259066"/>
              <a:gd name="connsiteX2" fmla="*/ 83488 w 186855"/>
              <a:gd name="connsiteY2" fmla="*/ 259066 h 259066"/>
              <a:gd name="connsiteX3" fmla="*/ 155050 w 186855"/>
              <a:gd name="connsiteY3" fmla="*/ 255090 h 259066"/>
              <a:gd name="connsiteX4" fmla="*/ 159026 w 186855"/>
              <a:gd name="connsiteY4" fmla="*/ 243163 h 259066"/>
              <a:gd name="connsiteX5" fmla="*/ 174928 w 186855"/>
              <a:gd name="connsiteY5" fmla="*/ 219309 h 259066"/>
              <a:gd name="connsiteX6" fmla="*/ 186855 w 186855"/>
              <a:gd name="connsiteY6" fmla="*/ 191480 h 259066"/>
              <a:gd name="connsiteX7" fmla="*/ 182880 w 186855"/>
              <a:gd name="connsiteY7" fmla="*/ 171602 h 259066"/>
              <a:gd name="connsiteX8" fmla="*/ 174928 w 186855"/>
              <a:gd name="connsiteY8" fmla="*/ 163650 h 259066"/>
              <a:gd name="connsiteX9" fmla="*/ 170953 w 186855"/>
              <a:gd name="connsiteY9" fmla="*/ 135821 h 259066"/>
              <a:gd name="connsiteX10" fmla="*/ 166977 w 186855"/>
              <a:gd name="connsiteY10" fmla="*/ 123894 h 259066"/>
              <a:gd name="connsiteX11" fmla="*/ 163001 w 186855"/>
              <a:gd name="connsiteY11" fmla="*/ 104016 h 259066"/>
              <a:gd name="connsiteX12" fmla="*/ 159026 w 186855"/>
              <a:gd name="connsiteY12" fmla="*/ 88113 h 259066"/>
              <a:gd name="connsiteX13" fmla="*/ 143123 w 186855"/>
              <a:gd name="connsiteY13" fmla="*/ 64259 h 259066"/>
              <a:gd name="connsiteX14" fmla="*/ 135172 w 186855"/>
              <a:gd name="connsiteY14" fmla="*/ 52332 h 259066"/>
              <a:gd name="connsiteX15" fmla="*/ 127221 w 186855"/>
              <a:gd name="connsiteY15" fmla="*/ 40405 h 259066"/>
              <a:gd name="connsiteX16" fmla="*/ 123245 w 186855"/>
              <a:gd name="connsiteY16" fmla="*/ 28478 h 259066"/>
              <a:gd name="connsiteX17" fmla="*/ 91440 w 186855"/>
              <a:gd name="connsiteY17" fmla="*/ 16551 h 259066"/>
              <a:gd name="connsiteX18" fmla="*/ 79513 w 186855"/>
              <a:gd name="connsiteY18" fmla="*/ 12576 h 259066"/>
              <a:gd name="connsiteX19" fmla="*/ 71561 w 186855"/>
              <a:gd name="connsiteY19" fmla="*/ 4624 h 259066"/>
              <a:gd name="connsiteX20" fmla="*/ 11927 w 186855"/>
              <a:gd name="connsiteY20" fmla="*/ 4624 h 259066"/>
              <a:gd name="connsiteX21" fmla="*/ 7951 w 186855"/>
              <a:gd name="connsiteY21" fmla="*/ 16551 h 259066"/>
              <a:gd name="connsiteX22" fmla="*/ 0 w 186855"/>
              <a:gd name="connsiteY22" fmla="*/ 44381 h 259066"/>
              <a:gd name="connsiteX23" fmla="*/ 7951 w 186855"/>
              <a:gd name="connsiteY23" fmla="*/ 107991 h 259066"/>
              <a:gd name="connsiteX24" fmla="*/ 15902 w 186855"/>
              <a:gd name="connsiteY24" fmla="*/ 115943 h 259066"/>
              <a:gd name="connsiteX25" fmla="*/ 19878 w 186855"/>
              <a:gd name="connsiteY25" fmla="*/ 131845 h 259066"/>
              <a:gd name="connsiteX26" fmla="*/ 35781 w 186855"/>
              <a:gd name="connsiteY26" fmla="*/ 155699 h 259066"/>
              <a:gd name="connsiteX27" fmla="*/ 43732 w 186855"/>
              <a:gd name="connsiteY27" fmla="*/ 183529 h 259066"/>
              <a:gd name="connsiteX28" fmla="*/ 47707 w 186855"/>
              <a:gd name="connsiteY28" fmla="*/ 195456 h 259066"/>
              <a:gd name="connsiteX29" fmla="*/ 51683 w 186855"/>
              <a:gd name="connsiteY29" fmla="*/ 211358 h 259066"/>
              <a:gd name="connsiteX30" fmla="*/ 43732 w 186855"/>
              <a:gd name="connsiteY30" fmla="*/ 211358 h 25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6855" h="259066">
                <a:moveTo>
                  <a:pt x="43732" y="211358"/>
                </a:moveTo>
                <a:cubicBezTo>
                  <a:pt x="45720" y="214009"/>
                  <a:pt x="59054" y="220102"/>
                  <a:pt x="63610" y="227261"/>
                </a:cubicBezTo>
                <a:cubicBezTo>
                  <a:pt x="86891" y="263846"/>
                  <a:pt x="56250" y="249986"/>
                  <a:pt x="83488" y="259066"/>
                </a:cubicBezTo>
                <a:cubicBezTo>
                  <a:pt x="107342" y="257741"/>
                  <a:pt x="131672" y="260012"/>
                  <a:pt x="155050" y="255090"/>
                </a:cubicBezTo>
                <a:cubicBezTo>
                  <a:pt x="159151" y="254227"/>
                  <a:pt x="156991" y="246826"/>
                  <a:pt x="159026" y="243163"/>
                </a:cubicBezTo>
                <a:cubicBezTo>
                  <a:pt x="163667" y="234809"/>
                  <a:pt x="171906" y="228375"/>
                  <a:pt x="174928" y="219309"/>
                </a:cubicBezTo>
                <a:cubicBezTo>
                  <a:pt x="180778" y="201761"/>
                  <a:pt x="177030" y="211131"/>
                  <a:pt x="186855" y="191480"/>
                </a:cubicBezTo>
                <a:cubicBezTo>
                  <a:pt x="185530" y="184854"/>
                  <a:pt x="185542" y="177813"/>
                  <a:pt x="182880" y="171602"/>
                </a:cubicBezTo>
                <a:cubicBezTo>
                  <a:pt x="181403" y="168156"/>
                  <a:pt x="176113" y="167206"/>
                  <a:pt x="174928" y="163650"/>
                </a:cubicBezTo>
                <a:cubicBezTo>
                  <a:pt x="171965" y="154760"/>
                  <a:pt x="172791" y="145010"/>
                  <a:pt x="170953" y="135821"/>
                </a:cubicBezTo>
                <a:cubicBezTo>
                  <a:pt x="170131" y="131712"/>
                  <a:pt x="167993" y="127960"/>
                  <a:pt x="166977" y="123894"/>
                </a:cubicBezTo>
                <a:cubicBezTo>
                  <a:pt x="165338" y="117339"/>
                  <a:pt x="164467" y="110612"/>
                  <a:pt x="163001" y="104016"/>
                </a:cubicBezTo>
                <a:cubicBezTo>
                  <a:pt x="161816" y="98682"/>
                  <a:pt x="161470" y="93000"/>
                  <a:pt x="159026" y="88113"/>
                </a:cubicBezTo>
                <a:cubicBezTo>
                  <a:pt x="154752" y="79565"/>
                  <a:pt x="148424" y="72210"/>
                  <a:pt x="143123" y="64259"/>
                </a:cubicBezTo>
                <a:lnTo>
                  <a:pt x="135172" y="52332"/>
                </a:lnTo>
                <a:cubicBezTo>
                  <a:pt x="132522" y="48356"/>
                  <a:pt x="128732" y="44938"/>
                  <a:pt x="127221" y="40405"/>
                </a:cubicBezTo>
                <a:cubicBezTo>
                  <a:pt x="125896" y="36429"/>
                  <a:pt x="125863" y="31750"/>
                  <a:pt x="123245" y="28478"/>
                </a:cubicBezTo>
                <a:cubicBezTo>
                  <a:pt x="115065" y="18253"/>
                  <a:pt x="102753" y="19379"/>
                  <a:pt x="91440" y="16551"/>
                </a:cubicBezTo>
                <a:cubicBezTo>
                  <a:pt x="87374" y="15535"/>
                  <a:pt x="83489" y="13901"/>
                  <a:pt x="79513" y="12576"/>
                </a:cubicBezTo>
                <a:cubicBezTo>
                  <a:pt x="76862" y="9925"/>
                  <a:pt x="74775" y="6553"/>
                  <a:pt x="71561" y="4624"/>
                </a:cubicBezTo>
                <a:cubicBezTo>
                  <a:pt x="55059" y="-5277"/>
                  <a:pt x="23583" y="3653"/>
                  <a:pt x="11927" y="4624"/>
                </a:cubicBezTo>
                <a:cubicBezTo>
                  <a:pt x="10602" y="8600"/>
                  <a:pt x="9102" y="12522"/>
                  <a:pt x="7951" y="16551"/>
                </a:cubicBezTo>
                <a:cubicBezTo>
                  <a:pt x="-2041" y="51522"/>
                  <a:pt x="9537" y="15764"/>
                  <a:pt x="0" y="44381"/>
                </a:cubicBezTo>
                <a:cubicBezTo>
                  <a:pt x="25" y="44655"/>
                  <a:pt x="3210" y="96929"/>
                  <a:pt x="7951" y="107991"/>
                </a:cubicBezTo>
                <a:cubicBezTo>
                  <a:pt x="9428" y="111436"/>
                  <a:pt x="13252" y="113292"/>
                  <a:pt x="15902" y="115943"/>
                </a:cubicBezTo>
                <a:cubicBezTo>
                  <a:pt x="17227" y="121244"/>
                  <a:pt x="17434" y="126958"/>
                  <a:pt x="19878" y="131845"/>
                </a:cubicBezTo>
                <a:cubicBezTo>
                  <a:pt x="24152" y="140392"/>
                  <a:pt x="35781" y="155699"/>
                  <a:pt x="35781" y="155699"/>
                </a:cubicBezTo>
                <a:cubicBezTo>
                  <a:pt x="45312" y="184295"/>
                  <a:pt x="33748" y="148584"/>
                  <a:pt x="43732" y="183529"/>
                </a:cubicBezTo>
                <a:cubicBezTo>
                  <a:pt x="44883" y="187558"/>
                  <a:pt x="46556" y="191427"/>
                  <a:pt x="47707" y="195456"/>
                </a:cubicBezTo>
                <a:cubicBezTo>
                  <a:pt x="49208" y="200710"/>
                  <a:pt x="50182" y="206104"/>
                  <a:pt x="51683" y="211358"/>
                </a:cubicBezTo>
                <a:cubicBezTo>
                  <a:pt x="52834" y="215387"/>
                  <a:pt x="41744" y="208707"/>
                  <a:pt x="43732" y="211358"/>
                </a:cubicBezTo>
                <a:close/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Rectángulo 14"/>
          <p:cNvSpPr/>
          <p:nvPr/>
        </p:nvSpPr>
        <p:spPr>
          <a:xfrm>
            <a:off x="1715345" y="2087218"/>
            <a:ext cx="456779" cy="123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PE" sz="800" b="1" dirty="0"/>
              <a:t>San José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3424074" y="1879166"/>
            <a:ext cx="908217" cy="123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PE" sz="800" b="1" dirty="0"/>
              <a:t>José Leonardo Ortiz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2473702" y="3513396"/>
            <a:ext cx="499335" cy="123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PE" sz="800" b="1" dirty="0"/>
              <a:t>Pimentel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4118190" y="2189158"/>
            <a:ext cx="510958" cy="123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PE" sz="800" b="1" dirty="0"/>
              <a:t>PTAP N° 2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3943283" y="3390151"/>
            <a:ext cx="634307" cy="123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PE" sz="1000" b="1" dirty="0"/>
              <a:t>PTAP N° 2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139924" y="3708097"/>
            <a:ext cx="541119" cy="123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PE" sz="1000" b="1" dirty="0">
                <a:solidFill>
                  <a:schemeClr val="tx1"/>
                </a:solidFill>
              </a:rPr>
              <a:t>Chiclayo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130388" y="1812897"/>
            <a:ext cx="760193" cy="123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PE" sz="1000" b="1" dirty="0">
                <a:solidFill>
                  <a:schemeClr val="tx1"/>
                </a:solidFill>
              </a:rPr>
              <a:t>Lambayeque</a:t>
            </a:r>
          </a:p>
        </p:txBody>
      </p:sp>
    </p:spTree>
    <p:extLst>
      <p:ext uri="{BB962C8B-B14F-4D97-AF65-F5344CB8AC3E}">
        <p14:creationId xmlns:p14="http://schemas.microsoft.com/office/powerpoint/2010/main" val="53608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F7AE583B-6CC1-4BB2-8335-D0A505A1D32F}"/>
              </a:ext>
            </a:extLst>
          </p:cNvPr>
          <p:cNvGrpSpPr/>
          <p:nvPr/>
        </p:nvGrpSpPr>
        <p:grpSpPr>
          <a:xfrm>
            <a:off x="0" y="1212097"/>
            <a:ext cx="5511426" cy="5279979"/>
            <a:chOff x="589128" y="749044"/>
            <a:chExt cx="6657833" cy="5735473"/>
          </a:xfrm>
        </p:grpSpPr>
        <p:graphicFrame>
          <p:nvGraphicFramePr>
            <p:cNvPr id="2" name="Gráfico 1">
              <a:extLst>
                <a:ext uri="{FF2B5EF4-FFF2-40B4-BE49-F238E27FC236}">
                  <a16:creationId xmlns:a16="http://schemas.microsoft.com/office/drawing/2014/main" id="{1E5A146C-B499-44D0-A9A2-26314FD1E5D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94069278"/>
                </p:ext>
              </p:extLst>
            </p:nvPr>
          </p:nvGraphicFramePr>
          <p:xfrm>
            <a:off x="589128" y="749044"/>
            <a:ext cx="6657833" cy="5735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B7631389-AB81-426C-8451-FB3FF0E2E0AE}"/>
                </a:ext>
              </a:extLst>
            </p:cNvPr>
            <p:cNvSpPr txBox="1"/>
            <p:nvPr/>
          </p:nvSpPr>
          <p:spPr>
            <a:xfrm>
              <a:off x="2623314" y="2617905"/>
              <a:ext cx="3370997" cy="40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latin typeface="Abadi" panose="020B0604020104020204" pitchFamily="34" charset="0"/>
                </a:rPr>
                <a:t>Población Insatisfecha</a:t>
              </a:r>
              <a:endParaRPr lang="es-PE" b="1" dirty="0">
                <a:latin typeface="Abadi" panose="020B0604020104020204" pitchFamily="34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66FFA46A-8F09-46ED-9ABF-0972AF0AEF97}"/>
                </a:ext>
              </a:extLst>
            </p:cNvPr>
            <p:cNvSpPr txBox="1"/>
            <p:nvPr/>
          </p:nvSpPr>
          <p:spPr>
            <a:xfrm>
              <a:off x="2623314" y="1876444"/>
              <a:ext cx="3370997" cy="40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latin typeface="Abadi" panose="020B0604020104020204" pitchFamily="34" charset="0"/>
                </a:rPr>
                <a:t>Excedente con Proyecto</a:t>
              </a:r>
              <a:endParaRPr lang="es-PE" b="1" dirty="0">
                <a:latin typeface="Abadi" panose="020B0604020104020204" pitchFamily="34" charset="0"/>
              </a:endParaRPr>
            </a:p>
          </p:txBody>
        </p:sp>
      </p:grp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6EF30ED-481A-4F2A-ADC3-BF68451520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338539"/>
              </p:ext>
            </p:extLst>
          </p:nvPr>
        </p:nvGraphicFramePr>
        <p:xfrm>
          <a:off x="5772998" y="1637738"/>
          <a:ext cx="6241581" cy="4121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BE4D8A23-36FB-4649-82D2-031E8436BEA9}"/>
              </a:ext>
            </a:extLst>
          </p:cNvPr>
          <p:cNvSpPr/>
          <p:nvPr/>
        </p:nvSpPr>
        <p:spPr>
          <a:xfrm>
            <a:off x="82769" y="28516"/>
            <a:ext cx="12060748" cy="7201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P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“Ampliación, Mejoramiento de la Planta de Tratamiento de Agua Potable EPSEL PTAP N° 2 Distrito de Chiclayo, Provincia de Chiclayo - Lambayeque” </a:t>
            </a:r>
            <a:r>
              <a:rPr lang="es-PE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CUI: </a:t>
            </a:r>
            <a:r>
              <a:rPr lang="es-P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2341058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11">
            <a:extLst>
              <a:ext uri="{FF2B5EF4-FFF2-40B4-BE49-F238E27FC236}">
                <a16:creationId xmlns:a16="http://schemas.microsoft.com/office/drawing/2014/main" id="{9D1EF7A1-EA13-4912-903E-CA9AECA89B3C}"/>
              </a:ext>
            </a:extLst>
          </p:cNvPr>
          <p:cNvCxnSpPr>
            <a:cxnSpLocks/>
          </p:cNvCxnSpPr>
          <p:nvPr/>
        </p:nvCxnSpPr>
        <p:spPr>
          <a:xfrm>
            <a:off x="119249" y="748897"/>
            <a:ext cx="119016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E7DF47EB-64FC-4DE0-B94F-711D90FEE485}"/>
              </a:ext>
            </a:extLst>
          </p:cNvPr>
          <p:cNvSpPr txBox="1"/>
          <p:nvPr/>
        </p:nvSpPr>
        <p:spPr>
          <a:xfrm>
            <a:off x="4076038" y="3244334"/>
            <a:ext cx="105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567 </a:t>
            </a:r>
            <a:r>
              <a:rPr lang="es-ES" b="1" dirty="0" err="1">
                <a:solidFill>
                  <a:schemeClr val="bg1"/>
                </a:solidFill>
              </a:rPr>
              <a:t>lps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DEB6F31-E1BB-4DFA-AAB4-76BCE40E6FFC}"/>
              </a:ext>
            </a:extLst>
          </p:cNvPr>
          <p:cNvSpPr txBox="1"/>
          <p:nvPr/>
        </p:nvSpPr>
        <p:spPr>
          <a:xfrm>
            <a:off x="4076039" y="2146816"/>
            <a:ext cx="105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864 </a:t>
            </a:r>
            <a:r>
              <a:rPr lang="es-ES" b="1" dirty="0" err="1">
                <a:solidFill>
                  <a:schemeClr val="bg1"/>
                </a:solidFill>
              </a:rPr>
              <a:t>lps</a:t>
            </a:r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0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ángulo 181">
            <a:extLst>
              <a:ext uri="{FF2B5EF4-FFF2-40B4-BE49-F238E27FC236}">
                <a16:creationId xmlns:a16="http://schemas.microsoft.com/office/drawing/2014/main" id="{9335B5B6-9B0C-4420-8006-9B1BF7CBCBEA}"/>
              </a:ext>
            </a:extLst>
          </p:cNvPr>
          <p:cNvSpPr/>
          <p:nvPr/>
        </p:nvSpPr>
        <p:spPr>
          <a:xfrm>
            <a:off x="82769" y="28516"/>
            <a:ext cx="12060748" cy="7201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P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“Ampliación, Mejoramiento de la Planta de Tratamiento de Agua Potable EPSEL PTAP N° 2 Distrito de Chiclayo, Provincia de Chiclayo - Lambayeque”</a:t>
            </a:r>
            <a:r>
              <a:rPr lang="es-PE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CUI: 2341058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Conector recto 11">
            <a:extLst>
              <a:ext uri="{FF2B5EF4-FFF2-40B4-BE49-F238E27FC236}">
                <a16:creationId xmlns:a16="http://schemas.microsoft.com/office/drawing/2014/main" id="{96560341-47B2-46DF-93E4-B55CE4C653F0}"/>
              </a:ext>
            </a:extLst>
          </p:cNvPr>
          <p:cNvCxnSpPr>
            <a:cxnSpLocks/>
          </p:cNvCxnSpPr>
          <p:nvPr/>
        </p:nvCxnSpPr>
        <p:spPr>
          <a:xfrm>
            <a:off x="119249" y="748897"/>
            <a:ext cx="119016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15BB42B8-341E-48E2-AC32-FA16D85E943F}"/>
              </a:ext>
            </a:extLst>
          </p:cNvPr>
          <p:cNvGrpSpPr/>
          <p:nvPr/>
        </p:nvGrpSpPr>
        <p:grpSpPr>
          <a:xfrm>
            <a:off x="6444465" y="977680"/>
            <a:ext cx="3470656" cy="348064"/>
            <a:chOff x="235396" y="986903"/>
            <a:chExt cx="3470656" cy="348064"/>
          </a:xfrm>
        </p:grpSpPr>
        <p:sp>
          <p:nvSpPr>
            <p:cNvPr id="226" name="CuadroTexto 225">
              <a:extLst>
                <a:ext uri="{FF2B5EF4-FFF2-40B4-BE49-F238E27FC236}">
                  <a16:creationId xmlns:a16="http://schemas.microsoft.com/office/drawing/2014/main" id="{220F2C7B-54CD-4EF3-A057-30F78F6BB546}"/>
                </a:ext>
              </a:extLst>
            </p:cNvPr>
            <p:cNvSpPr txBox="1"/>
            <p:nvPr/>
          </p:nvSpPr>
          <p:spPr>
            <a:xfrm>
              <a:off x="235396" y="986903"/>
              <a:ext cx="3470656" cy="34806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Requisitos del Ejecutor - Obras </a:t>
              </a:r>
            </a:p>
          </p:txBody>
        </p:sp>
        <p:pic>
          <p:nvPicPr>
            <p:cNvPr id="176" name="Imagen 175" descr="Icono&#10;&#10;Descripción generada automáticamente">
              <a:extLst>
                <a:ext uri="{FF2B5EF4-FFF2-40B4-BE49-F238E27FC236}">
                  <a16:creationId xmlns:a16="http://schemas.microsoft.com/office/drawing/2014/main" id="{DB4C9FA9-8262-4996-A82C-EF22743D0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7848" y="1047438"/>
              <a:ext cx="242382" cy="242382"/>
            </a:xfrm>
            <a:prstGeom prst="rect">
              <a:avLst/>
            </a:prstGeom>
          </p:spPr>
        </p:pic>
      </p:grpSp>
      <p:graphicFrame>
        <p:nvGraphicFramePr>
          <p:cNvPr id="45" name="Tabla 1086">
            <a:extLst>
              <a:ext uri="{FF2B5EF4-FFF2-40B4-BE49-F238E27FC236}">
                <a16:creationId xmlns:a16="http://schemas.microsoft.com/office/drawing/2014/main" id="{04ADCEF1-11D0-4216-BDE2-A11344F96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45183"/>
              </p:ext>
            </p:extLst>
          </p:nvPr>
        </p:nvGraphicFramePr>
        <p:xfrm>
          <a:off x="6434054" y="1458229"/>
          <a:ext cx="4541775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1775">
                  <a:extLst>
                    <a:ext uri="{9D8B030D-6E8A-4147-A177-3AD203B41FA5}">
                      <a16:colId xmlns:a16="http://schemas.microsoft.com/office/drawing/2014/main" val="606720990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172800" indent="-1728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Registro Nacional de Proveedores en OSCE.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454526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9FDA3311-487B-46FA-A157-F4557753D3E0}"/>
              </a:ext>
            </a:extLst>
          </p:cNvPr>
          <p:cNvSpPr txBox="1"/>
          <p:nvPr/>
        </p:nvSpPr>
        <p:spPr>
          <a:xfrm>
            <a:off x="1047865" y="4731007"/>
            <a:ext cx="102796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/>
              <a:t>Definición de Obra de Saneamiento: </a:t>
            </a:r>
            <a:r>
              <a:rPr lang="es-ES" sz="1400" dirty="0"/>
              <a:t>Construcción, creación, recuperación, instalación, ampliación, mejoramiento, reconstrucción, reubicación y/o rehabilitación o la combinación de alguno de los términos anteriores de sistemas, redes, colectores, interceptores y/o líneas de agua potable alcantarillado, aguas residuales y/o desagües, PTAP, PTAR o emisores; y/o afines, que incluyan obras generales y/o primarias y/o secundarias.</a:t>
            </a:r>
          </a:p>
          <a:p>
            <a:pPr algn="just"/>
            <a:r>
              <a:rPr lang="es-ES" sz="1400" b="1" dirty="0"/>
              <a:t>Se excluye de la definición de obra de saneamiento: </a:t>
            </a:r>
            <a:r>
              <a:rPr lang="es-ES" sz="1400" dirty="0"/>
              <a:t>Construcción, instalación, ampliación reconstrucción y/o rehabilitación de obras cuyo componente principal o denominación sea de infraestructura de: Piletas públicas, UBS, unidades sanitarias, soluciones individuales, servicio de disposición sanitaria de excretas, letrinas, pozos sépticos, tanques séptico, pozo percolador, plantas modulares o plantas de agua con filtración lenta. Sistemas de recolección y disposición de agua de lluvia.</a:t>
            </a:r>
            <a:endParaRPr lang="es-PE" sz="1400" dirty="0"/>
          </a:p>
        </p:txBody>
      </p:sp>
      <p:graphicFrame>
        <p:nvGraphicFramePr>
          <p:cNvPr id="52" name="Tabla 1086">
            <a:extLst>
              <a:ext uri="{FF2B5EF4-FFF2-40B4-BE49-F238E27FC236}">
                <a16:creationId xmlns:a16="http://schemas.microsoft.com/office/drawing/2014/main" id="{8964E888-37DE-436C-BC10-A1DB62E2E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685410"/>
              </p:ext>
            </p:extLst>
          </p:nvPr>
        </p:nvGraphicFramePr>
        <p:xfrm>
          <a:off x="6493050" y="2643225"/>
          <a:ext cx="448278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780">
                  <a:extLst>
                    <a:ext uri="{9D8B030D-6E8A-4147-A177-3AD203B41FA5}">
                      <a16:colId xmlns:a16="http://schemas.microsoft.com/office/drawing/2014/main" val="606720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2800" indent="-172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S/ 25,184,873.82 en Proyectos Generales en los últimos 10 años.</a:t>
                      </a:r>
                    </a:p>
                    <a:p>
                      <a:pPr marL="172800" indent="-172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S/ 12,592,436.91 en Proyectos de Saneamiento en los últimos 10 años.</a:t>
                      </a:r>
                    </a:p>
                    <a:p>
                      <a:pPr marL="172800" indent="-172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Acreditación: copia simple: contratos, actas de recepción de obra, contratos y resoluciones de liquidación, contratos y sus respectivas constancias de prestación o cualquier otra documentación</a:t>
                      </a:r>
                    </a:p>
                    <a:p>
                      <a:pPr marL="172800" indent="-1728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endParaRPr lang="es-PE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454526"/>
                  </a:ext>
                </a:extLst>
              </a:tr>
            </a:tbl>
          </a:graphicData>
        </a:graphic>
      </p:graphicFrame>
      <p:grpSp>
        <p:nvGrpSpPr>
          <p:cNvPr id="53" name="Grupo 52">
            <a:extLst>
              <a:ext uri="{FF2B5EF4-FFF2-40B4-BE49-F238E27FC236}">
                <a16:creationId xmlns:a16="http://schemas.microsoft.com/office/drawing/2014/main" id="{6196587C-EBDB-4EE1-8AF2-0F16C87F6AF6}"/>
              </a:ext>
            </a:extLst>
          </p:cNvPr>
          <p:cNvGrpSpPr/>
          <p:nvPr/>
        </p:nvGrpSpPr>
        <p:grpSpPr>
          <a:xfrm>
            <a:off x="6418515" y="2143303"/>
            <a:ext cx="3496606" cy="338554"/>
            <a:chOff x="235397" y="986903"/>
            <a:chExt cx="3496606" cy="338554"/>
          </a:xfrm>
        </p:grpSpPr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94758FE4-077B-4738-B6F1-B5B477EC96C3}"/>
                </a:ext>
              </a:extLst>
            </p:cNvPr>
            <p:cNvSpPr txBox="1"/>
            <p:nvPr/>
          </p:nvSpPr>
          <p:spPr>
            <a:xfrm>
              <a:off x="235397" y="986903"/>
              <a:ext cx="3496606" cy="3385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Experiencia del Ejecutor - Obras</a:t>
              </a:r>
            </a:p>
          </p:txBody>
        </p:sp>
        <p:pic>
          <p:nvPicPr>
            <p:cNvPr id="58" name="Imagen 57" descr="Icono&#10;&#10;Descripción generada automáticamente">
              <a:extLst>
                <a:ext uri="{FF2B5EF4-FFF2-40B4-BE49-F238E27FC236}">
                  <a16:creationId xmlns:a16="http://schemas.microsoft.com/office/drawing/2014/main" id="{FDEB96F9-DBFD-48C8-8014-5E87C486E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0589" y="1042568"/>
              <a:ext cx="242382" cy="242382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8F791E5-AAC1-451D-B5A9-A2CC37ED4D71}"/>
              </a:ext>
            </a:extLst>
          </p:cNvPr>
          <p:cNvGrpSpPr/>
          <p:nvPr/>
        </p:nvGrpSpPr>
        <p:grpSpPr>
          <a:xfrm>
            <a:off x="999280" y="1033345"/>
            <a:ext cx="3470656" cy="348064"/>
            <a:chOff x="235396" y="986903"/>
            <a:chExt cx="3470656" cy="348064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AAB9263-0CE7-4EA2-A07A-85891C3EB24F}"/>
                </a:ext>
              </a:extLst>
            </p:cNvPr>
            <p:cNvSpPr txBox="1"/>
            <p:nvPr/>
          </p:nvSpPr>
          <p:spPr>
            <a:xfrm>
              <a:off x="235396" y="986903"/>
              <a:ext cx="3470656" cy="34806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Requisitos del Ejecutor - ET </a:t>
              </a:r>
            </a:p>
          </p:txBody>
        </p:sp>
        <p:pic>
          <p:nvPicPr>
            <p:cNvPr id="16" name="Imagen 15" descr="Icono&#10;&#10;Descripción generada automáticamente">
              <a:extLst>
                <a:ext uri="{FF2B5EF4-FFF2-40B4-BE49-F238E27FC236}">
                  <a16:creationId xmlns:a16="http://schemas.microsoft.com/office/drawing/2014/main" id="{769A6BCA-E212-4B0C-B520-6B324EF4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7848" y="1047438"/>
              <a:ext cx="242382" cy="242382"/>
            </a:xfrm>
            <a:prstGeom prst="rect">
              <a:avLst/>
            </a:prstGeom>
          </p:spPr>
        </p:pic>
      </p:grpSp>
      <p:graphicFrame>
        <p:nvGraphicFramePr>
          <p:cNvPr id="17" name="Tabla 1086">
            <a:extLst>
              <a:ext uri="{FF2B5EF4-FFF2-40B4-BE49-F238E27FC236}">
                <a16:creationId xmlns:a16="http://schemas.microsoft.com/office/drawing/2014/main" id="{0A2AC98B-2766-4E63-B8F9-18B352A7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680004"/>
              </p:ext>
            </p:extLst>
          </p:nvPr>
        </p:nvGraphicFramePr>
        <p:xfrm>
          <a:off x="988869" y="1513894"/>
          <a:ext cx="4710081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0081">
                  <a:extLst>
                    <a:ext uri="{9D8B030D-6E8A-4147-A177-3AD203B41FA5}">
                      <a16:colId xmlns:a16="http://schemas.microsoft.com/office/drawing/2014/main" val="606720990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172800" indent="-1728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Registro Nacional de Proveedores en OSCE. Categoría C para la elaboración del ET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454526"/>
                  </a:ext>
                </a:extLst>
              </a:tr>
            </a:tbl>
          </a:graphicData>
        </a:graphic>
      </p:graphicFrame>
      <p:graphicFrame>
        <p:nvGraphicFramePr>
          <p:cNvPr id="18" name="Tabla 1086">
            <a:extLst>
              <a:ext uri="{FF2B5EF4-FFF2-40B4-BE49-F238E27FC236}">
                <a16:creationId xmlns:a16="http://schemas.microsoft.com/office/drawing/2014/main" id="{607C1F7B-B5C1-417F-80C0-44E78A099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05876"/>
              </p:ext>
            </p:extLst>
          </p:nvPr>
        </p:nvGraphicFramePr>
        <p:xfrm>
          <a:off x="1047865" y="2698890"/>
          <a:ext cx="4651086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1086">
                  <a:extLst>
                    <a:ext uri="{9D8B030D-6E8A-4147-A177-3AD203B41FA5}">
                      <a16:colId xmlns:a16="http://schemas.microsoft.com/office/drawing/2014/main" val="606720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2800" indent="-172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S/ 547,951.17 en la elaboración de expediente técnico y/o estudios definitivos de obras de saneamiento en los últimos 10 años.</a:t>
                      </a:r>
                    </a:p>
                    <a:p>
                      <a:pPr marL="172800" indent="-17280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Acreditación: copia simple: contratos, actas de recepción de obra, contratos y resoluciones de liquidación, contratos y sus respectivas constancias de prestación o cualquier otra documentación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454526"/>
                  </a:ext>
                </a:extLst>
              </a:tr>
            </a:tbl>
          </a:graphicData>
        </a:graphic>
      </p:graphicFrame>
      <p:grpSp>
        <p:nvGrpSpPr>
          <p:cNvPr id="19" name="Grupo 18">
            <a:extLst>
              <a:ext uri="{FF2B5EF4-FFF2-40B4-BE49-F238E27FC236}">
                <a16:creationId xmlns:a16="http://schemas.microsoft.com/office/drawing/2014/main" id="{C8749C65-06D6-4392-BE6E-B1883DE643FE}"/>
              </a:ext>
            </a:extLst>
          </p:cNvPr>
          <p:cNvGrpSpPr/>
          <p:nvPr/>
        </p:nvGrpSpPr>
        <p:grpSpPr>
          <a:xfrm>
            <a:off x="973330" y="2198968"/>
            <a:ext cx="3496606" cy="338554"/>
            <a:chOff x="235397" y="986903"/>
            <a:chExt cx="3496606" cy="338554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9750CEEE-7697-47D2-B144-51E5E3DEC71A}"/>
                </a:ext>
              </a:extLst>
            </p:cNvPr>
            <p:cNvSpPr txBox="1"/>
            <p:nvPr/>
          </p:nvSpPr>
          <p:spPr>
            <a:xfrm>
              <a:off x="235397" y="986903"/>
              <a:ext cx="3496606" cy="3385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Experiencia del Ejecutor - ET</a:t>
              </a:r>
            </a:p>
          </p:txBody>
        </p:sp>
        <p:pic>
          <p:nvPicPr>
            <p:cNvPr id="21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189F9AB4-61FE-43CB-AFF9-C4621AA89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0589" y="1042568"/>
              <a:ext cx="242382" cy="242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75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r="1578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27385" y="2468795"/>
            <a:ext cx="1737231" cy="479955"/>
            <a:chOff x="0" y="0"/>
            <a:chExt cx="3474461" cy="95991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474461" cy="959910"/>
            </a:xfrm>
            <a:prstGeom prst="rect">
              <a:avLst/>
            </a:prstGeom>
            <a:solidFill>
              <a:srgbClr val="EB3A1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69440" y="144040"/>
              <a:ext cx="2535585" cy="625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5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Parte 3: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25715" y="3188477"/>
            <a:ext cx="671882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33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Mecanismo</a:t>
            </a:r>
            <a:r>
              <a:rPr kumimoji="0" lang="en-US" sz="733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OXI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17400</TotalTime>
  <Words>1084</Words>
  <Application>Microsoft Office PowerPoint</Application>
  <PresentationFormat>Panorámica</PresentationFormat>
  <Paragraphs>123</Paragraphs>
  <Slides>11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11</vt:i4>
      </vt:variant>
    </vt:vector>
  </HeadingPairs>
  <TitlesOfParts>
    <vt:vector size="24" baseType="lpstr">
      <vt:lpstr>Abadi</vt:lpstr>
      <vt:lpstr>Arial</vt:lpstr>
      <vt:lpstr>Calibri</vt:lpstr>
      <vt:lpstr>Calibri Light</vt:lpstr>
      <vt:lpstr>Fira Sans Extra Condensed</vt:lpstr>
      <vt:lpstr>Fira Sans Extra Condensed Medium</vt:lpstr>
      <vt:lpstr>Roboto</vt:lpstr>
      <vt:lpstr>Wingdings</vt:lpstr>
      <vt:lpstr>1_Tema de Office</vt:lpstr>
      <vt:lpstr>Tema de Office</vt:lpstr>
      <vt:lpstr>1_Office Theme</vt:lpstr>
      <vt:lpstr>Office Theme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Junior Alexander Valle Chori</dc:creator>
  <cp:lastModifiedBy>BRAD  BARBA FARRO</cp:lastModifiedBy>
  <cp:revision>1354</cp:revision>
  <cp:lastPrinted>2019-09-04T00:48:51Z</cp:lastPrinted>
  <dcterms:created xsi:type="dcterms:W3CDTF">2018-04-25T18:03:26Z</dcterms:created>
  <dcterms:modified xsi:type="dcterms:W3CDTF">2022-06-16T14:03:14Z</dcterms:modified>
</cp:coreProperties>
</file>